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ebp"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4659" r:id="rId1"/>
  </p:sldMasterIdLst>
  <p:notesMasterIdLst>
    <p:notesMasterId r:id="rId185"/>
  </p:notesMasterIdLst>
  <p:handoutMasterIdLst>
    <p:handoutMasterId r:id="rId186"/>
  </p:handoutMasterIdLst>
  <p:sldIdLst>
    <p:sldId id="1611" r:id="rId2"/>
    <p:sldId id="1612" r:id="rId3"/>
    <p:sldId id="2019" r:id="rId4"/>
    <p:sldId id="2113" r:id="rId5"/>
    <p:sldId id="2020" r:id="rId6"/>
    <p:sldId id="2117" r:id="rId7"/>
    <p:sldId id="2118" r:id="rId8"/>
    <p:sldId id="2022" r:id="rId9"/>
    <p:sldId id="2119" r:id="rId10"/>
    <p:sldId id="2023" r:id="rId11"/>
    <p:sldId id="2080" r:id="rId12"/>
    <p:sldId id="2104" r:id="rId13"/>
    <p:sldId id="2105" r:id="rId14"/>
    <p:sldId id="2114" r:id="rId15"/>
    <p:sldId id="1762" r:id="rId16"/>
    <p:sldId id="2121" r:id="rId17"/>
    <p:sldId id="2112" r:id="rId18"/>
    <p:sldId id="260" r:id="rId19"/>
    <p:sldId id="309" r:id="rId20"/>
    <p:sldId id="310" r:id="rId21"/>
    <p:sldId id="2122" r:id="rId22"/>
    <p:sldId id="1810" r:id="rId23"/>
    <p:sldId id="1853" r:id="rId24"/>
    <p:sldId id="1855" r:id="rId25"/>
    <p:sldId id="1962" r:id="rId26"/>
    <p:sldId id="1843" r:id="rId27"/>
    <p:sldId id="1854" r:id="rId28"/>
    <p:sldId id="2165" r:id="rId29"/>
    <p:sldId id="2018" r:id="rId30"/>
    <p:sldId id="1860" r:id="rId31"/>
    <p:sldId id="1861" r:id="rId32"/>
    <p:sldId id="1862" r:id="rId33"/>
    <p:sldId id="2164" r:id="rId34"/>
    <p:sldId id="1844" r:id="rId35"/>
    <p:sldId id="1863" r:id="rId36"/>
    <p:sldId id="2127" r:id="rId37"/>
    <p:sldId id="1845" r:id="rId38"/>
    <p:sldId id="1864" r:id="rId39"/>
    <p:sldId id="1865" r:id="rId40"/>
    <p:sldId id="1867" r:id="rId41"/>
    <p:sldId id="1846" r:id="rId42"/>
    <p:sldId id="1961" r:id="rId43"/>
    <p:sldId id="1868" r:id="rId44"/>
    <p:sldId id="1866" r:id="rId45"/>
    <p:sldId id="1869" r:id="rId46"/>
    <p:sldId id="1870" r:id="rId47"/>
    <p:sldId id="1959" r:id="rId48"/>
    <p:sldId id="318" r:id="rId49"/>
    <p:sldId id="319" r:id="rId50"/>
    <p:sldId id="320" r:id="rId51"/>
    <p:sldId id="2170" r:id="rId52"/>
    <p:sldId id="1847" r:id="rId53"/>
    <p:sldId id="1871" r:id="rId54"/>
    <p:sldId id="1960" r:id="rId55"/>
    <p:sldId id="1872" r:id="rId56"/>
    <p:sldId id="1873" r:id="rId57"/>
    <p:sldId id="1963" r:id="rId58"/>
    <p:sldId id="1964" r:id="rId59"/>
    <p:sldId id="1966" r:id="rId60"/>
    <p:sldId id="2124" r:id="rId61"/>
    <p:sldId id="1780" r:id="rId62"/>
    <p:sldId id="1874" r:id="rId63"/>
    <p:sldId id="1875" r:id="rId64"/>
    <p:sldId id="1876" r:id="rId65"/>
    <p:sldId id="1877" r:id="rId66"/>
    <p:sldId id="1879" r:id="rId67"/>
    <p:sldId id="1878" r:id="rId68"/>
    <p:sldId id="1880" r:id="rId69"/>
    <p:sldId id="1881" r:id="rId70"/>
    <p:sldId id="1882" r:id="rId71"/>
    <p:sldId id="1883" r:id="rId72"/>
    <p:sldId id="1884" r:id="rId73"/>
    <p:sldId id="1978" r:id="rId74"/>
    <p:sldId id="1979" r:id="rId75"/>
    <p:sldId id="1885" r:id="rId76"/>
    <p:sldId id="1886" r:id="rId77"/>
    <p:sldId id="1887" r:id="rId78"/>
    <p:sldId id="1888" r:id="rId79"/>
    <p:sldId id="1971" r:id="rId80"/>
    <p:sldId id="1981" r:id="rId81"/>
    <p:sldId id="1889" r:id="rId82"/>
    <p:sldId id="1976" r:id="rId83"/>
    <p:sldId id="1975" r:id="rId84"/>
    <p:sldId id="1969" r:id="rId85"/>
    <p:sldId id="1972" r:id="rId86"/>
    <p:sldId id="2166" r:id="rId87"/>
    <p:sldId id="2167" r:id="rId88"/>
    <p:sldId id="2168" r:id="rId89"/>
    <p:sldId id="2169" r:id="rId90"/>
    <p:sldId id="2171" r:id="rId91"/>
    <p:sldId id="1685" r:id="rId92"/>
    <p:sldId id="2149" r:id="rId93"/>
    <p:sldId id="1684" r:id="rId94"/>
    <p:sldId id="1973" r:id="rId95"/>
    <p:sldId id="2125" r:id="rId96"/>
    <p:sldId id="1906" r:id="rId97"/>
    <p:sldId id="1895" r:id="rId98"/>
    <p:sldId id="1896" r:id="rId99"/>
    <p:sldId id="1897" r:id="rId100"/>
    <p:sldId id="1898" r:id="rId101"/>
    <p:sldId id="1900" r:id="rId102"/>
    <p:sldId id="1904" r:id="rId103"/>
    <p:sldId id="1905" r:id="rId104"/>
    <p:sldId id="1907" r:id="rId105"/>
    <p:sldId id="2006" r:id="rId106"/>
    <p:sldId id="1947" r:id="rId107"/>
    <p:sldId id="1948" r:id="rId108"/>
    <p:sldId id="1949" r:id="rId109"/>
    <p:sldId id="1950" r:id="rId110"/>
    <p:sldId id="1951" r:id="rId111"/>
    <p:sldId id="1952" r:id="rId112"/>
    <p:sldId id="1954" r:id="rId113"/>
    <p:sldId id="1957" r:id="rId114"/>
    <p:sldId id="1958" r:id="rId115"/>
    <p:sldId id="2008" r:id="rId116"/>
    <p:sldId id="2009" r:id="rId117"/>
    <p:sldId id="2010" r:id="rId118"/>
    <p:sldId id="2011" r:id="rId119"/>
    <p:sldId id="2012" r:id="rId120"/>
    <p:sldId id="2017" r:id="rId121"/>
    <p:sldId id="2013" r:id="rId122"/>
    <p:sldId id="2014" r:id="rId123"/>
    <p:sldId id="2015" r:id="rId124"/>
    <p:sldId id="2016" r:id="rId125"/>
    <p:sldId id="2148" r:id="rId126"/>
    <p:sldId id="2040" r:id="rId127"/>
    <p:sldId id="2041" r:id="rId128"/>
    <p:sldId id="2042" r:id="rId129"/>
    <p:sldId id="2128" r:id="rId130"/>
    <p:sldId id="2129" r:id="rId131"/>
    <p:sldId id="2147" r:id="rId132"/>
    <p:sldId id="2152" r:id="rId133"/>
    <p:sldId id="2063" r:id="rId134"/>
    <p:sldId id="2047" r:id="rId135"/>
    <p:sldId id="2046" r:id="rId136"/>
    <p:sldId id="2049" r:id="rId137"/>
    <p:sldId id="2050" r:id="rId138"/>
    <p:sldId id="2051" r:id="rId139"/>
    <p:sldId id="2052" r:id="rId140"/>
    <p:sldId id="2053" r:id="rId141"/>
    <p:sldId id="2054" r:id="rId142"/>
    <p:sldId id="2055" r:id="rId143"/>
    <p:sldId id="2056" r:id="rId144"/>
    <p:sldId id="2057" r:id="rId145"/>
    <p:sldId id="2058" r:id="rId146"/>
    <p:sldId id="2059" r:id="rId147"/>
    <p:sldId id="2060" r:id="rId148"/>
    <p:sldId id="2061" r:id="rId149"/>
    <p:sldId id="2153" r:id="rId150"/>
    <p:sldId id="2062" r:id="rId151"/>
    <p:sldId id="2154" r:id="rId152"/>
    <p:sldId id="2155" r:id="rId153"/>
    <p:sldId id="2156" r:id="rId154"/>
    <p:sldId id="2101" r:id="rId155"/>
    <p:sldId id="2102" r:id="rId156"/>
    <p:sldId id="2103" r:id="rId157"/>
    <p:sldId id="2157" r:id="rId158"/>
    <p:sldId id="2158" r:id="rId159"/>
    <p:sldId id="2159" r:id="rId160"/>
    <p:sldId id="2111" r:id="rId161"/>
    <p:sldId id="2160" r:id="rId162"/>
    <p:sldId id="2161" r:id="rId163"/>
    <p:sldId id="2162" r:id="rId164"/>
    <p:sldId id="2163" r:id="rId165"/>
    <p:sldId id="2130" r:id="rId166"/>
    <p:sldId id="2131" r:id="rId167"/>
    <p:sldId id="2132" r:id="rId168"/>
    <p:sldId id="2133" r:id="rId169"/>
    <p:sldId id="2134" r:id="rId170"/>
    <p:sldId id="2135" r:id="rId171"/>
    <p:sldId id="2136" r:id="rId172"/>
    <p:sldId id="2137" r:id="rId173"/>
    <p:sldId id="2138" r:id="rId174"/>
    <p:sldId id="2139" r:id="rId175"/>
    <p:sldId id="2140" r:id="rId176"/>
    <p:sldId id="2141" r:id="rId177"/>
    <p:sldId id="2142" r:id="rId178"/>
    <p:sldId id="2143" r:id="rId179"/>
    <p:sldId id="2144" r:id="rId180"/>
    <p:sldId id="2145" r:id="rId181"/>
    <p:sldId id="2126" r:id="rId182"/>
    <p:sldId id="2115" r:id="rId183"/>
    <p:sldId id="2116" r:id="rId184"/>
  </p:sldIdLst>
  <p:sldSz cx="9144000" cy="6858000" type="screen4x3"/>
  <p:notesSz cx="6858000" cy="9144000"/>
  <p:defaultTextStyle>
    <a:defPPr>
      <a:defRPr lang="zh-CN"/>
    </a:defPPr>
    <a:lvl1pPr algn="l" rtl="0" fontAlgn="base">
      <a:spcBef>
        <a:spcPct val="0"/>
      </a:spcBef>
      <a:spcAft>
        <a:spcPct val="0"/>
      </a:spcAft>
      <a:defRPr kumimoji="1" b="1" kern="1200">
        <a:solidFill>
          <a:schemeClr val="tx1"/>
        </a:solidFill>
        <a:latin typeface="Tahoma" pitchFamily="34" charset="0"/>
        <a:ea typeface="宋体" pitchFamily="2" charset="-122"/>
        <a:cs typeface="+mn-cs"/>
      </a:defRPr>
    </a:lvl1pPr>
    <a:lvl2pPr marL="457200" algn="l" rtl="0" fontAlgn="base">
      <a:spcBef>
        <a:spcPct val="0"/>
      </a:spcBef>
      <a:spcAft>
        <a:spcPct val="0"/>
      </a:spcAft>
      <a:defRPr kumimoji="1" b="1" kern="1200">
        <a:solidFill>
          <a:schemeClr val="tx1"/>
        </a:solidFill>
        <a:latin typeface="Tahoma" pitchFamily="34" charset="0"/>
        <a:ea typeface="宋体" pitchFamily="2" charset="-122"/>
        <a:cs typeface="+mn-cs"/>
      </a:defRPr>
    </a:lvl2pPr>
    <a:lvl3pPr marL="914400" algn="l" rtl="0" fontAlgn="base">
      <a:spcBef>
        <a:spcPct val="0"/>
      </a:spcBef>
      <a:spcAft>
        <a:spcPct val="0"/>
      </a:spcAft>
      <a:defRPr kumimoji="1" b="1" kern="1200">
        <a:solidFill>
          <a:schemeClr val="tx1"/>
        </a:solidFill>
        <a:latin typeface="Tahoma" pitchFamily="34" charset="0"/>
        <a:ea typeface="宋体" pitchFamily="2" charset="-122"/>
        <a:cs typeface="+mn-cs"/>
      </a:defRPr>
    </a:lvl3pPr>
    <a:lvl4pPr marL="1371600" algn="l" rtl="0" fontAlgn="base">
      <a:spcBef>
        <a:spcPct val="0"/>
      </a:spcBef>
      <a:spcAft>
        <a:spcPct val="0"/>
      </a:spcAft>
      <a:defRPr kumimoji="1" b="1" kern="1200">
        <a:solidFill>
          <a:schemeClr val="tx1"/>
        </a:solidFill>
        <a:latin typeface="Tahoma" pitchFamily="34" charset="0"/>
        <a:ea typeface="宋体" pitchFamily="2" charset="-122"/>
        <a:cs typeface="+mn-cs"/>
      </a:defRPr>
    </a:lvl4pPr>
    <a:lvl5pPr marL="1828800" algn="l" rtl="0" fontAlgn="base">
      <a:spcBef>
        <a:spcPct val="0"/>
      </a:spcBef>
      <a:spcAft>
        <a:spcPct val="0"/>
      </a:spcAft>
      <a:defRPr kumimoji="1" b="1" kern="1200">
        <a:solidFill>
          <a:schemeClr val="tx1"/>
        </a:solidFill>
        <a:latin typeface="Tahoma" pitchFamily="34" charset="0"/>
        <a:ea typeface="宋体" pitchFamily="2" charset="-122"/>
        <a:cs typeface="+mn-cs"/>
      </a:defRPr>
    </a:lvl5pPr>
    <a:lvl6pPr marL="2286000" algn="l" defTabSz="914400" rtl="0" eaLnBrk="1" latinLnBrk="0" hangingPunct="1">
      <a:defRPr kumimoji="1" b="1" kern="1200">
        <a:solidFill>
          <a:schemeClr val="tx1"/>
        </a:solidFill>
        <a:latin typeface="Tahoma" pitchFamily="34" charset="0"/>
        <a:ea typeface="宋体" pitchFamily="2" charset="-122"/>
        <a:cs typeface="+mn-cs"/>
      </a:defRPr>
    </a:lvl6pPr>
    <a:lvl7pPr marL="2743200" algn="l" defTabSz="914400" rtl="0" eaLnBrk="1" latinLnBrk="0" hangingPunct="1">
      <a:defRPr kumimoji="1" b="1" kern="1200">
        <a:solidFill>
          <a:schemeClr val="tx1"/>
        </a:solidFill>
        <a:latin typeface="Tahoma" pitchFamily="34" charset="0"/>
        <a:ea typeface="宋体" pitchFamily="2" charset="-122"/>
        <a:cs typeface="+mn-cs"/>
      </a:defRPr>
    </a:lvl7pPr>
    <a:lvl8pPr marL="3200400" algn="l" defTabSz="914400" rtl="0" eaLnBrk="1" latinLnBrk="0" hangingPunct="1">
      <a:defRPr kumimoji="1" b="1" kern="1200">
        <a:solidFill>
          <a:schemeClr val="tx1"/>
        </a:solidFill>
        <a:latin typeface="Tahoma" pitchFamily="34" charset="0"/>
        <a:ea typeface="宋体" pitchFamily="2" charset="-122"/>
        <a:cs typeface="+mn-cs"/>
      </a:defRPr>
    </a:lvl8pPr>
    <a:lvl9pPr marL="3657600" algn="l" defTabSz="914400" rtl="0" eaLnBrk="1" latinLnBrk="0" hangingPunct="1">
      <a:defRPr kumimoji="1" b="1" kern="1200">
        <a:solidFill>
          <a:schemeClr val="tx1"/>
        </a:solidFill>
        <a:latin typeface="Tahoma" pitchFamily="34" charset="0"/>
        <a:ea typeface="宋体"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wlf" initials="w" lastIdx="1" clrIdx="0">
    <p:extLst>
      <p:ext uri="{19B8F6BF-5375-455C-9EA6-DF929625EA0E}">
        <p15:presenceInfo xmlns:p15="http://schemas.microsoft.com/office/powerpoint/2012/main" userId="wlf"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00CC"/>
    <a:srgbClr val="000066"/>
    <a:srgbClr val="AD1ACA"/>
    <a:srgbClr val="FACA00"/>
    <a:srgbClr val="3366FF"/>
    <a:srgbClr val="6699FF"/>
    <a:srgbClr val="66FFCC"/>
    <a:srgbClr val="66CCFF"/>
    <a:srgbClr val="029A1B"/>
    <a:srgbClr val="C0C0C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82931" autoAdjust="0"/>
  </p:normalViewPr>
  <p:slideViewPr>
    <p:cSldViewPr snapToGrid="0">
      <p:cViewPr varScale="1">
        <p:scale>
          <a:sx n="71" d="100"/>
          <a:sy n="71" d="100"/>
        </p:scale>
        <p:origin x="1814"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15066"/>
    </p:cViewPr>
  </p:sorterViewPr>
  <p:notesViewPr>
    <p:cSldViewPr snapToGrid="0">
      <p:cViewPr>
        <p:scale>
          <a:sx n="100" d="100"/>
          <a:sy n="100" d="100"/>
        </p:scale>
        <p:origin x="-2832" y="22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tableStyles" Target="tableStyle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viewProps" Target="view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0" Type="http://schemas.openxmlformats.org/officeDocument/2006/relationships/theme" Target="theme/theme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handoutMaster" Target="handoutMasters/handoutMaster1.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commentAuthors" Target="commentAuthors.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0.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9570"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200" b="0">
                <a:latin typeface="Times New Roman" pitchFamily="18" charset="0"/>
                <a:ea typeface="宋体" charset="-122"/>
              </a:defRPr>
            </a:lvl1pPr>
          </a:lstStyle>
          <a:p>
            <a:pPr>
              <a:defRPr/>
            </a:pPr>
            <a:endParaRPr lang="en-US" altLang="zh-CN"/>
          </a:p>
        </p:txBody>
      </p:sp>
      <p:sp>
        <p:nvSpPr>
          <p:cNvPr id="109571" name="Rectangle 3"/>
          <p:cNvSpPr>
            <a:spLocks noGrp="1" noChangeArrowheads="1"/>
          </p:cNvSpPr>
          <p:nvPr>
            <p:ph type="dt" sz="quarter"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b="0">
                <a:latin typeface="Times New Roman" pitchFamily="18" charset="0"/>
                <a:ea typeface="宋体" charset="-122"/>
              </a:defRPr>
            </a:lvl1pPr>
          </a:lstStyle>
          <a:p>
            <a:pPr>
              <a:defRPr/>
            </a:pPr>
            <a:endParaRPr lang="en-US" altLang="zh-CN"/>
          </a:p>
        </p:txBody>
      </p:sp>
      <p:sp>
        <p:nvSpPr>
          <p:cNvPr id="109572" name="Rectangle 4"/>
          <p:cNvSpPr>
            <a:spLocks noGrp="1" noChangeArrowheads="1"/>
          </p:cNvSpPr>
          <p:nvPr>
            <p:ph type="ftr" sz="quarter" idx="2"/>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a:defRPr sz="1200" b="0">
                <a:latin typeface="Times New Roman" pitchFamily="18" charset="0"/>
                <a:ea typeface="宋体" charset="-122"/>
              </a:defRPr>
            </a:lvl1pPr>
          </a:lstStyle>
          <a:p>
            <a:pPr>
              <a:defRPr/>
            </a:pPr>
            <a:endParaRPr lang="en-US" altLang="zh-CN"/>
          </a:p>
        </p:txBody>
      </p:sp>
      <p:sp>
        <p:nvSpPr>
          <p:cNvPr id="109573" name="Rectangle 5"/>
          <p:cNvSpPr>
            <a:spLocks noGrp="1" noChangeArrowheads="1"/>
          </p:cNvSpPr>
          <p:nvPr>
            <p:ph type="sldNum" sz="quarter" idx="3"/>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b="0">
                <a:latin typeface="Times New Roman" pitchFamily="18" charset="0"/>
                <a:ea typeface="宋体" charset="-122"/>
              </a:defRPr>
            </a:lvl1pPr>
          </a:lstStyle>
          <a:p>
            <a:pPr>
              <a:defRPr/>
            </a:pPr>
            <a:fld id="{3B4577F0-ED67-4FFE-A316-3B3AEC2EA4D6}"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915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200" b="0">
                <a:latin typeface="Times New Roman" pitchFamily="18" charset="0"/>
                <a:ea typeface="宋体" charset="-122"/>
              </a:defRPr>
            </a:lvl1pPr>
          </a:lstStyle>
          <a:p>
            <a:pPr>
              <a:defRPr/>
            </a:pPr>
            <a:endParaRPr lang="en-US" altLang="zh-CN"/>
          </a:p>
        </p:txBody>
      </p:sp>
      <p:sp>
        <p:nvSpPr>
          <p:cNvPr id="49155"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b="0">
                <a:latin typeface="Times New Roman" pitchFamily="18" charset="0"/>
                <a:ea typeface="宋体" charset="-122"/>
              </a:defRPr>
            </a:lvl1pPr>
          </a:lstStyle>
          <a:p>
            <a:pPr>
              <a:defRPr/>
            </a:pPr>
            <a:endParaRPr lang="en-US" altLang="zh-CN"/>
          </a:p>
        </p:txBody>
      </p:sp>
      <p:sp>
        <p:nvSpPr>
          <p:cNvPr id="11162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49157"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49158"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a:defRPr sz="1200" b="0">
                <a:latin typeface="Times New Roman" pitchFamily="18" charset="0"/>
                <a:ea typeface="宋体" charset="-122"/>
              </a:defRPr>
            </a:lvl1pPr>
          </a:lstStyle>
          <a:p>
            <a:pPr>
              <a:defRPr/>
            </a:pPr>
            <a:endParaRPr lang="en-US" altLang="zh-CN"/>
          </a:p>
        </p:txBody>
      </p:sp>
      <p:sp>
        <p:nvSpPr>
          <p:cNvPr id="49159"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b="0">
                <a:latin typeface="Times New Roman" pitchFamily="18" charset="0"/>
                <a:ea typeface="宋体" charset="-122"/>
              </a:defRPr>
            </a:lvl1pPr>
          </a:lstStyle>
          <a:p>
            <a:pPr>
              <a:defRPr/>
            </a:pPr>
            <a:fld id="{E46A9642-FD4A-45CC-9F4F-8E10AB9AB4AA}"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Times New Roman" pitchFamily="18" charset="0"/>
        <a:ea typeface="宋体" charset="-122"/>
        <a:cs typeface="+mn-cs"/>
      </a:defRPr>
    </a:lvl1pPr>
    <a:lvl2pPr marL="457200" algn="l" rtl="0" eaLnBrk="0" fontAlgn="base" hangingPunct="0">
      <a:spcBef>
        <a:spcPct val="30000"/>
      </a:spcBef>
      <a:spcAft>
        <a:spcPct val="0"/>
      </a:spcAft>
      <a:defRPr kumimoji="1" sz="1200" kern="1200">
        <a:solidFill>
          <a:schemeClr val="tx1"/>
        </a:solidFill>
        <a:latin typeface="Times New Roman" pitchFamily="18" charset="0"/>
        <a:ea typeface="宋体" charset="-122"/>
        <a:cs typeface="+mn-cs"/>
      </a:defRPr>
    </a:lvl2pPr>
    <a:lvl3pPr marL="914400" algn="l" rtl="0" eaLnBrk="0" fontAlgn="base" hangingPunct="0">
      <a:spcBef>
        <a:spcPct val="30000"/>
      </a:spcBef>
      <a:spcAft>
        <a:spcPct val="0"/>
      </a:spcAft>
      <a:defRPr kumimoji="1" sz="1200" kern="1200">
        <a:solidFill>
          <a:schemeClr val="tx1"/>
        </a:solidFill>
        <a:latin typeface="Times New Roman" pitchFamily="18" charset="0"/>
        <a:ea typeface="宋体" charset="-122"/>
        <a:cs typeface="+mn-cs"/>
      </a:defRPr>
    </a:lvl3pPr>
    <a:lvl4pPr marL="1371600" algn="l" rtl="0" eaLnBrk="0" fontAlgn="base" hangingPunct="0">
      <a:spcBef>
        <a:spcPct val="30000"/>
      </a:spcBef>
      <a:spcAft>
        <a:spcPct val="0"/>
      </a:spcAft>
      <a:defRPr kumimoji="1" sz="1200" kern="1200">
        <a:solidFill>
          <a:schemeClr val="tx1"/>
        </a:solidFill>
        <a:latin typeface="Times New Roman" pitchFamily="18" charset="0"/>
        <a:ea typeface="宋体" charset="-122"/>
        <a:cs typeface="+mn-cs"/>
      </a:defRPr>
    </a:lvl4pPr>
    <a:lvl5pPr marL="1828800" algn="l" rtl="0" eaLnBrk="0" fontAlgn="base" hangingPunct="0">
      <a:spcBef>
        <a:spcPct val="30000"/>
      </a:spcBef>
      <a:spcAft>
        <a:spcPct val="0"/>
      </a:spcAft>
      <a:defRPr kumimoji="1" sz="1200" kern="1200">
        <a:solidFill>
          <a:schemeClr val="tx1"/>
        </a:solidFill>
        <a:latin typeface="Times New Roman" pitchFamily="18" charset="0"/>
        <a:ea typeface="宋体"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3" Type="http://schemas.openxmlformats.org/officeDocument/2006/relationships/hyperlink" Target="https://www.secrss.com/articles/18363" TargetMode="External"/><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3" Type="http://schemas.openxmlformats.org/officeDocument/2006/relationships/hyperlink" Target="http://www.laozuo.org/tag/lets-encrypt" TargetMode="External"/><Relationship Id="rId2" Type="http://schemas.openxmlformats.org/officeDocument/2006/relationships/slide" Target="../slides/slide160.xml"/><Relationship Id="rId1" Type="http://schemas.openxmlformats.org/officeDocument/2006/relationships/notesMaster" Target="../notesMasters/notesMaster1.xml"/><Relationship Id="rId5" Type="http://schemas.openxmlformats.org/officeDocument/2006/relationships/hyperlink" Target="http://www.laozuo.org/tag/lets-encrypt%e5%85%8d%e8%b4%b9ssl" TargetMode="External"/><Relationship Id="rId4" Type="http://schemas.openxmlformats.org/officeDocument/2006/relationships/hyperlink" Target="https://letsencrypt.org/" TargetMode="Externa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3" Type="http://schemas.openxmlformats.org/officeDocument/2006/relationships/hyperlink" Target="https://www.telerik.com/download/fiddler" TargetMode="External"/><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3" Type="http://schemas.openxmlformats.org/officeDocument/2006/relationships/hyperlink" Target="https://bugs.chromium.org/p/oss-fuzz/issues/detail?id=20816" TargetMode="External"/><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3" Type="http://schemas.openxmlformats.org/officeDocument/2006/relationships/hyperlink" Target="https://baike.baidu.com/item/SSL%E8%AF%81%E4%B9%A6" TargetMode="External"/><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3" Type="http://schemas.openxmlformats.org/officeDocument/2006/relationships/hyperlink" Target="https://www.ndss-symposium.org/ndss2020/quic-privacy-and-security-workshop/" TargetMode="External"/><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3" Type="http://schemas.openxmlformats.org/officeDocument/2006/relationships/hyperlink" Target="https://www.ndss-symposium.org/ndss2020/quic-privacy-and-security-workshop/" TargetMode="External"/><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3" Type="http://schemas.openxmlformats.org/officeDocument/2006/relationships/hyperlink" Target="https://www.secrss.com/articles/18176" TargetMode="External"/><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3" Type="http://schemas.openxmlformats.org/officeDocument/2006/relationships/hyperlink" Target="https://www.secrss.com/articles/18176" TargetMode="External"/><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3" Type="http://schemas.openxmlformats.org/officeDocument/2006/relationships/hyperlink" Target="https://www.secrss.com/articles/18176" TargetMode="External"/><Relationship Id="rId2" Type="http://schemas.openxmlformats.org/officeDocument/2006/relationships/slide" Target="../slides/slide156.xml"/><Relationship Id="rId1" Type="http://schemas.openxmlformats.org/officeDocument/2006/relationships/notesMaster" Target="../notesMasters/notesMaster1.xml"/><Relationship Id="rId4" Type="http://schemas.openxmlformats.org/officeDocument/2006/relationships/hyperlink" Target="https://www.v2ex.com/t/656444" TargetMode="External"/></Relationships>
</file>

<file path=ppt/notesSlides/_rels/notesSlide98.xml.rels><?xml version="1.0" encoding="UTF-8" standalone="yes"?>
<Relationships xmlns="http://schemas.openxmlformats.org/package/2006/relationships"><Relationship Id="rId3" Type="http://schemas.openxmlformats.org/officeDocument/2006/relationships/hyperlink" Target="https://www.secrss.com/articles/18363" TargetMode="External"/><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3" Type="http://schemas.openxmlformats.org/officeDocument/2006/relationships/hyperlink" Target="https://www.secrss.com/articles/18363" TargetMode="External"/><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E46A9642-FD4A-45CC-9F4F-8E10AB9AB4AA}" type="slidenum">
              <a:rPr lang="en-US" altLang="zh-CN" smtClean="0"/>
              <a:pPr>
                <a:defRPr/>
              </a:pPr>
              <a:t>1</a:t>
            </a:fld>
            <a:endParaRPr lang="en-US" altLang="zh-CN"/>
          </a:p>
        </p:txBody>
      </p:sp>
    </p:spTree>
    <p:extLst>
      <p:ext uri="{BB962C8B-B14F-4D97-AF65-F5344CB8AC3E}">
        <p14:creationId xmlns:p14="http://schemas.microsoft.com/office/powerpoint/2010/main" val="16725517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p:txBody>
          <a:bodyPr/>
          <a:lstStyle/>
          <a:p>
            <a:pPr>
              <a:defRPr/>
            </a:pPr>
            <a:fld id="{9FD54D0F-DE20-458F-9711-211063689A02}" type="slidenum">
              <a:rPr lang="zh-CN" altLang="en-US" smtClean="0"/>
              <a:pPr>
                <a:defRPr/>
              </a:pPr>
              <a:t>16</a:t>
            </a:fld>
            <a:endParaRPr lang="en-US" altLang="zh-CN"/>
          </a:p>
        </p:txBody>
      </p:sp>
      <p:sp>
        <p:nvSpPr>
          <p:cNvPr id="105475" name="Rectangle 2"/>
          <p:cNvSpPr>
            <a:spLocks noGrp="1" noRot="1" noChangeAspect="1" noChangeArrowheads="1" noTextEdit="1"/>
          </p:cNvSpPr>
          <p:nvPr>
            <p:ph type="sldImg"/>
          </p:nvPr>
        </p:nvSpPr>
        <p:spPr>
          <a:ln/>
        </p:spPr>
      </p:sp>
      <p:sp>
        <p:nvSpPr>
          <p:cNvPr id="105476" name="Rectangle 3"/>
          <p:cNvSpPr>
            <a:spLocks noGrp="1" noChangeArrowheads="1"/>
          </p:cNvSpPr>
          <p:nvPr>
            <p:ph type="body" idx="1"/>
          </p:nvPr>
        </p:nvSpPr>
        <p:spPr>
          <a:noFill/>
          <a:ln/>
        </p:spPr>
        <p:txBody>
          <a:bodyPr/>
          <a:lstStyle/>
          <a:p>
            <a:pPr eaLnBrk="1" hangingPunct="1"/>
            <a:r>
              <a:rPr lang="zh-CN" altLang="en-US" dirty="0"/>
              <a:t>本章主要掌握前</a:t>
            </a:r>
            <a:r>
              <a:rPr lang="en-US" altLang="zh-CN" dirty="0"/>
              <a:t>3</a:t>
            </a:r>
            <a:r>
              <a:rPr lang="zh-CN" altLang="en-US" dirty="0"/>
              <a:t>节</a:t>
            </a:r>
          </a:p>
        </p:txBody>
      </p:sp>
    </p:spTree>
    <p:extLst>
      <p:ext uri="{BB962C8B-B14F-4D97-AF65-F5344CB8AC3E}">
        <p14:creationId xmlns:p14="http://schemas.microsoft.com/office/powerpoint/2010/main" val="3329425118"/>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hlinkClick r:id="rId3"/>
              </a:rPr>
              <a:t>https://www.secrss.com/articles/18363</a:t>
            </a:r>
            <a:endParaRPr lang="en-US" altLang="zh-CN" dirty="0"/>
          </a:p>
          <a:p>
            <a:r>
              <a:rPr kumimoji="1" lang="zh-CN" altLang="en-US" sz="1200" b="0" i="0" kern="1200" dirty="0">
                <a:solidFill>
                  <a:schemeClr val="tx1"/>
                </a:solidFill>
                <a:effectLst/>
                <a:latin typeface="Times New Roman" pitchFamily="18" charset="0"/>
                <a:ea typeface="宋体" charset="-122"/>
                <a:cs typeface="+mn-cs"/>
              </a:rPr>
              <a:t>其中一个被改的客户是</a:t>
            </a:r>
            <a:r>
              <a:rPr kumimoji="1" lang="en-US" altLang="zh-CN" sz="1200" b="0" i="0" kern="1200" dirty="0">
                <a:solidFill>
                  <a:schemeClr val="tx1"/>
                </a:solidFill>
                <a:effectLst/>
                <a:latin typeface="Times New Roman" pitchFamily="18" charset="0"/>
                <a:ea typeface="宋体" charset="-122"/>
                <a:cs typeface="+mn-cs"/>
              </a:rPr>
              <a:t>Escrow.com </a:t>
            </a:r>
            <a:r>
              <a:rPr kumimoji="1" lang="zh-CN" altLang="en-US" sz="1200" b="0" i="0" kern="1200" dirty="0">
                <a:solidFill>
                  <a:schemeClr val="tx1"/>
                </a:solidFill>
                <a:effectLst/>
                <a:latin typeface="Times New Roman" pitchFamily="18" charset="0"/>
                <a:ea typeface="宋体" charset="-122"/>
                <a:cs typeface="+mn-cs"/>
              </a:rPr>
              <a:t>，一家帮助人们安全地在线进行各种交易的代理网站（讽刺的是，代理域名销售是其业务的重要组成部分）。从星期一晚上</a:t>
            </a:r>
            <a:r>
              <a:rPr kumimoji="1" lang="en-US" altLang="zh-CN" sz="1200" b="0" i="0" kern="1200" dirty="0">
                <a:solidFill>
                  <a:schemeClr val="tx1"/>
                </a:solidFill>
                <a:effectLst/>
                <a:latin typeface="Times New Roman" pitchFamily="18" charset="0"/>
                <a:ea typeface="宋体" charset="-122"/>
                <a:cs typeface="+mn-cs"/>
              </a:rPr>
              <a:t>5:00 </a:t>
            </a:r>
            <a:r>
              <a:rPr kumimoji="1" lang="zh-CN" altLang="en-US" sz="1200" b="0" i="0" kern="1200" dirty="0">
                <a:solidFill>
                  <a:schemeClr val="tx1"/>
                </a:solidFill>
                <a:effectLst/>
                <a:latin typeface="Times New Roman" pitchFamily="18" charset="0"/>
                <a:ea typeface="宋体" charset="-122"/>
                <a:cs typeface="+mn-cs"/>
              </a:rPr>
              <a:t>开始大约两个小时，</a:t>
            </a:r>
            <a:r>
              <a:rPr kumimoji="1" lang="en-US" altLang="zh-CN" sz="1200" b="0" i="0" kern="1200" dirty="0">
                <a:solidFill>
                  <a:schemeClr val="tx1"/>
                </a:solidFill>
                <a:effectLst/>
                <a:latin typeface="Times New Roman" pitchFamily="18" charset="0"/>
                <a:ea typeface="宋体" charset="-122"/>
                <a:cs typeface="+mn-cs"/>
              </a:rPr>
              <a:t>Escrow.com</a:t>
            </a:r>
            <a:r>
              <a:rPr kumimoji="1" lang="zh-CN" altLang="en-US" sz="1200" b="0" i="0" kern="1200" dirty="0">
                <a:solidFill>
                  <a:schemeClr val="tx1"/>
                </a:solidFill>
                <a:effectLst/>
                <a:latin typeface="Times New Roman" pitchFamily="18" charset="0"/>
                <a:ea typeface="宋体" charset="-122"/>
                <a:cs typeface="+mn-cs"/>
              </a:rPr>
              <a:t>的网站看起来完全不同：其首页被纯文本形式的粗略消息取代。</a:t>
            </a:r>
            <a:endParaRPr kumimoji="1" lang="en-US" altLang="zh-CN" sz="1200" b="0" i="0" kern="1200" dirty="0">
              <a:solidFill>
                <a:schemeClr val="tx1"/>
              </a:solidFill>
              <a:effectLst/>
              <a:latin typeface="Times New Roman" pitchFamily="18" charset="0"/>
              <a:ea typeface="宋体" charset="-122"/>
              <a:cs typeface="+mn-cs"/>
            </a:endParaRPr>
          </a:p>
          <a:p>
            <a:r>
              <a:rPr kumimoji="1" lang="zh-CN" altLang="en-US" sz="1200" b="0" i="0" kern="1200" dirty="0">
                <a:solidFill>
                  <a:schemeClr val="tx1"/>
                </a:solidFill>
                <a:effectLst/>
                <a:latin typeface="Times New Roman" pitchFamily="18" charset="0"/>
                <a:ea typeface="宋体" charset="-122"/>
                <a:cs typeface="+mn-cs"/>
              </a:rPr>
              <a:t>通过查看</a:t>
            </a:r>
            <a:r>
              <a:rPr kumimoji="1" lang="en-US" altLang="zh-CN" sz="1200" b="0" i="0" kern="1200" dirty="0">
                <a:solidFill>
                  <a:schemeClr val="tx1"/>
                </a:solidFill>
                <a:effectLst/>
                <a:latin typeface="Times New Roman" pitchFamily="18" charset="0"/>
                <a:ea typeface="宋体" charset="-122"/>
                <a:cs typeface="+mn-cs"/>
              </a:rPr>
              <a:t>escrow.com</a:t>
            </a:r>
            <a:r>
              <a:rPr kumimoji="1" lang="zh-CN" altLang="en-US" sz="1200" b="0" i="0" kern="1200" dirty="0">
                <a:solidFill>
                  <a:schemeClr val="tx1"/>
                </a:solidFill>
                <a:effectLst/>
                <a:latin typeface="Times New Roman" pitchFamily="18" charset="0"/>
                <a:ea typeface="宋体" charset="-122"/>
                <a:cs typeface="+mn-cs"/>
              </a:rPr>
              <a:t>的域名系统（</a:t>
            </a:r>
            <a:r>
              <a:rPr kumimoji="1" lang="en-US" altLang="zh-CN" sz="1200" b="0" i="0" kern="1200" dirty="0">
                <a:solidFill>
                  <a:schemeClr val="tx1"/>
                </a:solidFill>
                <a:effectLst/>
                <a:latin typeface="Times New Roman" pitchFamily="18" charset="0"/>
                <a:ea typeface="宋体" charset="-122"/>
                <a:cs typeface="+mn-cs"/>
              </a:rPr>
              <a:t>DNS</a:t>
            </a:r>
            <a:r>
              <a:rPr kumimoji="1" lang="zh-CN" altLang="en-US" sz="1200" b="0" i="0" kern="1200" dirty="0">
                <a:solidFill>
                  <a:schemeClr val="tx1"/>
                </a:solidFill>
                <a:effectLst/>
                <a:latin typeface="Times New Roman" pitchFamily="18" charset="0"/>
                <a:ea typeface="宋体" charset="-122"/>
                <a:cs typeface="+mn-cs"/>
              </a:rPr>
              <a:t>）记录，可以看到它们指向的是马来西亚的</a:t>
            </a:r>
            <a:r>
              <a:rPr kumimoji="1" lang="en-US" altLang="zh-CN" sz="1200" b="0" i="0" kern="1200" dirty="0">
                <a:solidFill>
                  <a:schemeClr val="tx1"/>
                </a:solidFill>
                <a:effectLst/>
                <a:latin typeface="Times New Roman" pitchFamily="18" charset="0"/>
                <a:ea typeface="宋体" charset="-122"/>
                <a:cs typeface="+mn-cs"/>
              </a:rPr>
              <a:t>Internet</a:t>
            </a:r>
            <a:r>
              <a:rPr kumimoji="1" lang="zh-CN" altLang="en-US" sz="1200" b="0" i="0" kern="1200" dirty="0">
                <a:solidFill>
                  <a:schemeClr val="tx1"/>
                </a:solidFill>
                <a:effectLst/>
                <a:latin typeface="Times New Roman" pitchFamily="18" charset="0"/>
                <a:ea typeface="宋体" charset="-122"/>
                <a:cs typeface="+mn-cs"/>
              </a:rPr>
              <a:t>地址</a:t>
            </a:r>
            <a:r>
              <a:rPr kumimoji="1" lang="en-US" altLang="zh-CN" sz="1200" b="0" i="0" kern="1200" dirty="0">
                <a:solidFill>
                  <a:schemeClr val="tx1"/>
                </a:solidFill>
                <a:effectLst/>
                <a:latin typeface="Times New Roman" pitchFamily="18" charset="0"/>
                <a:ea typeface="宋体" charset="-122"/>
                <a:cs typeface="+mn-cs"/>
              </a:rPr>
              <a:t>-111.90.149.49</a:t>
            </a:r>
          </a:p>
          <a:p>
            <a:endParaRPr lang="zh-CN" altLang="en-US" dirty="0"/>
          </a:p>
        </p:txBody>
      </p:sp>
      <p:sp>
        <p:nvSpPr>
          <p:cNvPr id="4" name="灯片编号占位符 3"/>
          <p:cNvSpPr>
            <a:spLocks noGrp="1"/>
          </p:cNvSpPr>
          <p:nvPr>
            <p:ph type="sldNum" sz="quarter" idx="10"/>
          </p:nvPr>
        </p:nvSpPr>
        <p:spPr/>
        <p:txBody>
          <a:bodyPr/>
          <a:lstStyle/>
          <a:p>
            <a:pPr>
              <a:defRPr/>
            </a:pPr>
            <a:fld id="{E46A9642-FD4A-45CC-9F4F-8E10AB9AB4AA}" type="slidenum">
              <a:rPr lang="en-US" altLang="zh-CN" smtClean="0"/>
              <a:pPr>
                <a:defRPr/>
              </a:pPr>
              <a:t>159</a:t>
            </a:fld>
            <a:endParaRPr lang="en-US" altLang="zh-CN"/>
          </a:p>
        </p:txBody>
      </p:sp>
    </p:spTree>
    <p:extLst>
      <p:ext uri="{BB962C8B-B14F-4D97-AF65-F5344CB8AC3E}">
        <p14:creationId xmlns:p14="http://schemas.microsoft.com/office/powerpoint/2010/main" val="3674403262"/>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sz="1200" b="0" i="0" u="none" strike="noStrike" kern="1200" dirty="0">
                <a:solidFill>
                  <a:schemeClr val="tx1"/>
                </a:solidFill>
                <a:effectLst/>
                <a:latin typeface="Times New Roman" pitchFamily="18" charset="0"/>
                <a:ea typeface="宋体" charset="-122"/>
                <a:cs typeface="+mn-cs"/>
                <a:hlinkClick r:id="rId3" tooltip="View all posts in Let's Encrypt"/>
              </a:rPr>
              <a:t>Let's Encrypt</a:t>
            </a:r>
            <a:r>
              <a:rPr kumimoji="1" lang="en-US" altLang="zh-CN" sz="1200" b="0" i="0" u="none" strike="noStrike" kern="1200" dirty="0">
                <a:solidFill>
                  <a:schemeClr val="tx1"/>
                </a:solidFill>
                <a:effectLst/>
                <a:latin typeface="Times New Roman" pitchFamily="18" charset="0"/>
                <a:ea typeface="宋体" charset="-122"/>
                <a:cs typeface="+mn-cs"/>
              </a:rPr>
              <a:t>(</a:t>
            </a:r>
            <a:r>
              <a:rPr lang="en-US" altLang="zh-CN" dirty="0">
                <a:hlinkClick r:id="rId4"/>
              </a:rPr>
              <a:t>https://letsencrypt.org/</a:t>
            </a:r>
            <a:r>
              <a:rPr kumimoji="1" lang="en-US" altLang="zh-CN" sz="1200" b="0" i="0" u="none" strike="noStrike" kern="1200" dirty="0">
                <a:solidFill>
                  <a:schemeClr val="tx1"/>
                </a:solidFill>
                <a:effectLst/>
                <a:latin typeface="Times New Roman" pitchFamily="18" charset="0"/>
                <a:ea typeface="宋体" charset="-122"/>
                <a:cs typeface="+mn-cs"/>
              </a:rPr>
              <a:t>)</a:t>
            </a:r>
            <a:r>
              <a:rPr kumimoji="1" lang="zh-CN" altLang="en-US" sz="1200" b="0" i="0" kern="1200" dirty="0">
                <a:solidFill>
                  <a:schemeClr val="tx1"/>
                </a:solidFill>
                <a:effectLst/>
                <a:latin typeface="Times New Roman" pitchFamily="18" charset="0"/>
                <a:ea typeface="宋体" charset="-122"/>
                <a:cs typeface="+mn-cs"/>
              </a:rPr>
              <a:t>作为一个公共且免费</a:t>
            </a:r>
            <a:r>
              <a:rPr kumimoji="1" lang="en-US" altLang="zh-CN" sz="1200" b="0" i="0" kern="1200" dirty="0">
                <a:solidFill>
                  <a:schemeClr val="tx1"/>
                </a:solidFill>
                <a:effectLst/>
                <a:latin typeface="Times New Roman" pitchFamily="18" charset="0"/>
                <a:ea typeface="宋体" charset="-122"/>
                <a:cs typeface="+mn-cs"/>
              </a:rPr>
              <a:t>SSL</a:t>
            </a:r>
            <a:r>
              <a:rPr kumimoji="1" lang="zh-CN" altLang="en-US" sz="1200" b="0" i="0" kern="1200" dirty="0">
                <a:solidFill>
                  <a:schemeClr val="tx1"/>
                </a:solidFill>
                <a:effectLst/>
                <a:latin typeface="Times New Roman" pitchFamily="18" charset="0"/>
                <a:ea typeface="宋体" charset="-122"/>
                <a:cs typeface="+mn-cs"/>
              </a:rPr>
              <a:t>的项目逐渐被广大用户传播和使用，是由</a:t>
            </a:r>
            <a:r>
              <a:rPr kumimoji="1" lang="en-US" altLang="zh-CN" sz="1200" b="0" i="0" kern="1200" dirty="0">
                <a:solidFill>
                  <a:schemeClr val="tx1"/>
                </a:solidFill>
                <a:effectLst/>
                <a:latin typeface="Times New Roman" pitchFamily="18" charset="0"/>
                <a:ea typeface="宋体" charset="-122"/>
                <a:cs typeface="+mn-cs"/>
              </a:rPr>
              <a:t>Mozilla</a:t>
            </a:r>
            <a:r>
              <a:rPr kumimoji="1" lang="zh-CN" altLang="en-US" sz="1200" b="0" i="0" kern="1200" dirty="0">
                <a:solidFill>
                  <a:schemeClr val="tx1"/>
                </a:solidFill>
                <a:effectLst/>
                <a:latin typeface="Times New Roman" pitchFamily="18" charset="0"/>
                <a:ea typeface="宋体" charset="-122"/>
                <a:cs typeface="+mn-cs"/>
              </a:rPr>
              <a:t>、</a:t>
            </a:r>
            <a:r>
              <a:rPr kumimoji="1" lang="en-US" altLang="zh-CN" sz="1200" b="0" i="0" kern="1200" dirty="0">
                <a:solidFill>
                  <a:schemeClr val="tx1"/>
                </a:solidFill>
                <a:effectLst/>
                <a:latin typeface="Times New Roman" pitchFamily="18" charset="0"/>
                <a:ea typeface="宋体" charset="-122"/>
                <a:cs typeface="+mn-cs"/>
              </a:rPr>
              <a:t>Cisco</a:t>
            </a:r>
            <a:r>
              <a:rPr kumimoji="1" lang="zh-CN" altLang="en-US" sz="1200" b="0" i="0" kern="1200" dirty="0">
                <a:solidFill>
                  <a:schemeClr val="tx1"/>
                </a:solidFill>
                <a:effectLst/>
                <a:latin typeface="Times New Roman" pitchFamily="18" charset="0"/>
                <a:ea typeface="宋体" charset="-122"/>
                <a:cs typeface="+mn-cs"/>
              </a:rPr>
              <a:t>、</a:t>
            </a:r>
            <a:r>
              <a:rPr kumimoji="1" lang="en-US" altLang="zh-CN" sz="1200" b="0" i="0" kern="1200" dirty="0">
                <a:solidFill>
                  <a:schemeClr val="tx1"/>
                </a:solidFill>
                <a:effectLst/>
                <a:latin typeface="Times New Roman" pitchFamily="18" charset="0"/>
                <a:ea typeface="宋体" charset="-122"/>
                <a:cs typeface="+mn-cs"/>
              </a:rPr>
              <a:t>Akamai</a:t>
            </a:r>
            <a:r>
              <a:rPr kumimoji="1" lang="zh-CN" altLang="en-US" sz="1200" b="0" i="0" kern="1200" dirty="0">
                <a:solidFill>
                  <a:schemeClr val="tx1"/>
                </a:solidFill>
                <a:effectLst/>
                <a:latin typeface="Times New Roman" pitchFamily="18" charset="0"/>
                <a:ea typeface="宋体" charset="-122"/>
                <a:cs typeface="+mn-cs"/>
              </a:rPr>
              <a:t>、</a:t>
            </a:r>
            <a:r>
              <a:rPr kumimoji="1" lang="en-US" altLang="zh-CN" sz="1200" b="0" i="0" kern="1200" dirty="0" err="1">
                <a:solidFill>
                  <a:schemeClr val="tx1"/>
                </a:solidFill>
                <a:effectLst/>
                <a:latin typeface="Times New Roman" pitchFamily="18" charset="0"/>
                <a:ea typeface="宋体" charset="-122"/>
                <a:cs typeface="+mn-cs"/>
              </a:rPr>
              <a:t>IdenTrust</a:t>
            </a:r>
            <a:r>
              <a:rPr kumimoji="1" lang="zh-CN" altLang="en-US" sz="1200" b="0" i="0" kern="1200" dirty="0">
                <a:solidFill>
                  <a:schemeClr val="tx1"/>
                </a:solidFill>
                <a:effectLst/>
                <a:latin typeface="Times New Roman" pitchFamily="18" charset="0"/>
                <a:ea typeface="宋体" charset="-122"/>
                <a:cs typeface="+mn-cs"/>
              </a:rPr>
              <a:t>、</a:t>
            </a:r>
            <a:r>
              <a:rPr kumimoji="1" lang="en-US" altLang="zh-CN" sz="1200" b="0" i="0" kern="1200" dirty="0">
                <a:solidFill>
                  <a:schemeClr val="tx1"/>
                </a:solidFill>
                <a:effectLst/>
                <a:latin typeface="Times New Roman" pitchFamily="18" charset="0"/>
                <a:ea typeface="宋体" charset="-122"/>
                <a:cs typeface="+mn-cs"/>
              </a:rPr>
              <a:t>EFF</a:t>
            </a:r>
            <a:r>
              <a:rPr kumimoji="1" lang="zh-CN" altLang="en-US" sz="1200" b="0" i="0" kern="1200" dirty="0">
                <a:solidFill>
                  <a:schemeClr val="tx1"/>
                </a:solidFill>
                <a:effectLst/>
                <a:latin typeface="Times New Roman" pitchFamily="18" charset="0"/>
                <a:ea typeface="宋体" charset="-122"/>
                <a:cs typeface="+mn-cs"/>
              </a:rPr>
              <a:t>等组织人员发起，主要的目的也是为了推进网站从</a:t>
            </a:r>
            <a:r>
              <a:rPr kumimoji="1" lang="en-US" altLang="zh-CN" sz="1200" b="0" i="0" kern="1200" dirty="0">
                <a:solidFill>
                  <a:schemeClr val="tx1"/>
                </a:solidFill>
                <a:effectLst/>
                <a:latin typeface="Times New Roman" pitchFamily="18" charset="0"/>
                <a:ea typeface="宋体" charset="-122"/>
                <a:cs typeface="+mn-cs"/>
              </a:rPr>
              <a:t>HTTP</a:t>
            </a:r>
            <a:r>
              <a:rPr kumimoji="1" lang="zh-CN" altLang="en-US" sz="1200" b="0" i="0" kern="1200" dirty="0">
                <a:solidFill>
                  <a:schemeClr val="tx1"/>
                </a:solidFill>
                <a:effectLst/>
                <a:latin typeface="Times New Roman" pitchFamily="18" charset="0"/>
                <a:ea typeface="宋体" charset="-122"/>
                <a:cs typeface="+mn-cs"/>
              </a:rPr>
              <a:t>向</a:t>
            </a:r>
            <a:r>
              <a:rPr kumimoji="1" lang="en-US" altLang="zh-CN" sz="1200" b="0" i="0" kern="1200" dirty="0">
                <a:solidFill>
                  <a:schemeClr val="tx1"/>
                </a:solidFill>
                <a:effectLst/>
                <a:latin typeface="Times New Roman" pitchFamily="18" charset="0"/>
                <a:ea typeface="宋体" charset="-122"/>
                <a:cs typeface="+mn-cs"/>
              </a:rPr>
              <a:t>HTTPS</a:t>
            </a:r>
            <a:r>
              <a:rPr kumimoji="1" lang="zh-CN" altLang="en-US" sz="1200" b="0" i="0" kern="1200" dirty="0">
                <a:solidFill>
                  <a:schemeClr val="tx1"/>
                </a:solidFill>
                <a:effectLst/>
                <a:latin typeface="Times New Roman" pitchFamily="18" charset="0"/>
                <a:ea typeface="宋体" charset="-122"/>
                <a:cs typeface="+mn-cs"/>
              </a:rPr>
              <a:t>过度的进程，目前已经有越来越多的商家加入和赞助支持。</a:t>
            </a:r>
          </a:p>
          <a:p>
            <a:r>
              <a:rPr kumimoji="1" lang="en-US" altLang="zh-CN" sz="1200" b="0" i="0" u="none" strike="noStrike" kern="1200" dirty="0">
                <a:solidFill>
                  <a:schemeClr val="tx1"/>
                </a:solidFill>
                <a:effectLst/>
                <a:latin typeface="Times New Roman" pitchFamily="18" charset="0"/>
                <a:ea typeface="宋体" charset="-122"/>
                <a:cs typeface="+mn-cs"/>
                <a:hlinkClick r:id="rId5" tooltip="View all posts in Let's Encrypt免费SSL"/>
              </a:rPr>
              <a:t>Let's Encrypt</a:t>
            </a:r>
            <a:r>
              <a:rPr kumimoji="1" lang="zh-CN" altLang="en-US" sz="1200" b="0" i="0" u="none" strike="noStrike" kern="1200" dirty="0">
                <a:solidFill>
                  <a:schemeClr val="tx1"/>
                </a:solidFill>
                <a:effectLst/>
                <a:latin typeface="Times New Roman" pitchFamily="18" charset="0"/>
                <a:ea typeface="宋体" charset="-122"/>
                <a:cs typeface="+mn-cs"/>
                <a:hlinkClick r:id="rId5" tooltip="View all posts in Let's Encrypt免费SSL"/>
              </a:rPr>
              <a:t>免费</a:t>
            </a:r>
            <a:r>
              <a:rPr kumimoji="1" lang="en-US" altLang="zh-CN" sz="1200" b="0" i="0" u="none" strike="noStrike" kern="1200" dirty="0">
                <a:solidFill>
                  <a:schemeClr val="tx1"/>
                </a:solidFill>
                <a:effectLst/>
                <a:latin typeface="Times New Roman" pitchFamily="18" charset="0"/>
                <a:ea typeface="宋体" charset="-122"/>
                <a:cs typeface="+mn-cs"/>
                <a:hlinkClick r:id="rId5" tooltip="View all posts in Let's Encrypt免费SSL"/>
              </a:rPr>
              <a:t>SSL</a:t>
            </a:r>
            <a:r>
              <a:rPr kumimoji="1" lang="zh-CN" altLang="en-US" sz="1200" b="0" i="0" kern="1200" dirty="0">
                <a:solidFill>
                  <a:schemeClr val="tx1"/>
                </a:solidFill>
                <a:effectLst/>
                <a:latin typeface="Times New Roman" pitchFamily="18" charset="0"/>
                <a:ea typeface="宋体" charset="-122"/>
                <a:cs typeface="+mn-cs"/>
              </a:rPr>
              <a:t>证书的出现，也会对传统提供付费</a:t>
            </a:r>
            <a:r>
              <a:rPr kumimoji="1" lang="en-US" altLang="zh-CN" sz="1200" b="0" i="0" kern="1200" dirty="0">
                <a:solidFill>
                  <a:schemeClr val="tx1"/>
                </a:solidFill>
                <a:effectLst/>
                <a:latin typeface="Times New Roman" pitchFamily="18" charset="0"/>
                <a:ea typeface="宋体" charset="-122"/>
                <a:cs typeface="+mn-cs"/>
              </a:rPr>
              <a:t>SSL</a:t>
            </a:r>
            <a:r>
              <a:rPr kumimoji="1" lang="zh-CN" altLang="en-US" sz="1200" b="0" i="0" kern="1200" dirty="0">
                <a:solidFill>
                  <a:schemeClr val="tx1"/>
                </a:solidFill>
                <a:effectLst/>
                <a:latin typeface="Times New Roman" pitchFamily="18" charset="0"/>
                <a:ea typeface="宋体" charset="-122"/>
                <a:cs typeface="+mn-cs"/>
              </a:rPr>
              <a:t>证书服务的商家有不小的打击。到目前为止，</a:t>
            </a:r>
            <a:r>
              <a:rPr kumimoji="1" lang="en-US" altLang="zh-CN" sz="1200" b="0" i="0" u="none" strike="noStrike" kern="1200" dirty="0">
                <a:solidFill>
                  <a:schemeClr val="tx1"/>
                </a:solidFill>
                <a:effectLst/>
                <a:latin typeface="Times New Roman" pitchFamily="18" charset="0"/>
                <a:ea typeface="宋体" charset="-122"/>
                <a:cs typeface="+mn-cs"/>
                <a:hlinkClick r:id="rId3" tooltip="View all posts in Let's Encrypt"/>
              </a:rPr>
              <a:t>Let's Encrypt</a:t>
            </a:r>
            <a:r>
              <a:rPr kumimoji="1" lang="zh-CN" altLang="en-US" sz="1200" b="0" i="0" kern="1200" dirty="0">
                <a:solidFill>
                  <a:schemeClr val="tx1"/>
                </a:solidFill>
                <a:effectLst/>
                <a:latin typeface="Times New Roman" pitchFamily="18" charset="0"/>
                <a:ea typeface="宋体" charset="-122"/>
                <a:cs typeface="+mn-cs"/>
              </a:rPr>
              <a:t>获得</a:t>
            </a:r>
            <a:r>
              <a:rPr kumimoji="1" lang="en-US" altLang="zh-CN" sz="1200" b="0" i="0" kern="1200" dirty="0" err="1">
                <a:solidFill>
                  <a:schemeClr val="tx1"/>
                </a:solidFill>
                <a:effectLst/>
                <a:latin typeface="Times New Roman" pitchFamily="18" charset="0"/>
                <a:ea typeface="宋体" charset="-122"/>
                <a:cs typeface="+mn-cs"/>
              </a:rPr>
              <a:t>IdenTrust</a:t>
            </a:r>
            <a:r>
              <a:rPr kumimoji="1" lang="zh-CN" altLang="en-US" sz="1200" b="0" i="0" kern="1200" dirty="0">
                <a:solidFill>
                  <a:schemeClr val="tx1"/>
                </a:solidFill>
                <a:effectLst/>
                <a:latin typeface="Times New Roman" pitchFamily="18" charset="0"/>
                <a:ea typeface="宋体" charset="-122"/>
                <a:cs typeface="+mn-cs"/>
              </a:rPr>
              <a:t>交叉签名，这就是说可以应用且支持包括</a:t>
            </a:r>
            <a:r>
              <a:rPr kumimoji="1" lang="en-US" altLang="zh-CN" sz="1200" b="0" i="0" kern="1200" dirty="0" err="1">
                <a:solidFill>
                  <a:schemeClr val="tx1"/>
                </a:solidFill>
                <a:effectLst/>
                <a:latin typeface="Times New Roman" pitchFamily="18" charset="0"/>
                <a:ea typeface="宋体" charset="-122"/>
                <a:cs typeface="+mn-cs"/>
              </a:rPr>
              <a:t>FireFox</a:t>
            </a:r>
            <a:r>
              <a:rPr kumimoji="1" lang="zh-CN" altLang="en-US" sz="1200" b="0" i="0" kern="1200" dirty="0">
                <a:solidFill>
                  <a:schemeClr val="tx1"/>
                </a:solidFill>
                <a:effectLst/>
                <a:latin typeface="Times New Roman" pitchFamily="18" charset="0"/>
                <a:ea typeface="宋体" charset="-122"/>
                <a:cs typeface="+mn-cs"/>
              </a:rPr>
              <a:t>、</a:t>
            </a:r>
            <a:r>
              <a:rPr kumimoji="1" lang="en-US" altLang="zh-CN" sz="1200" b="0" i="0" kern="1200" dirty="0">
                <a:solidFill>
                  <a:schemeClr val="tx1"/>
                </a:solidFill>
                <a:effectLst/>
                <a:latin typeface="Times New Roman" pitchFamily="18" charset="0"/>
                <a:ea typeface="宋体" charset="-122"/>
                <a:cs typeface="+mn-cs"/>
              </a:rPr>
              <a:t>Chrome</a:t>
            </a:r>
            <a:r>
              <a:rPr kumimoji="1" lang="zh-CN" altLang="en-US" sz="1200" b="0" i="0" kern="1200" dirty="0">
                <a:solidFill>
                  <a:schemeClr val="tx1"/>
                </a:solidFill>
                <a:effectLst/>
                <a:latin typeface="Times New Roman" pitchFamily="18" charset="0"/>
                <a:ea typeface="宋体" charset="-122"/>
                <a:cs typeface="+mn-cs"/>
              </a:rPr>
              <a:t>在内的主流浏览器的兼容和支持，虽然目前是公测阶段，但是也有不少的用户在自有网站项目中正式使用起来。</a:t>
            </a:r>
          </a:p>
          <a:p>
            <a:r>
              <a:rPr kumimoji="1" lang="zh-CN" altLang="en-US" sz="1200" b="0" i="0" kern="1200" dirty="0">
                <a:solidFill>
                  <a:schemeClr val="tx1"/>
                </a:solidFill>
                <a:effectLst/>
                <a:latin typeface="Times New Roman" pitchFamily="18" charset="0"/>
                <a:ea typeface="宋体" charset="-122"/>
                <a:cs typeface="+mn-cs"/>
              </a:rPr>
              <a:t>虽然目前</a:t>
            </a:r>
            <a:r>
              <a:rPr kumimoji="1" lang="en-US" altLang="zh-CN" sz="1200" b="0" i="0" kern="1200" dirty="0">
                <a:solidFill>
                  <a:schemeClr val="tx1"/>
                </a:solidFill>
                <a:effectLst/>
                <a:latin typeface="Times New Roman" pitchFamily="18" charset="0"/>
                <a:ea typeface="宋体" charset="-122"/>
                <a:cs typeface="+mn-cs"/>
              </a:rPr>
              <a:t>Let's Encrypt</a:t>
            </a:r>
            <a:r>
              <a:rPr kumimoji="1" lang="zh-CN" altLang="en-US" sz="1200" b="0" i="0" kern="1200" dirty="0">
                <a:solidFill>
                  <a:schemeClr val="tx1"/>
                </a:solidFill>
                <a:effectLst/>
                <a:latin typeface="Times New Roman" pitchFamily="18" charset="0"/>
                <a:ea typeface="宋体" charset="-122"/>
                <a:cs typeface="+mn-cs"/>
              </a:rPr>
              <a:t>免费</a:t>
            </a:r>
            <a:r>
              <a:rPr kumimoji="1" lang="en-US" altLang="zh-CN" sz="1200" b="0" i="0" kern="1200" dirty="0">
                <a:solidFill>
                  <a:schemeClr val="tx1"/>
                </a:solidFill>
                <a:effectLst/>
                <a:latin typeface="Times New Roman" pitchFamily="18" charset="0"/>
                <a:ea typeface="宋体" charset="-122"/>
                <a:cs typeface="+mn-cs"/>
              </a:rPr>
              <a:t>SSL</a:t>
            </a:r>
            <a:r>
              <a:rPr kumimoji="1" lang="zh-CN" altLang="en-US" sz="1200" b="0" i="0" kern="1200" dirty="0">
                <a:solidFill>
                  <a:schemeClr val="tx1"/>
                </a:solidFill>
                <a:effectLst/>
                <a:latin typeface="Times New Roman" pitchFamily="18" charset="0"/>
                <a:ea typeface="宋体" charset="-122"/>
                <a:cs typeface="+mn-cs"/>
              </a:rPr>
              <a:t>证书默认是</a:t>
            </a:r>
            <a:r>
              <a:rPr kumimoji="1" lang="en-US" altLang="zh-CN" sz="1200" b="0" i="0" kern="1200" dirty="0">
                <a:solidFill>
                  <a:schemeClr val="tx1"/>
                </a:solidFill>
                <a:effectLst/>
                <a:latin typeface="Times New Roman" pitchFamily="18" charset="0"/>
                <a:ea typeface="宋体" charset="-122"/>
                <a:cs typeface="+mn-cs"/>
              </a:rPr>
              <a:t>90</a:t>
            </a:r>
            <a:r>
              <a:rPr kumimoji="1" lang="zh-CN" altLang="en-US" sz="1200" b="0" i="0" kern="1200" dirty="0">
                <a:solidFill>
                  <a:schemeClr val="tx1"/>
                </a:solidFill>
                <a:effectLst/>
                <a:latin typeface="Times New Roman" pitchFamily="18" charset="0"/>
                <a:ea typeface="宋体" charset="-122"/>
                <a:cs typeface="+mn-cs"/>
              </a:rPr>
              <a:t>天有效期，但是我们也可以到期自动续约，不影响我们的尝试和使用。</a:t>
            </a:r>
          </a:p>
          <a:p>
            <a:endParaRPr lang="zh-CN" altLang="en-US" dirty="0"/>
          </a:p>
        </p:txBody>
      </p:sp>
      <p:sp>
        <p:nvSpPr>
          <p:cNvPr id="4" name="灯片编号占位符 3"/>
          <p:cNvSpPr>
            <a:spLocks noGrp="1"/>
          </p:cNvSpPr>
          <p:nvPr>
            <p:ph type="sldNum" sz="quarter" idx="10"/>
          </p:nvPr>
        </p:nvSpPr>
        <p:spPr/>
        <p:txBody>
          <a:bodyPr/>
          <a:lstStyle/>
          <a:p>
            <a:pPr>
              <a:defRPr/>
            </a:pPr>
            <a:fld id="{E46A9642-FD4A-45CC-9F4F-8E10AB9AB4AA}" type="slidenum">
              <a:rPr lang="en-US" altLang="zh-CN" smtClean="0"/>
              <a:pPr>
                <a:defRPr/>
              </a:pPr>
              <a:t>160</a:t>
            </a:fld>
            <a:endParaRPr lang="en-US" altLang="zh-CN"/>
          </a:p>
        </p:txBody>
      </p:sp>
    </p:spTree>
    <p:extLst>
      <p:ext uri="{BB962C8B-B14F-4D97-AF65-F5344CB8AC3E}">
        <p14:creationId xmlns:p14="http://schemas.microsoft.com/office/powerpoint/2010/main" val="2759034124"/>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sz="1200" b="0" i="0" u="sng" kern="1200" dirty="0">
                <a:solidFill>
                  <a:schemeClr val="tx1"/>
                </a:solidFill>
                <a:effectLst/>
                <a:latin typeface="Times New Roman" pitchFamily="18" charset="0"/>
                <a:ea typeface="宋体" charset="-122"/>
                <a:cs typeface="+mn-cs"/>
              </a:rPr>
              <a:t>图来自</a:t>
            </a:r>
            <a:r>
              <a:rPr kumimoji="1" lang="en-US" altLang="zh-CN" sz="1200" b="0" i="0" u="sng" kern="1200" dirty="0">
                <a:solidFill>
                  <a:schemeClr val="tx1"/>
                </a:solidFill>
                <a:effectLst/>
                <a:latin typeface="Times New Roman" pitchFamily="18" charset="0"/>
                <a:ea typeface="宋体" charset="-122"/>
                <a:cs typeface="+mn-cs"/>
              </a:rPr>
              <a:t>https://docs.mitmproxy.org/stable/concepts-howmitmproxyworks/</a:t>
            </a:r>
          </a:p>
          <a:p>
            <a:r>
              <a:rPr kumimoji="1" lang="en-US" altLang="zh-CN" sz="1200" b="0" i="0" kern="1200" dirty="0">
                <a:solidFill>
                  <a:schemeClr val="tx1"/>
                </a:solidFill>
                <a:effectLst/>
                <a:latin typeface="Times New Roman" pitchFamily="18" charset="0"/>
                <a:ea typeface="宋体" charset="-122"/>
                <a:cs typeface="+mn-cs"/>
              </a:rPr>
              <a:t>1.</a:t>
            </a:r>
            <a:r>
              <a:rPr kumimoji="1" lang="zh-CN" altLang="en-US" sz="1200" b="0" i="0" kern="1200" dirty="0">
                <a:solidFill>
                  <a:schemeClr val="tx1"/>
                </a:solidFill>
                <a:effectLst/>
                <a:latin typeface="Times New Roman" pitchFamily="18" charset="0"/>
                <a:ea typeface="宋体" charset="-122"/>
                <a:cs typeface="+mn-cs"/>
              </a:rPr>
              <a:t>先通过一个简单的 </a:t>
            </a:r>
            <a:r>
              <a:rPr kumimoji="1" lang="en-US" altLang="zh-CN" sz="1200" b="0" i="0" kern="1200" dirty="0">
                <a:solidFill>
                  <a:schemeClr val="tx1"/>
                </a:solidFill>
                <a:effectLst/>
                <a:latin typeface="Times New Roman" pitchFamily="18" charset="0"/>
                <a:ea typeface="宋体" charset="-122"/>
                <a:cs typeface="+mn-cs"/>
              </a:rPr>
              <a:t>HTTP Connect </a:t>
            </a:r>
            <a:r>
              <a:rPr kumimoji="1" lang="zh-CN" altLang="en-US" sz="1200" b="0" i="0" kern="1200" dirty="0">
                <a:solidFill>
                  <a:schemeClr val="tx1"/>
                </a:solidFill>
                <a:effectLst/>
                <a:latin typeface="Times New Roman" pitchFamily="18" charset="0"/>
                <a:ea typeface="宋体" charset="-122"/>
                <a:cs typeface="+mn-cs"/>
              </a:rPr>
              <a:t>请求来连接代理服务器；</a:t>
            </a:r>
          </a:p>
          <a:p>
            <a:r>
              <a:rPr kumimoji="1" lang="en-US" altLang="zh-CN" sz="1200" b="0" i="0" kern="1200" dirty="0">
                <a:solidFill>
                  <a:schemeClr val="tx1"/>
                </a:solidFill>
                <a:effectLst/>
                <a:latin typeface="Times New Roman" pitchFamily="18" charset="0"/>
                <a:ea typeface="宋体" charset="-122"/>
                <a:cs typeface="+mn-cs"/>
              </a:rPr>
              <a:t>2.</a:t>
            </a:r>
            <a:r>
              <a:rPr kumimoji="1" lang="zh-CN" altLang="en-US" sz="1200" b="0" i="0" kern="1200" dirty="0">
                <a:solidFill>
                  <a:schemeClr val="tx1"/>
                </a:solidFill>
                <a:effectLst/>
                <a:latin typeface="Times New Roman" pitchFamily="18" charset="0"/>
                <a:ea typeface="宋体" charset="-122"/>
                <a:cs typeface="+mn-cs"/>
              </a:rPr>
              <a:t>代理服务器返回 </a:t>
            </a:r>
            <a:r>
              <a:rPr kumimoji="1" lang="en-US" altLang="zh-CN" sz="1200" b="0" i="0" kern="1200" dirty="0">
                <a:solidFill>
                  <a:schemeClr val="tx1"/>
                </a:solidFill>
                <a:effectLst/>
                <a:latin typeface="Times New Roman" pitchFamily="18" charset="0"/>
                <a:ea typeface="宋体" charset="-122"/>
                <a:cs typeface="+mn-cs"/>
              </a:rPr>
              <a:t>200</a:t>
            </a:r>
            <a:r>
              <a:rPr kumimoji="1" lang="zh-CN" altLang="en-US" sz="1200" b="0" i="0" kern="1200" dirty="0">
                <a:solidFill>
                  <a:schemeClr val="tx1"/>
                </a:solidFill>
                <a:effectLst/>
                <a:latin typeface="Times New Roman" pitchFamily="18" charset="0"/>
                <a:ea typeface="宋体" charset="-122"/>
                <a:cs typeface="+mn-cs"/>
              </a:rPr>
              <a:t>，表明 </a:t>
            </a:r>
            <a:r>
              <a:rPr kumimoji="1" lang="en-US" altLang="zh-CN" sz="1200" b="0" i="0" kern="1200" dirty="0">
                <a:solidFill>
                  <a:schemeClr val="tx1"/>
                </a:solidFill>
                <a:effectLst/>
                <a:latin typeface="Times New Roman" pitchFamily="18" charset="0"/>
                <a:ea typeface="宋体" charset="-122"/>
                <a:cs typeface="+mn-cs"/>
              </a:rPr>
              <a:t>Connect </a:t>
            </a:r>
            <a:r>
              <a:rPr kumimoji="1" lang="zh-CN" altLang="en-US" sz="1200" b="0" i="0" kern="1200" dirty="0">
                <a:solidFill>
                  <a:schemeClr val="tx1"/>
                </a:solidFill>
                <a:effectLst/>
                <a:latin typeface="Times New Roman" pitchFamily="18" charset="0"/>
                <a:ea typeface="宋体" charset="-122"/>
                <a:cs typeface="+mn-cs"/>
              </a:rPr>
              <a:t>管道建立完毕；</a:t>
            </a:r>
          </a:p>
          <a:p>
            <a:r>
              <a:rPr kumimoji="1" lang="en-US" altLang="zh-CN" sz="1200" b="0" i="0" kern="1200" dirty="0">
                <a:solidFill>
                  <a:schemeClr val="tx1"/>
                </a:solidFill>
                <a:effectLst/>
                <a:latin typeface="Times New Roman" pitchFamily="18" charset="0"/>
                <a:ea typeface="宋体" charset="-122"/>
                <a:cs typeface="+mn-cs"/>
              </a:rPr>
              <a:t>3.Client </a:t>
            </a:r>
            <a:r>
              <a:rPr kumimoji="1" lang="zh-CN" altLang="en-US" sz="1200" b="0" i="0" kern="1200" dirty="0">
                <a:solidFill>
                  <a:schemeClr val="tx1"/>
                </a:solidFill>
                <a:effectLst/>
                <a:latin typeface="Times New Roman" pitchFamily="18" charset="0"/>
                <a:ea typeface="宋体" charset="-122"/>
                <a:cs typeface="+mn-cs"/>
              </a:rPr>
              <a:t>开始进行 </a:t>
            </a:r>
            <a:r>
              <a:rPr kumimoji="1" lang="en-US" altLang="zh-CN" sz="1200" b="0" i="0" kern="1200" dirty="0">
                <a:solidFill>
                  <a:schemeClr val="tx1"/>
                </a:solidFill>
                <a:effectLst/>
                <a:latin typeface="Times New Roman" pitchFamily="18" charset="0"/>
                <a:ea typeface="宋体" charset="-122"/>
                <a:cs typeface="+mn-cs"/>
              </a:rPr>
              <a:t>TLS </a:t>
            </a:r>
            <a:r>
              <a:rPr kumimoji="1" lang="zh-CN" altLang="en-US" sz="1200" b="0" i="0" kern="1200" dirty="0">
                <a:solidFill>
                  <a:schemeClr val="tx1"/>
                </a:solidFill>
                <a:effectLst/>
                <a:latin typeface="Times New Roman" pitchFamily="18" charset="0"/>
                <a:ea typeface="宋体" charset="-122"/>
                <a:cs typeface="+mn-cs"/>
              </a:rPr>
              <a:t>连接，中间人通过 </a:t>
            </a:r>
            <a:r>
              <a:rPr kumimoji="1" lang="en-US" altLang="zh-CN" sz="1200" b="0" i="0" kern="1200" dirty="0">
                <a:solidFill>
                  <a:schemeClr val="tx1"/>
                </a:solidFill>
                <a:effectLst/>
                <a:latin typeface="Times New Roman" pitchFamily="18" charset="0"/>
                <a:ea typeface="宋体" charset="-122"/>
                <a:cs typeface="+mn-cs"/>
              </a:rPr>
              <a:t>SNI </a:t>
            </a:r>
            <a:r>
              <a:rPr kumimoji="1" lang="zh-CN" altLang="en-US" sz="1200" b="0" i="0" kern="1200" dirty="0">
                <a:solidFill>
                  <a:schemeClr val="tx1"/>
                </a:solidFill>
                <a:effectLst/>
                <a:latin typeface="Times New Roman" pitchFamily="18" charset="0"/>
                <a:ea typeface="宋体" charset="-122"/>
                <a:cs typeface="+mn-cs"/>
              </a:rPr>
              <a:t>来获知需要连接的目标是谁；</a:t>
            </a:r>
          </a:p>
          <a:p>
            <a:r>
              <a:rPr kumimoji="1" lang="en-US" altLang="zh-CN" sz="1200" b="0" i="0" kern="1200" dirty="0">
                <a:solidFill>
                  <a:schemeClr val="tx1"/>
                </a:solidFill>
                <a:effectLst/>
                <a:latin typeface="Times New Roman" pitchFamily="18" charset="0"/>
                <a:ea typeface="宋体" charset="-122"/>
                <a:cs typeface="+mn-cs"/>
              </a:rPr>
              <a:t>4.</a:t>
            </a:r>
            <a:r>
              <a:rPr kumimoji="1" lang="zh-CN" altLang="en-US" sz="1200" b="0" i="0" kern="1200" dirty="0">
                <a:solidFill>
                  <a:schemeClr val="tx1"/>
                </a:solidFill>
                <a:effectLst/>
                <a:latin typeface="Times New Roman" pitchFamily="18" charset="0"/>
                <a:ea typeface="宋体" charset="-122"/>
                <a:cs typeface="+mn-cs"/>
              </a:rPr>
              <a:t>中间人连接真正的服务器；</a:t>
            </a:r>
          </a:p>
          <a:p>
            <a:r>
              <a:rPr kumimoji="1" lang="en-US" altLang="zh-CN" sz="1200" b="0" i="0" kern="1200" dirty="0">
                <a:solidFill>
                  <a:schemeClr val="tx1"/>
                </a:solidFill>
                <a:effectLst/>
                <a:latin typeface="Times New Roman" pitchFamily="18" charset="0"/>
                <a:ea typeface="宋体" charset="-122"/>
                <a:cs typeface="+mn-cs"/>
              </a:rPr>
              <a:t>5.</a:t>
            </a:r>
            <a:r>
              <a:rPr kumimoji="1" lang="zh-CN" altLang="en-US" sz="1200" b="0" i="0" kern="1200" dirty="0">
                <a:solidFill>
                  <a:schemeClr val="tx1"/>
                </a:solidFill>
                <a:effectLst/>
                <a:latin typeface="Times New Roman" pitchFamily="18" charset="0"/>
                <a:ea typeface="宋体" charset="-122"/>
                <a:cs typeface="+mn-cs"/>
              </a:rPr>
              <a:t>中间人开始根据 </a:t>
            </a:r>
            <a:r>
              <a:rPr kumimoji="1" lang="en-US" altLang="zh-CN" sz="1200" b="0" i="0" kern="1200" dirty="0">
                <a:solidFill>
                  <a:schemeClr val="tx1"/>
                </a:solidFill>
                <a:effectLst/>
                <a:latin typeface="Times New Roman" pitchFamily="18" charset="0"/>
                <a:ea typeface="宋体" charset="-122"/>
                <a:cs typeface="+mn-cs"/>
              </a:rPr>
              <a:t>SNI </a:t>
            </a:r>
            <a:r>
              <a:rPr kumimoji="1" lang="zh-CN" altLang="en-US" sz="1200" b="0" i="0" kern="1200" dirty="0">
                <a:solidFill>
                  <a:schemeClr val="tx1"/>
                </a:solidFill>
                <a:effectLst/>
                <a:latin typeface="Times New Roman" pitchFamily="18" charset="0"/>
                <a:ea typeface="宋体" charset="-122"/>
                <a:cs typeface="+mn-cs"/>
              </a:rPr>
              <a:t>和 </a:t>
            </a:r>
            <a:r>
              <a:rPr kumimoji="1" lang="en-US" altLang="zh-CN" sz="1200" b="0" i="0" kern="1200" dirty="0">
                <a:solidFill>
                  <a:schemeClr val="tx1"/>
                </a:solidFill>
                <a:effectLst/>
                <a:latin typeface="Times New Roman" pitchFamily="18" charset="0"/>
                <a:ea typeface="宋体" charset="-122"/>
                <a:cs typeface="+mn-cs"/>
              </a:rPr>
              <a:t>CA </a:t>
            </a:r>
            <a:r>
              <a:rPr kumimoji="1" lang="zh-CN" altLang="en-US" sz="1200" b="0" i="0" kern="1200" dirty="0">
                <a:solidFill>
                  <a:schemeClr val="tx1"/>
                </a:solidFill>
                <a:effectLst/>
                <a:latin typeface="Times New Roman" pitchFamily="18" charset="0"/>
                <a:ea typeface="宋体" charset="-122"/>
                <a:cs typeface="+mn-cs"/>
              </a:rPr>
              <a:t>自动签发假的服务端证书，并返回给用户，并进行握手；</a:t>
            </a:r>
          </a:p>
          <a:p>
            <a:r>
              <a:rPr kumimoji="1" lang="en-US" altLang="zh-CN" sz="1200" b="0" i="0" kern="1200" dirty="0">
                <a:solidFill>
                  <a:schemeClr val="tx1"/>
                </a:solidFill>
                <a:effectLst/>
                <a:latin typeface="Times New Roman" pitchFamily="18" charset="0"/>
                <a:ea typeface="宋体" charset="-122"/>
                <a:cs typeface="+mn-cs"/>
              </a:rPr>
              <a:t>6.</a:t>
            </a:r>
            <a:r>
              <a:rPr kumimoji="1" lang="zh-CN" altLang="en-US" sz="1200" b="0" i="0" kern="1200" dirty="0">
                <a:solidFill>
                  <a:schemeClr val="tx1"/>
                </a:solidFill>
                <a:effectLst/>
                <a:latin typeface="Times New Roman" pitchFamily="18" charset="0"/>
                <a:ea typeface="宋体" charset="-122"/>
                <a:cs typeface="+mn-cs"/>
              </a:rPr>
              <a:t>握手成功，客户端开始发送 </a:t>
            </a:r>
            <a:r>
              <a:rPr kumimoji="1" lang="en-US" altLang="zh-CN" sz="1200" b="0" i="0" kern="1200" dirty="0">
                <a:solidFill>
                  <a:schemeClr val="tx1"/>
                </a:solidFill>
                <a:effectLst/>
                <a:latin typeface="Times New Roman" pitchFamily="18" charset="0"/>
                <a:ea typeface="宋体" charset="-122"/>
                <a:cs typeface="+mn-cs"/>
              </a:rPr>
              <a:t>HTTP </a:t>
            </a:r>
            <a:r>
              <a:rPr kumimoji="1" lang="zh-CN" altLang="en-US" sz="1200" b="0" i="0" kern="1200" dirty="0">
                <a:solidFill>
                  <a:schemeClr val="tx1"/>
                </a:solidFill>
                <a:effectLst/>
                <a:latin typeface="Times New Roman" pitchFamily="18" charset="0"/>
                <a:ea typeface="宋体" charset="-122"/>
                <a:cs typeface="+mn-cs"/>
              </a:rPr>
              <a:t>请求；</a:t>
            </a:r>
          </a:p>
          <a:p>
            <a:r>
              <a:rPr kumimoji="1" lang="en-US" altLang="zh-CN" sz="1200" b="0" i="0" kern="1200" dirty="0">
                <a:solidFill>
                  <a:schemeClr val="tx1"/>
                </a:solidFill>
                <a:effectLst/>
                <a:latin typeface="Times New Roman" pitchFamily="18" charset="0"/>
                <a:ea typeface="宋体" charset="-122"/>
                <a:cs typeface="+mn-cs"/>
              </a:rPr>
              <a:t>7.</a:t>
            </a:r>
            <a:r>
              <a:rPr kumimoji="1" lang="zh-CN" altLang="en-US" sz="1200" b="0" i="0" kern="1200" dirty="0">
                <a:solidFill>
                  <a:schemeClr val="tx1"/>
                </a:solidFill>
                <a:effectLst/>
                <a:latin typeface="Times New Roman" pitchFamily="18" charset="0"/>
                <a:ea typeface="宋体" charset="-122"/>
                <a:cs typeface="+mn-cs"/>
              </a:rPr>
              <a:t>中间人开始做用户到真正服务器的流量互相转发（可劫持）</a:t>
            </a:r>
          </a:p>
          <a:p>
            <a:endParaRPr lang="zh-CN" altLang="en-US" dirty="0"/>
          </a:p>
        </p:txBody>
      </p:sp>
      <p:sp>
        <p:nvSpPr>
          <p:cNvPr id="4" name="灯片编号占位符 3"/>
          <p:cNvSpPr>
            <a:spLocks noGrp="1"/>
          </p:cNvSpPr>
          <p:nvPr>
            <p:ph type="sldNum" sz="quarter" idx="10"/>
          </p:nvPr>
        </p:nvSpPr>
        <p:spPr/>
        <p:txBody>
          <a:bodyPr/>
          <a:lstStyle/>
          <a:p>
            <a:pPr>
              <a:defRPr/>
            </a:pPr>
            <a:fld id="{E46A9642-FD4A-45CC-9F4F-8E10AB9AB4AA}" type="slidenum">
              <a:rPr lang="en-US" altLang="zh-CN" smtClean="0"/>
              <a:pPr>
                <a:defRPr/>
              </a:pPr>
              <a:t>161</a:t>
            </a:fld>
            <a:endParaRPr lang="en-US" altLang="zh-CN"/>
          </a:p>
        </p:txBody>
      </p:sp>
    </p:spTree>
    <p:extLst>
      <p:ext uri="{BB962C8B-B14F-4D97-AF65-F5344CB8AC3E}">
        <p14:creationId xmlns:p14="http://schemas.microsoft.com/office/powerpoint/2010/main" val="1952579130"/>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sz="1200" b="0" i="0" u="sng" kern="1200" dirty="0">
                <a:solidFill>
                  <a:schemeClr val="tx1"/>
                </a:solidFill>
                <a:effectLst/>
                <a:latin typeface="Times New Roman" pitchFamily="18" charset="0"/>
                <a:ea typeface="宋体" charset="-122"/>
                <a:cs typeface="+mn-cs"/>
              </a:rPr>
              <a:t>图来自</a:t>
            </a:r>
            <a:r>
              <a:rPr kumimoji="1" lang="en-US" altLang="zh-CN" sz="1200" b="0" i="0" u="sng" kern="1200" dirty="0">
                <a:solidFill>
                  <a:schemeClr val="tx1"/>
                </a:solidFill>
                <a:effectLst/>
                <a:latin typeface="Times New Roman" pitchFamily="18" charset="0"/>
                <a:ea typeface="宋体" charset="-122"/>
                <a:cs typeface="+mn-cs"/>
              </a:rPr>
              <a:t>https://docs.mitmproxy.org/stable/concepts-howmitmproxyworks/</a:t>
            </a:r>
          </a:p>
          <a:p>
            <a:r>
              <a:rPr kumimoji="1" lang="en-US" altLang="zh-CN" sz="1200" b="0" i="0" kern="1200" dirty="0">
                <a:solidFill>
                  <a:schemeClr val="tx1"/>
                </a:solidFill>
                <a:effectLst/>
                <a:latin typeface="Times New Roman" pitchFamily="18" charset="0"/>
                <a:ea typeface="宋体" charset="-122"/>
                <a:cs typeface="+mn-cs"/>
              </a:rPr>
              <a:t>1.</a:t>
            </a:r>
            <a:r>
              <a:rPr kumimoji="1" lang="zh-CN" altLang="en-US" sz="1200" b="0" i="0" kern="1200" dirty="0">
                <a:solidFill>
                  <a:schemeClr val="tx1"/>
                </a:solidFill>
                <a:effectLst/>
                <a:latin typeface="Times New Roman" pitchFamily="18" charset="0"/>
                <a:ea typeface="宋体" charset="-122"/>
                <a:cs typeface="+mn-cs"/>
              </a:rPr>
              <a:t>先通过一个简单的 </a:t>
            </a:r>
            <a:r>
              <a:rPr kumimoji="1" lang="en-US" altLang="zh-CN" sz="1200" b="0" i="0" kern="1200" dirty="0">
                <a:solidFill>
                  <a:schemeClr val="tx1"/>
                </a:solidFill>
                <a:effectLst/>
                <a:latin typeface="Times New Roman" pitchFamily="18" charset="0"/>
                <a:ea typeface="宋体" charset="-122"/>
                <a:cs typeface="+mn-cs"/>
              </a:rPr>
              <a:t>HTTP Connect </a:t>
            </a:r>
            <a:r>
              <a:rPr kumimoji="1" lang="zh-CN" altLang="en-US" sz="1200" b="0" i="0" kern="1200" dirty="0">
                <a:solidFill>
                  <a:schemeClr val="tx1"/>
                </a:solidFill>
                <a:effectLst/>
                <a:latin typeface="Times New Roman" pitchFamily="18" charset="0"/>
                <a:ea typeface="宋体" charset="-122"/>
                <a:cs typeface="+mn-cs"/>
              </a:rPr>
              <a:t>请求来连接代理服务器；</a:t>
            </a:r>
          </a:p>
          <a:p>
            <a:r>
              <a:rPr kumimoji="1" lang="en-US" altLang="zh-CN" sz="1200" b="0" i="0" kern="1200" dirty="0">
                <a:solidFill>
                  <a:schemeClr val="tx1"/>
                </a:solidFill>
                <a:effectLst/>
                <a:latin typeface="Times New Roman" pitchFamily="18" charset="0"/>
                <a:ea typeface="宋体" charset="-122"/>
                <a:cs typeface="+mn-cs"/>
              </a:rPr>
              <a:t>2.</a:t>
            </a:r>
            <a:r>
              <a:rPr kumimoji="1" lang="zh-CN" altLang="en-US" sz="1200" b="0" i="0" kern="1200" dirty="0">
                <a:solidFill>
                  <a:schemeClr val="tx1"/>
                </a:solidFill>
                <a:effectLst/>
                <a:latin typeface="Times New Roman" pitchFamily="18" charset="0"/>
                <a:ea typeface="宋体" charset="-122"/>
                <a:cs typeface="+mn-cs"/>
              </a:rPr>
              <a:t>代理服务器返回 </a:t>
            </a:r>
            <a:r>
              <a:rPr kumimoji="1" lang="en-US" altLang="zh-CN" sz="1200" b="0" i="0" kern="1200" dirty="0">
                <a:solidFill>
                  <a:schemeClr val="tx1"/>
                </a:solidFill>
                <a:effectLst/>
                <a:latin typeface="Times New Roman" pitchFamily="18" charset="0"/>
                <a:ea typeface="宋体" charset="-122"/>
                <a:cs typeface="+mn-cs"/>
              </a:rPr>
              <a:t>200</a:t>
            </a:r>
            <a:r>
              <a:rPr kumimoji="1" lang="zh-CN" altLang="en-US" sz="1200" b="0" i="0" kern="1200" dirty="0">
                <a:solidFill>
                  <a:schemeClr val="tx1"/>
                </a:solidFill>
                <a:effectLst/>
                <a:latin typeface="Times New Roman" pitchFamily="18" charset="0"/>
                <a:ea typeface="宋体" charset="-122"/>
                <a:cs typeface="+mn-cs"/>
              </a:rPr>
              <a:t>，表明 </a:t>
            </a:r>
            <a:r>
              <a:rPr kumimoji="1" lang="en-US" altLang="zh-CN" sz="1200" b="0" i="0" kern="1200" dirty="0">
                <a:solidFill>
                  <a:schemeClr val="tx1"/>
                </a:solidFill>
                <a:effectLst/>
                <a:latin typeface="Times New Roman" pitchFamily="18" charset="0"/>
                <a:ea typeface="宋体" charset="-122"/>
                <a:cs typeface="+mn-cs"/>
              </a:rPr>
              <a:t>Connect </a:t>
            </a:r>
            <a:r>
              <a:rPr kumimoji="1" lang="zh-CN" altLang="en-US" sz="1200" b="0" i="0" kern="1200" dirty="0">
                <a:solidFill>
                  <a:schemeClr val="tx1"/>
                </a:solidFill>
                <a:effectLst/>
                <a:latin typeface="Times New Roman" pitchFamily="18" charset="0"/>
                <a:ea typeface="宋体" charset="-122"/>
                <a:cs typeface="+mn-cs"/>
              </a:rPr>
              <a:t>管道建立完毕；</a:t>
            </a:r>
          </a:p>
          <a:p>
            <a:r>
              <a:rPr kumimoji="1" lang="en-US" altLang="zh-CN" sz="1200" b="0" i="0" kern="1200" dirty="0">
                <a:solidFill>
                  <a:schemeClr val="tx1"/>
                </a:solidFill>
                <a:effectLst/>
                <a:latin typeface="Times New Roman" pitchFamily="18" charset="0"/>
                <a:ea typeface="宋体" charset="-122"/>
                <a:cs typeface="+mn-cs"/>
              </a:rPr>
              <a:t>3.Client </a:t>
            </a:r>
            <a:r>
              <a:rPr kumimoji="1" lang="zh-CN" altLang="en-US" sz="1200" b="0" i="0" kern="1200" dirty="0">
                <a:solidFill>
                  <a:schemeClr val="tx1"/>
                </a:solidFill>
                <a:effectLst/>
                <a:latin typeface="Times New Roman" pitchFamily="18" charset="0"/>
                <a:ea typeface="宋体" charset="-122"/>
                <a:cs typeface="+mn-cs"/>
              </a:rPr>
              <a:t>开始进行 </a:t>
            </a:r>
            <a:r>
              <a:rPr kumimoji="1" lang="en-US" altLang="zh-CN" sz="1200" b="0" i="0" kern="1200" dirty="0">
                <a:solidFill>
                  <a:schemeClr val="tx1"/>
                </a:solidFill>
                <a:effectLst/>
                <a:latin typeface="Times New Roman" pitchFamily="18" charset="0"/>
                <a:ea typeface="宋体" charset="-122"/>
                <a:cs typeface="+mn-cs"/>
              </a:rPr>
              <a:t>TLS </a:t>
            </a:r>
            <a:r>
              <a:rPr kumimoji="1" lang="zh-CN" altLang="en-US" sz="1200" b="0" i="0" kern="1200" dirty="0">
                <a:solidFill>
                  <a:schemeClr val="tx1"/>
                </a:solidFill>
                <a:effectLst/>
                <a:latin typeface="Times New Roman" pitchFamily="18" charset="0"/>
                <a:ea typeface="宋体" charset="-122"/>
                <a:cs typeface="+mn-cs"/>
              </a:rPr>
              <a:t>连接，中间人通过 </a:t>
            </a:r>
            <a:r>
              <a:rPr kumimoji="1" lang="en-US" altLang="zh-CN" sz="1200" b="0" i="0" kern="1200" dirty="0">
                <a:solidFill>
                  <a:schemeClr val="tx1"/>
                </a:solidFill>
                <a:effectLst/>
                <a:latin typeface="Times New Roman" pitchFamily="18" charset="0"/>
                <a:ea typeface="宋体" charset="-122"/>
                <a:cs typeface="+mn-cs"/>
              </a:rPr>
              <a:t>SNI </a:t>
            </a:r>
            <a:r>
              <a:rPr kumimoji="1" lang="zh-CN" altLang="en-US" sz="1200" b="0" i="0" kern="1200" dirty="0">
                <a:solidFill>
                  <a:schemeClr val="tx1"/>
                </a:solidFill>
                <a:effectLst/>
                <a:latin typeface="Times New Roman" pitchFamily="18" charset="0"/>
                <a:ea typeface="宋体" charset="-122"/>
                <a:cs typeface="+mn-cs"/>
              </a:rPr>
              <a:t>来获知需要连接的目标是谁；</a:t>
            </a:r>
          </a:p>
          <a:p>
            <a:r>
              <a:rPr kumimoji="1" lang="en-US" altLang="zh-CN" sz="1200" b="0" i="0" kern="1200" dirty="0">
                <a:solidFill>
                  <a:schemeClr val="tx1"/>
                </a:solidFill>
                <a:effectLst/>
                <a:latin typeface="Times New Roman" pitchFamily="18" charset="0"/>
                <a:ea typeface="宋体" charset="-122"/>
                <a:cs typeface="+mn-cs"/>
              </a:rPr>
              <a:t>4.</a:t>
            </a:r>
            <a:r>
              <a:rPr kumimoji="1" lang="zh-CN" altLang="en-US" sz="1200" b="0" i="0" kern="1200" dirty="0">
                <a:solidFill>
                  <a:schemeClr val="tx1"/>
                </a:solidFill>
                <a:effectLst/>
                <a:latin typeface="Times New Roman" pitchFamily="18" charset="0"/>
                <a:ea typeface="宋体" charset="-122"/>
                <a:cs typeface="+mn-cs"/>
              </a:rPr>
              <a:t>中间人连接真正的服务器；</a:t>
            </a:r>
          </a:p>
          <a:p>
            <a:r>
              <a:rPr kumimoji="1" lang="en-US" altLang="zh-CN" sz="1200" b="0" i="0" kern="1200" dirty="0">
                <a:solidFill>
                  <a:schemeClr val="tx1"/>
                </a:solidFill>
                <a:effectLst/>
                <a:latin typeface="Times New Roman" pitchFamily="18" charset="0"/>
                <a:ea typeface="宋体" charset="-122"/>
                <a:cs typeface="+mn-cs"/>
              </a:rPr>
              <a:t>5.</a:t>
            </a:r>
            <a:r>
              <a:rPr kumimoji="1" lang="zh-CN" altLang="en-US" sz="1200" b="0" i="0" kern="1200" dirty="0">
                <a:solidFill>
                  <a:schemeClr val="tx1"/>
                </a:solidFill>
                <a:effectLst/>
                <a:latin typeface="Times New Roman" pitchFamily="18" charset="0"/>
                <a:ea typeface="宋体" charset="-122"/>
                <a:cs typeface="+mn-cs"/>
              </a:rPr>
              <a:t>中间人开始根据 </a:t>
            </a:r>
            <a:r>
              <a:rPr kumimoji="1" lang="en-US" altLang="zh-CN" sz="1200" b="0" i="0" kern="1200" dirty="0">
                <a:solidFill>
                  <a:schemeClr val="tx1"/>
                </a:solidFill>
                <a:effectLst/>
                <a:latin typeface="Times New Roman" pitchFamily="18" charset="0"/>
                <a:ea typeface="宋体" charset="-122"/>
                <a:cs typeface="+mn-cs"/>
              </a:rPr>
              <a:t>SNI </a:t>
            </a:r>
            <a:r>
              <a:rPr kumimoji="1" lang="zh-CN" altLang="en-US" sz="1200" b="0" i="0" kern="1200" dirty="0">
                <a:solidFill>
                  <a:schemeClr val="tx1"/>
                </a:solidFill>
                <a:effectLst/>
                <a:latin typeface="Times New Roman" pitchFamily="18" charset="0"/>
                <a:ea typeface="宋体" charset="-122"/>
                <a:cs typeface="+mn-cs"/>
              </a:rPr>
              <a:t>和 </a:t>
            </a:r>
            <a:r>
              <a:rPr kumimoji="1" lang="en-US" altLang="zh-CN" sz="1200" b="0" i="0" kern="1200" dirty="0">
                <a:solidFill>
                  <a:schemeClr val="tx1"/>
                </a:solidFill>
                <a:effectLst/>
                <a:latin typeface="Times New Roman" pitchFamily="18" charset="0"/>
                <a:ea typeface="宋体" charset="-122"/>
                <a:cs typeface="+mn-cs"/>
              </a:rPr>
              <a:t>CA </a:t>
            </a:r>
            <a:r>
              <a:rPr kumimoji="1" lang="zh-CN" altLang="en-US" sz="1200" b="0" i="0" kern="1200" dirty="0">
                <a:solidFill>
                  <a:schemeClr val="tx1"/>
                </a:solidFill>
                <a:effectLst/>
                <a:latin typeface="Times New Roman" pitchFamily="18" charset="0"/>
                <a:ea typeface="宋体" charset="-122"/>
                <a:cs typeface="+mn-cs"/>
              </a:rPr>
              <a:t>自动签发假的服务端证书，并返回给用户，并进行握手；</a:t>
            </a:r>
          </a:p>
          <a:p>
            <a:r>
              <a:rPr kumimoji="1" lang="en-US" altLang="zh-CN" sz="1200" b="0" i="0" kern="1200" dirty="0">
                <a:solidFill>
                  <a:schemeClr val="tx1"/>
                </a:solidFill>
                <a:effectLst/>
                <a:latin typeface="Times New Roman" pitchFamily="18" charset="0"/>
                <a:ea typeface="宋体" charset="-122"/>
                <a:cs typeface="+mn-cs"/>
              </a:rPr>
              <a:t>6.</a:t>
            </a:r>
            <a:r>
              <a:rPr kumimoji="1" lang="zh-CN" altLang="en-US" sz="1200" b="0" i="0" kern="1200" dirty="0">
                <a:solidFill>
                  <a:schemeClr val="tx1"/>
                </a:solidFill>
                <a:effectLst/>
                <a:latin typeface="Times New Roman" pitchFamily="18" charset="0"/>
                <a:ea typeface="宋体" charset="-122"/>
                <a:cs typeface="+mn-cs"/>
              </a:rPr>
              <a:t>握手成功，客户端开始发送 </a:t>
            </a:r>
            <a:r>
              <a:rPr kumimoji="1" lang="en-US" altLang="zh-CN" sz="1200" b="0" i="0" kern="1200" dirty="0">
                <a:solidFill>
                  <a:schemeClr val="tx1"/>
                </a:solidFill>
                <a:effectLst/>
                <a:latin typeface="Times New Roman" pitchFamily="18" charset="0"/>
                <a:ea typeface="宋体" charset="-122"/>
                <a:cs typeface="+mn-cs"/>
              </a:rPr>
              <a:t>HTTP </a:t>
            </a:r>
            <a:r>
              <a:rPr kumimoji="1" lang="zh-CN" altLang="en-US" sz="1200" b="0" i="0" kern="1200" dirty="0">
                <a:solidFill>
                  <a:schemeClr val="tx1"/>
                </a:solidFill>
                <a:effectLst/>
                <a:latin typeface="Times New Roman" pitchFamily="18" charset="0"/>
                <a:ea typeface="宋体" charset="-122"/>
                <a:cs typeface="+mn-cs"/>
              </a:rPr>
              <a:t>请求；</a:t>
            </a:r>
          </a:p>
          <a:p>
            <a:r>
              <a:rPr kumimoji="1" lang="en-US" altLang="zh-CN" sz="1200" b="0" i="0" kern="1200" dirty="0">
                <a:solidFill>
                  <a:schemeClr val="tx1"/>
                </a:solidFill>
                <a:effectLst/>
                <a:latin typeface="Times New Roman" pitchFamily="18" charset="0"/>
                <a:ea typeface="宋体" charset="-122"/>
                <a:cs typeface="+mn-cs"/>
              </a:rPr>
              <a:t>7.</a:t>
            </a:r>
            <a:r>
              <a:rPr kumimoji="1" lang="zh-CN" altLang="en-US" sz="1200" b="0" i="0" kern="1200" dirty="0">
                <a:solidFill>
                  <a:schemeClr val="tx1"/>
                </a:solidFill>
                <a:effectLst/>
                <a:latin typeface="Times New Roman" pitchFamily="18" charset="0"/>
                <a:ea typeface="宋体" charset="-122"/>
                <a:cs typeface="+mn-cs"/>
              </a:rPr>
              <a:t>中间人开始做用户到真正服务器的流量互相转发（可劫持）</a:t>
            </a:r>
          </a:p>
          <a:p>
            <a:endParaRPr lang="zh-CN" altLang="en-US" dirty="0"/>
          </a:p>
        </p:txBody>
      </p:sp>
      <p:sp>
        <p:nvSpPr>
          <p:cNvPr id="4" name="灯片编号占位符 3"/>
          <p:cNvSpPr>
            <a:spLocks noGrp="1"/>
          </p:cNvSpPr>
          <p:nvPr>
            <p:ph type="sldNum" sz="quarter" idx="10"/>
          </p:nvPr>
        </p:nvSpPr>
        <p:spPr/>
        <p:txBody>
          <a:bodyPr/>
          <a:lstStyle/>
          <a:p>
            <a:pPr>
              <a:defRPr/>
            </a:pPr>
            <a:fld id="{E46A9642-FD4A-45CC-9F4F-8E10AB9AB4AA}" type="slidenum">
              <a:rPr lang="en-US" altLang="zh-CN" smtClean="0"/>
              <a:pPr>
                <a:defRPr/>
              </a:pPr>
              <a:t>162</a:t>
            </a:fld>
            <a:endParaRPr lang="en-US" altLang="zh-CN"/>
          </a:p>
        </p:txBody>
      </p:sp>
    </p:spTree>
    <p:extLst>
      <p:ext uri="{BB962C8B-B14F-4D97-AF65-F5344CB8AC3E}">
        <p14:creationId xmlns:p14="http://schemas.microsoft.com/office/powerpoint/2010/main" val="937065333"/>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sz="1200" b="0" i="0" u="none" strike="noStrike" kern="1200" dirty="0">
                <a:solidFill>
                  <a:schemeClr val="tx1"/>
                </a:solidFill>
                <a:effectLst/>
                <a:latin typeface="Times New Roman" pitchFamily="18" charset="0"/>
                <a:ea typeface="宋体" charset="-122"/>
                <a:cs typeface="+mn-cs"/>
                <a:hlinkClick r:id="rId3"/>
              </a:rPr>
              <a:t>https://www.telerik.com/download/fiddler</a:t>
            </a:r>
            <a:endParaRPr kumimoji="1" lang="en-US" altLang="zh-CN" sz="1200" b="0" i="0" u="none" strike="noStrike" kern="1200" dirty="0">
              <a:solidFill>
                <a:schemeClr val="tx1"/>
              </a:solidFill>
              <a:effectLst/>
              <a:latin typeface="Times New Roman" pitchFamily="18" charset="0"/>
              <a:ea typeface="宋体" charset="-122"/>
              <a:cs typeface="+mn-cs"/>
            </a:endParaRPr>
          </a:p>
          <a:p>
            <a:r>
              <a:rPr kumimoji="1" lang="en-US" altLang="zh-CN" sz="1200" b="0" i="0" kern="1200" dirty="0">
                <a:solidFill>
                  <a:schemeClr val="tx1"/>
                </a:solidFill>
                <a:effectLst/>
                <a:latin typeface="Times New Roman" pitchFamily="18" charset="0"/>
                <a:ea typeface="宋体" charset="-122"/>
                <a:cs typeface="+mn-cs"/>
              </a:rPr>
              <a:t>Fiddler</a:t>
            </a:r>
            <a:r>
              <a:rPr kumimoji="1" lang="zh-CN" altLang="en-US" sz="1200" b="0" i="0" kern="1200" dirty="0">
                <a:solidFill>
                  <a:schemeClr val="tx1"/>
                </a:solidFill>
                <a:effectLst/>
                <a:latin typeface="Times New Roman" pitchFamily="18" charset="0"/>
                <a:ea typeface="宋体" charset="-122"/>
                <a:cs typeface="+mn-cs"/>
              </a:rPr>
              <a:t>是最常用的</a:t>
            </a:r>
            <a:r>
              <a:rPr kumimoji="1" lang="en-US" altLang="zh-CN" sz="1200" b="0" i="0" kern="1200" dirty="0">
                <a:solidFill>
                  <a:schemeClr val="tx1"/>
                </a:solidFill>
                <a:effectLst/>
                <a:latin typeface="Times New Roman" pitchFamily="18" charset="0"/>
                <a:ea typeface="宋体" charset="-122"/>
                <a:cs typeface="+mn-cs"/>
              </a:rPr>
              <a:t>Web</a:t>
            </a:r>
            <a:r>
              <a:rPr kumimoji="1" lang="zh-CN" altLang="en-US" sz="1200" b="0" i="0" kern="1200" dirty="0">
                <a:solidFill>
                  <a:schemeClr val="tx1"/>
                </a:solidFill>
                <a:effectLst/>
                <a:latin typeface="Times New Roman" pitchFamily="18" charset="0"/>
                <a:ea typeface="宋体" charset="-122"/>
                <a:cs typeface="+mn-cs"/>
              </a:rPr>
              <a:t>捕获及分析工具，除了可以捕获不加密的</a:t>
            </a:r>
            <a:r>
              <a:rPr kumimoji="1" lang="en-US" altLang="zh-CN" sz="1200" b="0" i="0" kern="1200" dirty="0">
                <a:solidFill>
                  <a:schemeClr val="tx1"/>
                </a:solidFill>
                <a:effectLst/>
                <a:latin typeface="Times New Roman" pitchFamily="18" charset="0"/>
                <a:ea typeface="宋体" charset="-122"/>
                <a:cs typeface="+mn-cs"/>
              </a:rPr>
              <a:t>HTTP</a:t>
            </a:r>
            <a:r>
              <a:rPr kumimoji="1" lang="zh-CN" altLang="en-US" sz="1200" b="0" i="0" kern="1200" dirty="0">
                <a:solidFill>
                  <a:schemeClr val="tx1"/>
                </a:solidFill>
                <a:effectLst/>
                <a:latin typeface="Times New Roman" pitchFamily="18" charset="0"/>
                <a:ea typeface="宋体" charset="-122"/>
                <a:cs typeface="+mn-cs"/>
              </a:rPr>
              <a:t>流量外，还可以分析</a:t>
            </a:r>
            <a:r>
              <a:rPr kumimoji="1" lang="en-US" altLang="zh-CN" sz="1200" b="0" i="0" kern="1200" dirty="0">
                <a:solidFill>
                  <a:schemeClr val="tx1"/>
                </a:solidFill>
                <a:effectLst/>
                <a:latin typeface="Times New Roman" pitchFamily="18" charset="0"/>
                <a:ea typeface="宋体" charset="-122"/>
                <a:cs typeface="+mn-cs"/>
              </a:rPr>
              <a:t>HTTPS</a:t>
            </a:r>
            <a:r>
              <a:rPr kumimoji="1" lang="zh-CN" altLang="en-US" sz="1200" b="0" i="0" kern="1200" dirty="0">
                <a:solidFill>
                  <a:schemeClr val="tx1"/>
                </a:solidFill>
                <a:effectLst/>
                <a:latin typeface="Times New Roman" pitchFamily="18" charset="0"/>
                <a:ea typeface="宋体" charset="-122"/>
                <a:cs typeface="+mn-cs"/>
              </a:rPr>
              <a:t>流量。</a:t>
            </a:r>
            <a:endParaRPr kumimoji="1" lang="en-US" altLang="zh-CN" sz="1200" b="0" i="0" kern="1200" dirty="0">
              <a:solidFill>
                <a:schemeClr val="tx1"/>
              </a:solidFill>
              <a:effectLst/>
              <a:latin typeface="Times New Roman" pitchFamily="18" charset="0"/>
              <a:ea typeface="宋体" charset="-122"/>
              <a:cs typeface="+mn-cs"/>
            </a:endParaRPr>
          </a:p>
          <a:p>
            <a:r>
              <a:rPr kumimoji="1" lang="en-US" altLang="zh-CN" sz="1200" b="0" i="0" kern="1200" dirty="0">
                <a:solidFill>
                  <a:schemeClr val="tx1"/>
                </a:solidFill>
                <a:effectLst/>
                <a:latin typeface="Times New Roman" pitchFamily="18" charset="0"/>
                <a:ea typeface="宋体" charset="-122"/>
                <a:cs typeface="+mn-cs"/>
              </a:rPr>
              <a:t>Fiddler</a:t>
            </a:r>
            <a:r>
              <a:rPr kumimoji="1" lang="zh-CN" altLang="en-US" sz="1200" b="0" i="0" kern="1200" dirty="0">
                <a:solidFill>
                  <a:schemeClr val="tx1"/>
                </a:solidFill>
                <a:effectLst/>
                <a:latin typeface="Times New Roman" pitchFamily="18" charset="0"/>
                <a:ea typeface="宋体" charset="-122"/>
                <a:cs typeface="+mn-cs"/>
              </a:rPr>
              <a:t>可以通过伪造</a:t>
            </a:r>
            <a:r>
              <a:rPr kumimoji="1" lang="en-US" altLang="zh-CN" sz="1200" b="0" i="0" kern="1200" dirty="0">
                <a:solidFill>
                  <a:schemeClr val="tx1"/>
                </a:solidFill>
                <a:effectLst/>
                <a:latin typeface="Times New Roman" pitchFamily="18" charset="0"/>
                <a:ea typeface="宋体" charset="-122"/>
                <a:cs typeface="+mn-cs"/>
              </a:rPr>
              <a:t>CA</a:t>
            </a:r>
            <a:r>
              <a:rPr kumimoji="1" lang="zh-CN" altLang="en-US" sz="1200" b="0" i="0" kern="1200" dirty="0">
                <a:solidFill>
                  <a:schemeClr val="tx1"/>
                </a:solidFill>
                <a:effectLst/>
                <a:latin typeface="Times New Roman" pitchFamily="18" charset="0"/>
                <a:ea typeface="宋体" charset="-122"/>
                <a:cs typeface="+mn-cs"/>
              </a:rPr>
              <a:t>证书来欺骗浏览器和服务器。</a:t>
            </a:r>
            <a:r>
              <a:rPr kumimoji="1" lang="en-US" altLang="zh-CN" sz="1200" b="0" i="0" kern="1200" dirty="0">
                <a:solidFill>
                  <a:schemeClr val="tx1"/>
                </a:solidFill>
                <a:effectLst/>
                <a:latin typeface="Times New Roman" pitchFamily="18" charset="0"/>
                <a:ea typeface="宋体" charset="-122"/>
                <a:cs typeface="+mn-cs"/>
              </a:rPr>
              <a:t>Fiddler</a:t>
            </a:r>
            <a:r>
              <a:rPr kumimoji="1" lang="zh-CN" altLang="en-US" sz="1200" b="0" i="0" kern="1200" dirty="0">
                <a:solidFill>
                  <a:schemeClr val="tx1"/>
                </a:solidFill>
                <a:effectLst/>
                <a:latin typeface="Times New Roman" pitchFamily="18" charset="0"/>
                <a:ea typeface="宋体" charset="-122"/>
                <a:cs typeface="+mn-cs"/>
              </a:rPr>
              <a:t>在浏览器面前</a:t>
            </a:r>
            <a:r>
              <a:rPr kumimoji="1" lang="en-US" altLang="zh-CN" sz="1200" b="0" i="0" kern="1200" dirty="0">
                <a:solidFill>
                  <a:schemeClr val="tx1"/>
                </a:solidFill>
                <a:effectLst/>
                <a:latin typeface="Times New Roman" pitchFamily="18" charset="0"/>
                <a:ea typeface="宋体" charset="-122"/>
                <a:cs typeface="+mn-cs"/>
              </a:rPr>
              <a:t>Fiddler</a:t>
            </a:r>
            <a:r>
              <a:rPr kumimoji="1" lang="zh-CN" altLang="en-US" sz="1200" b="0" i="0" kern="1200" dirty="0">
                <a:solidFill>
                  <a:schemeClr val="tx1"/>
                </a:solidFill>
                <a:effectLst/>
                <a:latin typeface="Times New Roman" pitchFamily="18" charset="0"/>
                <a:ea typeface="宋体" charset="-122"/>
                <a:cs typeface="+mn-cs"/>
              </a:rPr>
              <a:t>伪装成一个</a:t>
            </a:r>
            <a:r>
              <a:rPr kumimoji="1" lang="en-US" altLang="zh-CN" sz="1200" b="0" i="0" kern="1200" dirty="0">
                <a:solidFill>
                  <a:schemeClr val="tx1"/>
                </a:solidFill>
                <a:effectLst/>
                <a:latin typeface="Times New Roman" pitchFamily="18" charset="0"/>
                <a:ea typeface="宋体" charset="-122"/>
                <a:cs typeface="+mn-cs"/>
              </a:rPr>
              <a:t>HTTPS</a:t>
            </a:r>
            <a:r>
              <a:rPr kumimoji="1" lang="zh-CN" altLang="en-US" sz="1200" b="0" i="0" kern="1200" dirty="0">
                <a:solidFill>
                  <a:schemeClr val="tx1"/>
                </a:solidFill>
                <a:effectLst/>
                <a:latin typeface="Times New Roman" pitchFamily="18" charset="0"/>
                <a:ea typeface="宋体" charset="-122"/>
                <a:cs typeface="+mn-cs"/>
              </a:rPr>
              <a:t>服务器，而在真正的</a:t>
            </a:r>
            <a:r>
              <a:rPr kumimoji="1" lang="en-US" altLang="zh-CN" sz="1200" b="0" i="0" kern="1200" dirty="0">
                <a:solidFill>
                  <a:schemeClr val="tx1"/>
                </a:solidFill>
                <a:effectLst/>
                <a:latin typeface="Times New Roman" pitchFamily="18" charset="0"/>
                <a:ea typeface="宋体" charset="-122"/>
                <a:cs typeface="+mn-cs"/>
              </a:rPr>
              <a:t>HTTPS</a:t>
            </a:r>
            <a:r>
              <a:rPr kumimoji="1" lang="zh-CN" altLang="en-US" sz="1200" b="0" i="0" kern="1200" dirty="0">
                <a:solidFill>
                  <a:schemeClr val="tx1"/>
                </a:solidFill>
                <a:effectLst/>
                <a:latin typeface="Times New Roman" pitchFamily="18" charset="0"/>
                <a:ea typeface="宋体" charset="-122"/>
                <a:cs typeface="+mn-cs"/>
              </a:rPr>
              <a:t>服务器面前</a:t>
            </a:r>
            <a:r>
              <a:rPr kumimoji="1" lang="en-US" altLang="zh-CN" sz="1200" b="0" i="0" kern="1200" dirty="0">
                <a:solidFill>
                  <a:schemeClr val="tx1"/>
                </a:solidFill>
                <a:effectLst/>
                <a:latin typeface="Times New Roman" pitchFamily="18" charset="0"/>
                <a:ea typeface="宋体" charset="-122"/>
                <a:cs typeface="+mn-cs"/>
              </a:rPr>
              <a:t>Fiddler</a:t>
            </a:r>
            <a:r>
              <a:rPr kumimoji="1" lang="zh-CN" altLang="en-US" sz="1200" b="0" i="0" kern="1200" dirty="0">
                <a:solidFill>
                  <a:schemeClr val="tx1"/>
                </a:solidFill>
                <a:effectLst/>
                <a:latin typeface="Times New Roman" pitchFamily="18" charset="0"/>
                <a:ea typeface="宋体" charset="-122"/>
                <a:cs typeface="+mn-cs"/>
              </a:rPr>
              <a:t>又装成浏览器，从而实现解密</a:t>
            </a:r>
            <a:r>
              <a:rPr kumimoji="1" lang="en-US" altLang="zh-CN" sz="1200" b="0" i="0" kern="1200" dirty="0">
                <a:solidFill>
                  <a:schemeClr val="tx1"/>
                </a:solidFill>
                <a:effectLst/>
                <a:latin typeface="Times New Roman" pitchFamily="18" charset="0"/>
                <a:ea typeface="宋体" charset="-122"/>
                <a:cs typeface="+mn-cs"/>
              </a:rPr>
              <a:t>HTTPS</a:t>
            </a:r>
            <a:r>
              <a:rPr kumimoji="1" lang="zh-CN" altLang="en-US" sz="1200" b="0" i="0" kern="1200" dirty="0">
                <a:solidFill>
                  <a:schemeClr val="tx1"/>
                </a:solidFill>
                <a:effectLst/>
                <a:latin typeface="Times New Roman" pitchFamily="18" charset="0"/>
                <a:ea typeface="宋体" charset="-122"/>
                <a:cs typeface="+mn-cs"/>
              </a:rPr>
              <a:t>数据包的目的。</a:t>
            </a:r>
            <a:endParaRPr lang="zh-CN" altLang="en-US" dirty="0"/>
          </a:p>
        </p:txBody>
      </p:sp>
      <p:sp>
        <p:nvSpPr>
          <p:cNvPr id="4" name="灯片编号占位符 3"/>
          <p:cNvSpPr>
            <a:spLocks noGrp="1"/>
          </p:cNvSpPr>
          <p:nvPr>
            <p:ph type="sldNum" sz="quarter" idx="10"/>
          </p:nvPr>
        </p:nvSpPr>
        <p:spPr/>
        <p:txBody>
          <a:bodyPr/>
          <a:lstStyle/>
          <a:p>
            <a:pPr>
              <a:defRPr/>
            </a:pPr>
            <a:fld id="{E46A9642-FD4A-45CC-9F4F-8E10AB9AB4AA}" type="slidenum">
              <a:rPr lang="en-US" altLang="zh-CN" smtClean="0"/>
              <a:pPr>
                <a:defRPr/>
              </a:pPr>
              <a:t>163</a:t>
            </a:fld>
            <a:endParaRPr lang="en-US" altLang="zh-CN"/>
          </a:p>
        </p:txBody>
      </p:sp>
    </p:spTree>
    <p:extLst>
      <p:ext uri="{BB962C8B-B14F-4D97-AF65-F5344CB8AC3E}">
        <p14:creationId xmlns:p14="http://schemas.microsoft.com/office/powerpoint/2010/main" val="365862698"/>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sz="1200" b="0" i="0" kern="1200" dirty="0">
                <a:solidFill>
                  <a:schemeClr val="tx1"/>
                </a:solidFill>
                <a:effectLst/>
                <a:latin typeface="Times New Roman" pitchFamily="18" charset="0"/>
                <a:ea typeface="宋体" charset="-122"/>
                <a:cs typeface="+mn-cs"/>
              </a:rPr>
              <a:t>打开</a:t>
            </a:r>
            <a:r>
              <a:rPr kumimoji="1" lang="en-US" altLang="zh-CN" sz="1200" b="0" i="0" kern="1200" dirty="0" err="1">
                <a:solidFill>
                  <a:schemeClr val="tx1"/>
                </a:solidFill>
                <a:effectLst/>
                <a:latin typeface="Times New Roman" pitchFamily="18" charset="0"/>
                <a:ea typeface="宋体" charset="-122"/>
                <a:cs typeface="+mn-cs"/>
              </a:rPr>
              <a:t>Fidder</a:t>
            </a:r>
            <a:r>
              <a:rPr kumimoji="1" lang="zh-CN" altLang="en-US" sz="1200" b="0" i="0" kern="1200" dirty="0">
                <a:solidFill>
                  <a:schemeClr val="tx1"/>
                </a:solidFill>
                <a:effectLst/>
                <a:latin typeface="Times New Roman" pitchFamily="18" charset="0"/>
                <a:ea typeface="宋体" charset="-122"/>
                <a:cs typeface="+mn-cs"/>
              </a:rPr>
              <a:t>，点击菜单栏中的 </a:t>
            </a:r>
            <a:r>
              <a:rPr kumimoji="1" lang="en-US" altLang="zh-CN" sz="1200" b="0" i="0" kern="1200" dirty="0">
                <a:solidFill>
                  <a:schemeClr val="tx1"/>
                </a:solidFill>
                <a:effectLst/>
                <a:latin typeface="Times New Roman" pitchFamily="18" charset="0"/>
                <a:ea typeface="宋体" charset="-122"/>
                <a:cs typeface="+mn-cs"/>
              </a:rPr>
              <a:t>[Tools] –&gt; [Fiddler Options]</a:t>
            </a:r>
            <a:endParaRPr lang="zh-CN" altLang="en-US" dirty="0"/>
          </a:p>
        </p:txBody>
      </p:sp>
      <p:sp>
        <p:nvSpPr>
          <p:cNvPr id="4" name="灯片编号占位符 3"/>
          <p:cNvSpPr>
            <a:spLocks noGrp="1"/>
          </p:cNvSpPr>
          <p:nvPr>
            <p:ph type="sldNum" sz="quarter" idx="10"/>
          </p:nvPr>
        </p:nvSpPr>
        <p:spPr/>
        <p:txBody>
          <a:bodyPr/>
          <a:lstStyle/>
          <a:p>
            <a:pPr>
              <a:defRPr/>
            </a:pPr>
            <a:fld id="{E46A9642-FD4A-45CC-9F4F-8E10AB9AB4AA}" type="slidenum">
              <a:rPr lang="en-US" altLang="zh-CN" smtClean="0"/>
              <a:pPr>
                <a:defRPr/>
              </a:pPr>
              <a:t>164</a:t>
            </a:fld>
            <a:endParaRPr lang="en-US" altLang="zh-CN"/>
          </a:p>
        </p:txBody>
      </p:sp>
    </p:spTree>
    <p:extLst>
      <p:ext uri="{BB962C8B-B14F-4D97-AF65-F5344CB8AC3E}">
        <p14:creationId xmlns:p14="http://schemas.microsoft.com/office/powerpoint/2010/main" val="1469488230"/>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sz="1200" b="0" i="0" kern="1200" dirty="0">
                <a:solidFill>
                  <a:schemeClr val="tx1"/>
                </a:solidFill>
                <a:effectLst/>
                <a:latin typeface="Times New Roman" pitchFamily="18" charset="0"/>
                <a:ea typeface="宋体" charset="-122"/>
                <a:cs typeface="+mn-cs"/>
              </a:rPr>
              <a:t>点击 </a:t>
            </a:r>
            <a:r>
              <a:rPr kumimoji="1" lang="en-US" altLang="zh-CN" sz="1200" b="0" i="0" kern="1200" dirty="0">
                <a:solidFill>
                  <a:schemeClr val="tx1"/>
                </a:solidFill>
                <a:effectLst/>
                <a:latin typeface="Times New Roman" pitchFamily="18" charset="0"/>
                <a:ea typeface="宋体" charset="-122"/>
                <a:cs typeface="+mn-cs"/>
              </a:rPr>
              <a:t>[Connections] </a:t>
            </a:r>
            <a:r>
              <a:rPr kumimoji="1" lang="zh-CN" altLang="en-US" sz="1200" b="0" i="0" kern="1200" dirty="0">
                <a:solidFill>
                  <a:schemeClr val="tx1"/>
                </a:solidFill>
                <a:effectLst/>
                <a:latin typeface="Times New Roman" pitchFamily="18" charset="0"/>
                <a:ea typeface="宋体" charset="-122"/>
                <a:cs typeface="+mn-cs"/>
              </a:rPr>
              <a:t>，设置代理端口是</a:t>
            </a:r>
            <a:r>
              <a:rPr kumimoji="1" lang="en-US" altLang="zh-CN" sz="1200" b="0" i="0" kern="1200" dirty="0">
                <a:solidFill>
                  <a:schemeClr val="tx1"/>
                </a:solidFill>
                <a:effectLst/>
                <a:latin typeface="Times New Roman" pitchFamily="18" charset="0"/>
                <a:ea typeface="宋体" charset="-122"/>
                <a:cs typeface="+mn-cs"/>
              </a:rPr>
              <a:t>8888</a:t>
            </a:r>
            <a:r>
              <a:rPr kumimoji="1" lang="zh-CN" altLang="en-US" sz="1200" b="0" i="0" kern="1200" dirty="0">
                <a:solidFill>
                  <a:schemeClr val="tx1"/>
                </a:solidFill>
                <a:effectLst/>
                <a:latin typeface="Times New Roman" pitchFamily="18" charset="0"/>
                <a:ea typeface="宋体" charset="-122"/>
                <a:cs typeface="+mn-cs"/>
              </a:rPr>
              <a:t>， 勾选 </a:t>
            </a:r>
            <a:r>
              <a:rPr kumimoji="1" lang="en-US" altLang="zh-CN" sz="1200" b="0" i="0" kern="1200" dirty="0">
                <a:solidFill>
                  <a:schemeClr val="tx1"/>
                </a:solidFill>
                <a:effectLst/>
                <a:latin typeface="Times New Roman" pitchFamily="18" charset="0"/>
                <a:ea typeface="宋体" charset="-122"/>
                <a:cs typeface="+mn-cs"/>
              </a:rPr>
              <a:t>Allow remote computers to connect</a:t>
            </a:r>
            <a:r>
              <a:rPr kumimoji="1" lang="zh-CN" altLang="en-US" sz="1200" b="0" i="0" kern="1200" dirty="0">
                <a:solidFill>
                  <a:schemeClr val="tx1"/>
                </a:solidFill>
                <a:effectLst/>
                <a:latin typeface="Times New Roman" pitchFamily="18" charset="0"/>
                <a:ea typeface="宋体" charset="-122"/>
                <a:cs typeface="+mn-cs"/>
              </a:rPr>
              <a:t>， 点击</a:t>
            </a:r>
            <a:r>
              <a:rPr kumimoji="1" lang="en-US" altLang="zh-CN" sz="1200" b="0" i="0" kern="1200" dirty="0">
                <a:solidFill>
                  <a:schemeClr val="tx1"/>
                </a:solidFill>
                <a:effectLst/>
                <a:latin typeface="Times New Roman" pitchFamily="18" charset="0"/>
                <a:ea typeface="宋体" charset="-122"/>
                <a:cs typeface="+mn-cs"/>
              </a:rPr>
              <a:t>OK</a:t>
            </a:r>
            <a:endParaRPr lang="zh-CN" altLang="en-US" dirty="0"/>
          </a:p>
        </p:txBody>
      </p:sp>
      <p:sp>
        <p:nvSpPr>
          <p:cNvPr id="4" name="灯片编号占位符 3"/>
          <p:cNvSpPr>
            <a:spLocks noGrp="1"/>
          </p:cNvSpPr>
          <p:nvPr>
            <p:ph type="sldNum" sz="quarter" idx="10"/>
          </p:nvPr>
        </p:nvSpPr>
        <p:spPr/>
        <p:txBody>
          <a:bodyPr/>
          <a:lstStyle/>
          <a:p>
            <a:pPr>
              <a:defRPr/>
            </a:pPr>
            <a:fld id="{E46A9642-FD4A-45CC-9F4F-8E10AB9AB4AA}" type="slidenum">
              <a:rPr lang="en-US" altLang="zh-CN" smtClean="0"/>
              <a:pPr>
                <a:defRPr/>
              </a:pPr>
              <a:t>165</a:t>
            </a:fld>
            <a:endParaRPr lang="en-US" altLang="zh-CN"/>
          </a:p>
        </p:txBody>
      </p:sp>
    </p:spTree>
    <p:extLst>
      <p:ext uri="{BB962C8B-B14F-4D97-AF65-F5344CB8AC3E}">
        <p14:creationId xmlns:p14="http://schemas.microsoft.com/office/powerpoint/2010/main" val="4052504390"/>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sz="1200" b="0" i="0" kern="1200" dirty="0">
                <a:solidFill>
                  <a:schemeClr val="tx1"/>
                </a:solidFill>
                <a:effectLst/>
                <a:latin typeface="Times New Roman" pitchFamily="18" charset="0"/>
                <a:ea typeface="宋体" charset="-122"/>
                <a:cs typeface="+mn-cs"/>
              </a:rPr>
              <a:t>这时在 </a:t>
            </a:r>
            <a:r>
              <a:rPr kumimoji="1" lang="en-US" altLang="zh-CN" sz="1200" b="0" i="0" kern="1200" dirty="0">
                <a:solidFill>
                  <a:schemeClr val="tx1"/>
                </a:solidFill>
                <a:effectLst/>
                <a:latin typeface="Times New Roman" pitchFamily="18" charset="0"/>
                <a:ea typeface="宋体" charset="-122"/>
                <a:cs typeface="+mn-cs"/>
              </a:rPr>
              <a:t>Fiddler </a:t>
            </a:r>
            <a:r>
              <a:rPr kumimoji="1" lang="zh-CN" altLang="en-US" sz="1200" b="0" i="0" kern="1200" dirty="0">
                <a:solidFill>
                  <a:schemeClr val="tx1"/>
                </a:solidFill>
                <a:effectLst/>
                <a:latin typeface="Times New Roman" pitchFamily="18" charset="0"/>
                <a:ea typeface="宋体" charset="-122"/>
                <a:cs typeface="+mn-cs"/>
              </a:rPr>
              <a:t>可以看到自己本机无线网卡的</a:t>
            </a:r>
            <a:r>
              <a:rPr kumimoji="1" lang="en-US" altLang="zh-CN" sz="1200" b="0" i="0" kern="1200" dirty="0">
                <a:solidFill>
                  <a:schemeClr val="tx1"/>
                </a:solidFill>
                <a:effectLst/>
                <a:latin typeface="Times New Roman" pitchFamily="18" charset="0"/>
                <a:ea typeface="宋体" charset="-122"/>
                <a:cs typeface="+mn-cs"/>
              </a:rPr>
              <a:t>IP</a:t>
            </a:r>
            <a:r>
              <a:rPr kumimoji="1" lang="zh-CN" altLang="en-US" sz="1200" b="0" i="0" kern="1200" dirty="0">
                <a:solidFill>
                  <a:schemeClr val="tx1"/>
                </a:solidFill>
                <a:effectLst/>
                <a:latin typeface="Times New Roman" pitchFamily="18" charset="0"/>
                <a:ea typeface="宋体" charset="-122"/>
                <a:cs typeface="+mn-cs"/>
              </a:rPr>
              <a:t>了（要是没有的话，重启</a:t>
            </a:r>
            <a:r>
              <a:rPr kumimoji="1" lang="en-US" altLang="zh-CN" sz="1200" b="0" i="0" kern="1200" dirty="0">
                <a:solidFill>
                  <a:schemeClr val="tx1"/>
                </a:solidFill>
                <a:effectLst/>
                <a:latin typeface="Times New Roman" pitchFamily="18" charset="0"/>
                <a:ea typeface="宋体" charset="-122"/>
                <a:cs typeface="+mn-cs"/>
              </a:rPr>
              <a:t>Fiddler</a:t>
            </a:r>
            <a:r>
              <a:rPr kumimoji="1" lang="zh-CN" altLang="en-US" sz="1200" b="0" i="0" kern="1200" dirty="0">
                <a:solidFill>
                  <a:schemeClr val="tx1"/>
                </a:solidFill>
                <a:effectLst/>
                <a:latin typeface="Times New Roman" pitchFamily="18" charset="0"/>
                <a:ea typeface="宋体" charset="-122"/>
                <a:cs typeface="+mn-cs"/>
              </a:rPr>
              <a:t>，或者可以在</a:t>
            </a:r>
            <a:r>
              <a:rPr kumimoji="1" lang="en-US" altLang="zh-CN" sz="1200" b="0" i="0" kern="1200" dirty="0" err="1">
                <a:solidFill>
                  <a:schemeClr val="tx1"/>
                </a:solidFill>
                <a:effectLst/>
                <a:latin typeface="Times New Roman" pitchFamily="18" charset="0"/>
                <a:ea typeface="宋体" charset="-122"/>
                <a:cs typeface="+mn-cs"/>
              </a:rPr>
              <a:t>cmd</a:t>
            </a:r>
            <a:r>
              <a:rPr kumimoji="1" lang="zh-CN" altLang="en-US" sz="1200" b="0" i="0" kern="1200" dirty="0">
                <a:solidFill>
                  <a:schemeClr val="tx1"/>
                </a:solidFill>
                <a:effectLst/>
                <a:latin typeface="Times New Roman" pitchFamily="18" charset="0"/>
                <a:ea typeface="宋体" charset="-122"/>
                <a:cs typeface="+mn-cs"/>
              </a:rPr>
              <a:t>中</a:t>
            </a:r>
            <a:r>
              <a:rPr kumimoji="1" lang="en-US" altLang="zh-CN" sz="1200" b="0" i="0" kern="1200" dirty="0">
                <a:solidFill>
                  <a:schemeClr val="tx1"/>
                </a:solidFill>
                <a:effectLst/>
                <a:latin typeface="Times New Roman" pitchFamily="18" charset="0"/>
                <a:ea typeface="宋体" charset="-122"/>
                <a:cs typeface="+mn-cs"/>
              </a:rPr>
              <a:t>ipconfig</a:t>
            </a:r>
            <a:r>
              <a:rPr kumimoji="1" lang="zh-CN" altLang="en-US" sz="1200" b="0" i="0" kern="1200" dirty="0">
                <a:solidFill>
                  <a:schemeClr val="tx1"/>
                </a:solidFill>
                <a:effectLst/>
                <a:latin typeface="Times New Roman" pitchFamily="18" charset="0"/>
                <a:ea typeface="宋体" charset="-122"/>
                <a:cs typeface="+mn-cs"/>
              </a:rPr>
              <a:t>找到自己的网卡</a:t>
            </a:r>
            <a:r>
              <a:rPr kumimoji="1" lang="en-US" altLang="zh-CN" sz="1200" b="0" i="0" kern="1200" dirty="0">
                <a:solidFill>
                  <a:schemeClr val="tx1"/>
                </a:solidFill>
                <a:effectLst/>
                <a:latin typeface="Times New Roman" pitchFamily="18" charset="0"/>
                <a:ea typeface="宋体" charset="-122"/>
                <a:cs typeface="+mn-cs"/>
              </a:rPr>
              <a:t>IP</a:t>
            </a:r>
            <a:r>
              <a:rPr kumimoji="1" lang="zh-CN" altLang="en-US" sz="1200" b="0" i="0" kern="1200" dirty="0">
                <a:solidFill>
                  <a:schemeClr val="tx1"/>
                </a:solidFill>
                <a:effectLst/>
                <a:latin typeface="Times New Roman" pitchFamily="18" charset="0"/>
                <a:ea typeface="宋体" charset="-122"/>
                <a:cs typeface="+mn-cs"/>
              </a:rPr>
              <a:t>）</a:t>
            </a:r>
            <a:endParaRPr lang="zh-CN" altLang="en-US" dirty="0"/>
          </a:p>
        </p:txBody>
      </p:sp>
      <p:sp>
        <p:nvSpPr>
          <p:cNvPr id="4" name="灯片编号占位符 3"/>
          <p:cNvSpPr>
            <a:spLocks noGrp="1"/>
          </p:cNvSpPr>
          <p:nvPr>
            <p:ph type="sldNum" sz="quarter" idx="10"/>
          </p:nvPr>
        </p:nvSpPr>
        <p:spPr/>
        <p:txBody>
          <a:bodyPr/>
          <a:lstStyle/>
          <a:p>
            <a:pPr>
              <a:defRPr/>
            </a:pPr>
            <a:fld id="{E46A9642-FD4A-45CC-9F4F-8E10AB9AB4AA}" type="slidenum">
              <a:rPr lang="en-US" altLang="zh-CN" smtClean="0"/>
              <a:pPr>
                <a:defRPr/>
              </a:pPr>
              <a:t>166</a:t>
            </a:fld>
            <a:endParaRPr lang="en-US" altLang="zh-CN"/>
          </a:p>
        </p:txBody>
      </p:sp>
    </p:spTree>
    <p:extLst>
      <p:ext uri="{BB962C8B-B14F-4D97-AF65-F5344CB8AC3E}">
        <p14:creationId xmlns:p14="http://schemas.microsoft.com/office/powerpoint/2010/main" val="2373120115"/>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sz="1200" b="0" i="0" kern="1200" dirty="0">
                <a:solidFill>
                  <a:schemeClr val="tx1"/>
                </a:solidFill>
                <a:effectLst/>
                <a:latin typeface="Times New Roman" pitchFamily="18" charset="0"/>
                <a:ea typeface="宋体" charset="-122"/>
                <a:cs typeface="+mn-cs"/>
              </a:rPr>
              <a:t>在手机端连接</a:t>
            </a:r>
            <a:r>
              <a:rPr kumimoji="1" lang="en-US" altLang="zh-CN" sz="1200" b="0" i="0" kern="1200" dirty="0">
                <a:solidFill>
                  <a:schemeClr val="tx1"/>
                </a:solidFill>
                <a:effectLst/>
                <a:latin typeface="Times New Roman" pitchFamily="18" charset="0"/>
                <a:ea typeface="宋体" charset="-122"/>
                <a:cs typeface="+mn-cs"/>
              </a:rPr>
              <a:t>PC</a:t>
            </a:r>
            <a:r>
              <a:rPr kumimoji="1" lang="zh-CN" altLang="en-US" sz="1200" b="0" i="0" kern="1200" dirty="0">
                <a:solidFill>
                  <a:schemeClr val="tx1"/>
                </a:solidFill>
                <a:effectLst/>
                <a:latin typeface="Times New Roman" pitchFamily="18" charset="0"/>
                <a:ea typeface="宋体" charset="-122"/>
                <a:cs typeface="+mn-cs"/>
              </a:rPr>
              <a:t>的</a:t>
            </a:r>
            <a:r>
              <a:rPr kumimoji="1" lang="en-US" altLang="zh-CN" sz="1200" b="0" i="0" kern="1200" dirty="0" err="1">
                <a:solidFill>
                  <a:schemeClr val="tx1"/>
                </a:solidFill>
                <a:effectLst/>
                <a:latin typeface="Times New Roman" pitchFamily="18" charset="0"/>
                <a:ea typeface="宋体" charset="-122"/>
                <a:cs typeface="+mn-cs"/>
              </a:rPr>
              <a:t>wifi</a:t>
            </a:r>
            <a:r>
              <a:rPr kumimoji="1" lang="zh-CN" altLang="en-US" sz="1200" b="0" i="0" kern="1200" dirty="0">
                <a:solidFill>
                  <a:schemeClr val="tx1"/>
                </a:solidFill>
                <a:effectLst/>
                <a:latin typeface="Times New Roman" pitchFamily="18" charset="0"/>
                <a:ea typeface="宋体" charset="-122"/>
                <a:cs typeface="+mn-cs"/>
              </a:rPr>
              <a:t>，并且设置代理</a:t>
            </a:r>
            <a:r>
              <a:rPr kumimoji="1" lang="en-US" altLang="zh-CN" sz="1200" b="0" i="0" kern="1200" dirty="0">
                <a:solidFill>
                  <a:schemeClr val="tx1"/>
                </a:solidFill>
                <a:effectLst/>
                <a:latin typeface="Times New Roman" pitchFamily="18" charset="0"/>
                <a:ea typeface="宋体" charset="-122"/>
                <a:cs typeface="+mn-cs"/>
              </a:rPr>
              <a:t>IP</a:t>
            </a:r>
            <a:r>
              <a:rPr kumimoji="1" lang="zh-CN" altLang="en-US" sz="1200" b="0" i="0" kern="1200" dirty="0">
                <a:solidFill>
                  <a:schemeClr val="tx1"/>
                </a:solidFill>
                <a:effectLst/>
                <a:latin typeface="Times New Roman" pitchFamily="18" charset="0"/>
                <a:ea typeface="宋体" charset="-122"/>
                <a:cs typeface="+mn-cs"/>
              </a:rPr>
              <a:t>与端口（代理</a:t>
            </a:r>
            <a:r>
              <a:rPr kumimoji="1" lang="en-US" altLang="zh-CN" sz="1200" b="0" i="0" kern="1200" dirty="0">
                <a:solidFill>
                  <a:schemeClr val="tx1"/>
                </a:solidFill>
                <a:effectLst/>
                <a:latin typeface="Times New Roman" pitchFamily="18" charset="0"/>
                <a:ea typeface="宋体" charset="-122"/>
                <a:cs typeface="+mn-cs"/>
              </a:rPr>
              <a:t>IP</a:t>
            </a:r>
            <a:r>
              <a:rPr kumimoji="1" lang="zh-CN" altLang="en-US" sz="1200" b="0" i="0" kern="1200" dirty="0">
                <a:solidFill>
                  <a:schemeClr val="tx1"/>
                </a:solidFill>
                <a:effectLst/>
                <a:latin typeface="Times New Roman" pitchFamily="18" charset="0"/>
                <a:ea typeface="宋体" charset="-122"/>
                <a:cs typeface="+mn-cs"/>
              </a:rPr>
              <a:t>就是上图的</a:t>
            </a:r>
            <a:r>
              <a:rPr kumimoji="1" lang="en-US" altLang="zh-CN" sz="1200" b="0" i="0" kern="1200" dirty="0">
                <a:solidFill>
                  <a:schemeClr val="tx1"/>
                </a:solidFill>
                <a:effectLst/>
                <a:latin typeface="Times New Roman" pitchFamily="18" charset="0"/>
                <a:ea typeface="宋体" charset="-122"/>
                <a:cs typeface="+mn-cs"/>
              </a:rPr>
              <a:t>IP</a:t>
            </a:r>
            <a:r>
              <a:rPr kumimoji="1" lang="zh-CN" altLang="en-US" sz="1200" b="0" i="0" kern="1200" dirty="0">
                <a:solidFill>
                  <a:schemeClr val="tx1"/>
                </a:solidFill>
                <a:effectLst/>
                <a:latin typeface="Times New Roman" pitchFamily="18" charset="0"/>
                <a:ea typeface="宋体" charset="-122"/>
                <a:cs typeface="+mn-cs"/>
              </a:rPr>
              <a:t>，端口是</a:t>
            </a:r>
            <a:r>
              <a:rPr kumimoji="1" lang="en-US" altLang="zh-CN" sz="1200" b="0" i="0" kern="1200" dirty="0">
                <a:solidFill>
                  <a:schemeClr val="tx1"/>
                </a:solidFill>
                <a:effectLst/>
                <a:latin typeface="Times New Roman" pitchFamily="18" charset="0"/>
                <a:ea typeface="宋体" charset="-122"/>
                <a:cs typeface="+mn-cs"/>
              </a:rPr>
              <a:t>Fiddler</a:t>
            </a:r>
            <a:r>
              <a:rPr kumimoji="1" lang="zh-CN" altLang="en-US" sz="1200" b="0" i="0" kern="1200" dirty="0">
                <a:solidFill>
                  <a:schemeClr val="tx1"/>
                </a:solidFill>
                <a:effectLst/>
                <a:latin typeface="Times New Roman" pitchFamily="18" charset="0"/>
                <a:ea typeface="宋体" charset="-122"/>
                <a:cs typeface="+mn-cs"/>
              </a:rPr>
              <a:t>的代理端口</a:t>
            </a:r>
            <a:r>
              <a:rPr kumimoji="1" lang="en-US" altLang="zh-CN" sz="1200" b="0" i="0" kern="1200" dirty="0">
                <a:solidFill>
                  <a:schemeClr val="tx1"/>
                </a:solidFill>
                <a:effectLst/>
                <a:latin typeface="Times New Roman" pitchFamily="18" charset="0"/>
                <a:ea typeface="宋体" charset="-122"/>
                <a:cs typeface="+mn-cs"/>
              </a:rPr>
              <a:t>8888</a:t>
            </a:r>
            <a:r>
              <a:rPr kumimoji="1" lang="zh-CN" altLang="en-US" sz="1200" b="0" i="0" kern="1200" dirty="0">
                <a:solidFill>
                  <a:schemeClr val="tx1"/>
                </a:solidFill>
                <a:effectLst/>
                <a:latin typeface="Times New Roman" pitchFamily="18" charset="0"/>
                <a:ea typeface="宋体" charset="-122"/>
                <a:cs typeface="+mn-cs"/>
              </a:rPr>
              <a:t>）</a:t>
            </a:r>
            <a:endParaRPr kumimoji="1" lang="en-US" altLang="zh-CN" sz="1200" b="0" i="0" kern="1200" dirty="0">
              <a:solidFill>
                <a:schemeClr val="tx1"/>
              </a:solidFill>
              <a:effectLst/>
              <a:latin typeface="Times New Roman" pitchFamily="18" charset="0"/>
              <a:ea typeface="宋体" charset="-122"/>
              <a:cs typeface="+mn-cs"/>
            </a:endParaRPr>
          </a:p>
          <a:p>
            <a:r>
              <a:rPr kumimoji="1" lang="zh-CN" altLang="en-US" sz="1200" b="0" i="0" kern="1200" dirty="0">
                <a:solidFill>
                  <a:schemeClr val="tx1"/>
                </a:solidFill>
                <a:effectLst/>
                <a:latin typeface="Times New Roman" pitchFamily="18" charset="0"/>
                <a:ea typeface="宋体" charset="-122"/>
                <a:cs typeface="+mn-cs"/>
              </a:rPr>
              <a:t>长按手机上的</a:t>
            </a:r>
            <a:r>
              <a:rPr kumimoji="1" lang="en-US" altLang="zh-CN" sz="1200" b="0" i="0" kern="1200" dirty="0">
                <a:solidFill>
                  <a:schemeClr val="tx1"/>
                </a:solidFill>
                <a:effectLst/>
                <a:latin typeface="Times New Roman" pitchFamily="18" charset="0"/>
                <a:ea typeface="宋体" charset="-122"/>
                <a:cs typeface="+mn-cs"/>
              </a:rPr>
              <a:t>Wi-Fi</a:t>
            </a:r>
            <a:r>
              <a:rPr kumimoji="1" lang="zh-CN" altLang="en-US" sz="1200" b="0" i="0" kern="1200" dirty="0">
                <a:solidFill>
                  <a:schemeClr val="tx1"/>
                </a:solidFill>
                <a:effectLst/>
                <a:latin typeface="Times New Roman" pitchFamily="18" charset="0"/>
                <a:ea typeface="宋体" charset="-122"/>
                <a:cs typeface="+mn-cs"/>
              </a:rPr>
              <a:t>名称弹出下拉菜单，选择“修改网络”，选中“显示高级选项”，可以设置代理</a:t>
            </a:r>
            <a:endParaRPr lang="zh-CN" altLang="en-US" dirty="0"/>
          </a:p>
        </p:txBody>
      </p:sp>
      <p:sp>
        <p:nvSpPr>
          <p:cNvPr id="4" name="灯片编号占位符 3"/>
          <p:cNvSpPr>
            <a:spLocks noGrp="1"/>
          </p:cNvSpPr>
          <p:nvPr>
            <p:ph type="sldNum" sz="quarter" idx="10"/>
          </p:nvPr>
        </p:nvSpPr>
        <p:spPr/>
        <p:txBody>
          <a:bodyPr/>
          <a:lstStyle/>
          <a:p>
            <a:pPr>
              <a:defRPr/>
            </a:pPr>
            <a:fld id="{E46A9642-FD4A-45CC-9F4F-8E10AB9AB4AA}" type="slidenum">
              <a:rPr lang="en-US" altLang="zh-CN" smtClean="0"/>
              <a:pPr>
                <a:defRPr/>
              </a:pPr>
              <a:t>167</a:t>
            </a:fld>
            <a:endParaRPr lang="en-US" altLang="zh-CN"/>
          </a:p>
        </p:txBody>
      </p:sp>
    </p:spTree>
    <p:extLst>
      <p:ext uri="{BB962C8B-B14F-4D97-AF65-F5344CB8AC3E}">
        <p14:creationId xmlns:p14="http://schemas.microsoft.com/office/powerpoint/2010/main" val="3030986784"/>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访问网页输入代理</a:t>
            </a:r>
            <a:r>
              <a:rPr lang="en-US" altLang="zh-CN" dirty="0"/>
              <a:t>IP</a:t>
            </a:r>
            <a:r>
              <a:rPr lang="zh-CN" altLang="en-US" dirty="0"/>
              <a:t>和端口，下载</a:t>
            </a:r>
            <a:r>
              <a:rPr lang="en-US" altLang="zh-CN" dirty="0"/>
              <a:t>Fiddler</a:t>
            </a:r>
            <a:r>
              <a:rPr lang="zh-CN" altLang="en-US" dirty="0"/>
              <a:t>的证书，点击下图</a:t>
            </a:r>
            <a:r>
              <a:rPr lang="en-US" altLang="zh-CN" dirty="0" err="1"/>
              <a:t>FiddlerRoot</a:t>
            </a:r>
            <a:r>
              <a:rPr lang="en-US" altLang="zh-CN" dirty="0"/>
              <a:t> certificate</a:t>
            </a:r>
          </a:p>
          <a:p>
            <a:endParaRPr lang="en-US" altLang="zh-CN" dirty="0"/>
          </a:p>
          <a:p>
            <a:r>
              <a:rPr lang="en-US" altLang="zh-CN" dirty="0"/>
              <a:t>http://www.site-digger.com/html/articles/20160509/123.html</a:t>
            </a:r>
          </a:p>
          <a:p>
            <a:r>
              <a:rPr kumimoji="1" lang="zh-CN" altLang="en-US" sz="1200" b="0" i="0" kern="1200" dirty="0">
                <a:solidFill>
                  <a:schemeClr val="tx1"/>
                </a:solidFill>
                <a:effectLst/>
                <a:latin typeface="Times New Roman" pitchFamily="18" charset="0"/>
                <a:ea typeface="宋体" charset="-122"/>
                <a:cs typeface="+mn-cs"/>
              </a:rPr>
              <a:t>假设</a:t>
            </a:r>
            <a:r>
              <a:rPr kumimoji="1" lang="en-US" altLang="zh-CN" sz="1200" b="0" i="0" kern="1200" dirty="0">
                <a:solidFill>
                  <a:schemeClr val="tx1"/>
                </a:solidFill>
                <a:effectLst/>
                <a:latin typeface="Times New Roman" pitchFamily="18" charset="0"/>
                <a:ea typeface="宋体" charset="-122"/>
                <a:cs typeface="+mn-cs"/>
              </a:rPr>
              <a:t>Fiddler</a:t>
            </a:r>
            <a:r>
              <a:rPr kumimoji="1" lang="zh-CN" altLang="en-US" sz="1200" b="0" i="0" kern="1200" dirty="0">
                <a:solidFill>
                  <a:schemeClr val="tx1"/>
                </a:solidFill>
                <a:effectLst/>
                <a:latin typeface="Times New Roman" pitchFamily="18" charset="0"/>
                <a:ea typeface="宋体" charset="-122"/>
                <a:cs typeface="+mn-cs"/>
              </a:rPr>
              <a:t>所在主机的</a:t>
            </a:r>
            <a:r>
              <a:rPr kumimoji="1" lang="en-US" altLang="zh-CN" sz="1200" b="0" i="0" kern="1200" dirty="0">
                <a:solidFill>
                  <a:schemeClr val="tx1"/>
                </a:solidFill>
                <a:effectLst/>
                <a:latin typeface="Times New Roman" pitchFamily="18" charset="0"/>
                <a:ea typeface="宋体" charset="-122"/>
                <a:cs typeface="+mn-cs"/>
              </a:rPr>
              <a:t>IP</a:t>
            </a:r>
            <a:r>
              <a:rPr kumimoji="1" lang="zh-CN" altLang="en-US" sz="1200" b="0" i="0" kern="1200" dirty="0">
                <a:solidFill>
                  <a:schemeClr val="tx1"/>
                </a:solidFill>
                <a:effectLst/>
                <a:latin typeface="Times New Roman" pitchFamily="18" charset="0"/>
                <a:ea typeface="宋体" charset="-122"/>
                <a:cs typeface="+mn-cs"/>
              </a:rPr>
              <a:t>是</a:t>
            </a:r>
            <a:r>
              <a:rPr kumimoji="1" lang="en-US" altLang="zh-CN" sz="1200" b="0" i="0" kern="1200" dirty="0">
                <a:solidFill>
                  <a:schemeClr val="tx1"/>
                </a:solidFill>
                <a:effectLst/>
                <a:latin typeface="Times New Roman" pitchFamily="18" charset="0"/>
                <a:ea typeface="宋体" charset="-122"/>
                <a:cs typeface="+mn-cs"/>
              </a:rPr>
              <a:t>192.168.199.128</a:t>
            </a:r>
            <a:r>
              <a:rPr kumimoji="1" lang="zh-CN" altLang="en-US" sz="1200" b="0" i="0" kern="1200" dirty="0">
                <a:solidFill>
                  <a:schemeClr val="tx1"/>
                </a:solidFill>
                <a:effectLst/>
                <a:latin typeface="Times New Roman" pitchFamily="18" charset="0"/>
                <a:ea typeface="宋体" charset="-122"/>
                <a:cs typeface="+mn-cs"/>
              </a:rPr>
              <a:t>。在</a:t>
            </a:r>
            <a:r>
              <a:rPr kumimoji="1" lang="en-US" altLang="zh-CN" sz="1200" b="0" i="0" kern="1200" dirty="0">
                <a:solidFill>
                  <a:schemeClr val="tx1"/>
                </a:solidFill>
                <a:effectLst/>
                <a:latin typeface="Times New Roman" pitchFamily="18" charset="0"/>
                <a:ea typeface="宋体" charset="-122"/>
                <a:cs typeface="+mn-cs"/>
              </a:rPr>
              <a:t>Android</a:t>
            </a:r>
            <a:r>
              <a:rPr kumimoji="1" lang="zh-CN" altLang="en-US" sz="1200" b="0" i="0" kern="1200" dirty="0">
                <a:solidFill>
                  <a:schemeClr val="tx1"/>
                </a:solidFill>
                <a:effectLst/>
                <a:latin typeface="Times New Roman" pitchFamily="18" charset="0"/>
                <a:ea typeface="宋体" charset="-122"/>
                <a:cs typeface="+mn-cs"/>
              </a:rPr>
              <a:t>上打开</a:t>
            </a:r>
            <a:r>
              <a:rPr kumimoji="1" lang="en-US" altLang="zh-CN" sz="1200" b="0" i="0" kern="1200" dirty="0">
                <a:solidFill>
                  <a:schemeClr val="tx1"/>
                </a:solidFill>
                <a:effectLst/>
                <a:latin typeface="Times New Roman" pitchFamily="18" charset="0"/>
                <a:ea typeface="宋体" charset="-122"/>
                <a:cs typeface="+mn-cs"/>
              </a:rPr>
              <a:t>Web</a:t>
            </a:r>
            <a:r>
              <a:rPr kumimoji="1" lang="zh-CN" altLang="en-US" sz="1200" b="0" i="0" kern="1200" dirty="0">
                <a:solidFill>
                  <a:schemeClr val="tx1"/>
                </a:solidFill>
                <a:effectLst/>
                <a:latin typeface="Times New Roman" pitchFamily="18" charset="0"/>
                <a:ea typeface="宋体" charset="-122"/>
                <a:cs typeface="+mn-cs"/>
              </a:rPr>
              <a:t>浏览器，访问</a:t>
            </a:r>
            <a:r>
              <a:rPr kumimoji="1" lang="en-US" altLang="zh-CN" sz="1200" b="0" i="0" kern="1200" dirty="0">
                <a:solidFill>
                  <a:schemeClr val="tx1"/>
                </a:solidFill>
                <a:effectLst/>
                <a:latin typeface="Times New Roman" pitchFamily="18" charset="0"/>
                <a:ea typeface="宋体" charset="-122"/>
                <a:cs typeface="+mn-cs"/>
              </a:rPr>
              <a:t>http://192.168.199.128:8888</a:t>
            </a:r>
            <a:r>
              <a:rPr kumimoji="1" lang="zh-CN" altLang="en-US" sz="1200" b="0" i="0" kern="1200" dirty="0">
                <a:solidFill>
                  <a:schemeClr val="tx1"/>
                </a:solidFill>
                <a:effectLst/>
                <a:latin typeface="Times New Roman" pitchFamily="18" charset="0"/>
                <a:ea typeface="宋体" charset="-122"/>
                <a:cs typeface="+mn-cs"/>
              </a:rPr>
              <a:t>，如右下图所示。</a:t>
            </a:r>
            <a:endParaRPr kumimoji="1" lang="en-US" altLang="zh-CN" sz="1200" b="0" i="0" kern="1200" dirty="0">
              <a:solidFill>
                <a:schemeClr val="tx1"/>
              </a:solidFill>
              <a:effectLst/>
              <a:latin typeface="Times New Roman" pitchFamily="18" charset="0"/>
              <a:ea typeface="宋体" charset="-122"/>
              <a:cs typeface="+mn-cs"/>
            </a:endParaRPr>
          </a:p>
          <a:p>
            <a:pPr fontAlgn="base"/>
            <a:r>
              <a:rPr kumimoji="1" lang="en-US" altLang="zh-CN" sz="1200" b="0" i="0" kern="1200" dirty="0">
                <a:solidFill>
                  <a:schemeClr val="tx1"/>
                </a:solidFill>
                <a:effectLst/>
                <a:latin typeface="Times New Roman" pitchFamily="18" charset="0"/>
                <a:ea typeface="宋体" charset="-122"/>
                <a:cs typeface="+mn-cs"/>
              </a:rPr>
              <a:t>2</a:t>
            </a:r>
            <a:r>
              <a:rPr kumimoji="1" lang="zh-CN" altLang="en-US" sz="1200" b="0" i="0" kern="1200" dirty="0">
                <a:solidFill>
                  <a:schemeClr val="tx1"/>
                </a:solidFill>
                <a:effectLst/>
                <a:latin typeface="Times New Roman" pitchFamily="18" charset="0"/>
                <a:ea typeface="宋体" charset="-122"/>
                <a:cs typeface="+mn-cs"/>
              </a:rPr>
              <a:t>）点击“</a:t>
            </a:r>
            <a:r>
              <a:rPr kumimoji="1" lang="en-US" altLang="zh-CN" sz="1200" b="0" i="0" kern="1200" dirty="0" err="1">
                <a:solidFill>
                  <a:schemeClr val="tx1"/>
                </a:solidFill>
                <a:effectLst/>
                <a:latin typeface="Times New Roman" pitchFamily="18" charset="0"/>
                <a:ea typeface="宋体" charset="-122"/>
                <a:cs typeface="+mn-cs"/>
              </a:rPr>
              <a:t>FiddlerRoot</a:t>
            </a:r>
            <a:r>
              <a:rPr kumimoji="1" lang="en-US" altLang="zh-CN" sz="1200" b="0" i="0" kern="1200" dirty="0">
                <a:solidFill>
                  <a:schemeClr val="tx1"/>
                </a:solidFill>
                <a:effectLst/>
                <a:latin typeface="Times New Roman" pitchFamily="18" charset="0"/>
                <a:ea typeface="宋体" charset="-122"/>
                <a:cs typeface="+mn-cs"/>
              </a:rPr>
              <a:t> certificate”</a:t>
            </a:r>
            <a:r>
              <a:rPr kumimoji="1" lang="zh-CN" altLang="en-US" sz="1200" b="0" i="0" kern="1200" dirty="0">
                <a:solidFill>
                  <a:schemeClr val="tx1"/>
                </a:solidFill>
                <a:effectLst/>
                <a:latin typeface="Times New Roman" pitchFamily="18" charset="0"/>
                <a:ea typeface="宋体" charset="-122"/>
                <a:cs typeface="+mn-cs"/>
              </a:rPr>
              <a:t>连接，输入一个证书名称（任意），点确定即可（若未设置解锁密码，需要先设置）。</a:t>
            </a:r>
          </a:p>
          <a:p>
            <a:pPr fontAlgn="base"/>
            <a:r>
              <a:rPr kumimoji="1" lang="en-US" altLang="zh-CN" sz="1200" b="0" i="0" kern="1200" dirty="0">
                <a:solidFill>
                  <a:schemeClr val="tx1"/>
                </a:solidFill>
                <a:effectLst/>
                <a:latin typeface="Times New Roman" pitchFamily="18" charset="0"/>
                <a:ea typeface="宋体" charset="-122"/>
                <a:cs typeface="+mn-cs"/>
              </a:rPr>
              <a:t>3</a:t>
            </a:r>
            <a:r>
              <a:rPr kumimoji="1" lang="zh-CN" altLang="en-US" sz="1200" b="0" i="0" kern="1200" dirty="0">
                <a:solidFill>
                  <a:schemeClr val="tx1"/>
                </a:solidFill>
                <a:effectLst/>
                <a:latin typeface="Times New Roman" pitchFamily="18" charset="0"/>
                <a:ea typeface="宋体" charset="-122"/>
                <a:cs typeface="+mn-cs"/>
              </a:rPr>
              <a:t>）确认一下证书是否安装成功：设置 </a:t>
            </a:r>
            <a:r>
              <a:rPr kumimoji="1" lang="en-US" altLang="zh-CN" sz="1200" b="0" i="0" kern="1200" dirty="0">
                <a:solidFill>
                  <a:schemeClr val="tx1"/>
                </a:solidFill>
                <a:effectLst/>
                <a:latin typeface="Times New Roman" pitchFamily="18" charset="0"/>
                <a:ea typeface="宋体" charset="-122"/>
                <a:cs typeface="+mn-cs"/>
              </a:rPr>
              <a:t>-&gt; </a:t>
            </a:r>
            <a:r>
              <a:rPr kumimoji="1" lang="zh-CN" altLang="en-US" sz="1200" b="0" i="0" kern="1200" dirty="0">
                <a:solidFill>
                  <a:schemeClr val="tx1"/>
                </a:solidFill>
                <a:effectLst/>
                <a:latin typeface="Times New Roman" pitchFamily="18" charset="0"/>
                <a:ea typeface="宋体" charset="-122"/>
                <a:cs typeface="+mn-cs"/>
              </a:rPr>
              <a:t>安全 </a:t>
            </a:r>
            <a:r>
              <a:rPr kumimoji="1" lang="en-US" altLang="zh-CN" sz="1200" b="0" i="0" kern="1200" dirty="0">
                <a:solidFill>
                  <a:schemeClr val="tx1"/>
                </a:solidFill>
                <a:effectLst/>
                <a:latin typeface="Times New Roman" pitchFamily="18" charset="0"/>
                <a:ea typeface="宋体" charset="-122"/>
                <a:cs typeface="+mn-cs"/>
              </a:rPr>
              <a:t>-&gt; </a:t>
            </a:r>
            <a:r>
              <a:rPr kumimoji="1" lang="zh-CN" altLang="en-US" sz="1200" b="0" i="0" kern="1200" dirty="0">
                <a:solidFill>
                  <a:schemeClr val="tx1"/>
                </a:solidFill>
                <a:effectLst/>
                <a:latin typeface="Times New Roman" pitchFamily="18" charset="0"/>
                <a:ea typeface="宋体" charset="-122"/>
                <a:cs typeface="+mn-cs"/>
              </a:rPr>
              <a:t>受信任的凭证 </a:t>
            </a:r>
            <a:r>
              <a:rPr kumimoji="1" lang="en-US" altLang="zh-CN" sz="1200" b="0" i="0" kern="1200" dirty="0">
                <a:solidFill>
                  <a:schemeClr val="tx1"/>
                </a:solidFill>
                <a:effectLst/>
                <a:latin typeface="Times New Roman" pitchFamily="18" charset="0"/>
                <a:ea typeface="宋体" charset="-122"/>
                <a:cs typeface="+mn-cs"/>
              </a:rPr>
              <a:t>-&gt;  </a:t>
            </a:r>
            <a:r>
              <a:rPr kumimoji="1" lang="zh-CN" altLang="en-US" sz="1200" b="0" i="0" kern="1200" dirty="0">
                <a:solidFill>
                  <a:schemeClr val="tx1"/>
                </a:solidFill>
                <a:effectLst/>
                <a:latin typeface="Times New Roman" pitchFamily="18" charset="0"/>
                <a:ea typeface="宋体" charset="-122"/>
                <a:cs typeface="+mn-cs"/>
              </a:rPr>
              <a:t>用户。看到”</a:t>
            </a:r>
            <a:r>
              <a:rPr kumimoji="1" lang="en-US" altLang="zh-CN" sz="1200" b="0" i="0" kern="1200" dirty="0">
                <a:solidFill>
                  <a:schemeClr val="tx1"/>
                </a:solidFill>
                <a:effectLst/>
                <a:latin typeface="Times New Roman" pitchFamily="18" charset="0"/>
                <a:ea typeface="宋体" charset="-122"/>
                <a:cs typeface="+mn-cs"/>
              </a:rPr>
              <a:t>DO_NOT_TRUST“</a:t>
            </a:r>
            <a:r>
              <a:rPr kumimoji="1" lang="zh-CN" altLang="en-US" sz="1200" b="0" i="0" kern="1200" dirty="0">
                <a:solidFill>
                  <a:schemeClr val="tx1"/>
                </a:solidFill>
                <a:effectLst/>
                <a:latin typeface="Times New Roman" pitchFamily="18" charset="0"/>
                <a:ea typeface="宋体" charset="-122"/>
                <a:cs typeface="+mn-cs"/>
              </a:rPr>
              <a:t>即说明安装成功。</a:t>
            </a:r>
          </a:p>
          <a:p>
            <a:endParaRPr lang="zh-CN" altLang="en-US" dirty="0"/>
          </a:p>
        </p:txBody>
      </p:sp>
      <p:sp>
        <p:nvSpPr>
          <p:cNvPr id="4" name="灯片编号占位符 3"/>
          <p:cNvSpPr>
            <a:spLocks noGrp="1"/>
          </p:cNvSpPr>
          <p:nvPr>
            <p:ph type="sldNum" sz="quarter" idx="10"/>
          </p:nvPr>
        </p:nvSpPr>
        <p:spPr/>
        <p:txBody>
          <a:bodyPr/>
          <a:lstStyle/>
          <a:p>
            <a:pPr>
              <a:defRPr/>
            </a:pPr>
            <a:fld id="{E46A9642-FD4A-45CC-9F4F-8E10AB9AB4AA}" type="slidenum">
              <a:rPr lang="en-US" altLang="zh-CN" smtClean="0"/>
              <a:pPr>
                <a:defRPr/>
              </a:pPr>
              <a:t>168</a:t>
            </a:fld>
            <a:endParaRPr lang="en-US" altLang="zh-CN"/>
          </a:p>
        </p:txBody>
      </p:sp>
    </p:spTree>
    <p:extLst>
      <p:ext uri="{BB962C8B-B14F-4D97-AF65-F5344CB8AC3E}">
        <p14:creationId xmlns:p14="http://schemas.microsoft.com/office/powerpoint/2010/main" val="39146613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拒绝服务现在有一些办法，如流量清洗</a:t>
            </a:r>
          </a:p>
        </p:txBody>
      </p:sp>
      <p:sp>
        <p:nvSpPr>
          <p:cNvPr id="4" name="灯片编号占位符 3"/>
          <p:cNvSpPr>
            <a:spLocks noGrp="1"/>
          </p:cNvSpPr>
          <p:nvPr>
            <p:ph type="sldNum" sz="quarter" idx="5"/>
          </p:nvPr>
        </p:nvSpPr>
        <p:spPr/>
        <p:txBody>
          <a:bodyPr/>
          <a:lstStyle/>
          <a:p>
            <a:pPr>
              <a:defRPr/>
            </a:pPr>
            <a:fld id="{E46A9642-FD4A-45CC-9F4F-8E10AB9AB4AA}" type="slidenum">
              <a:rPr lang="en-US" altLang="zh-CN" smtClean="0"/>
              <a:pPr>
                <a:defRPr/>
              </a:pPr>
              <a:t>17</a:t>
            </a:fld>
            <a:endParaRPr lang="en-US" altLang="zh-CN"/>
          </a:p>
        </p:txBody>
      </p:sp>
    </p:spTree>
    <p:extLst>
      <p:ext uri="{BB962C8B-B14F-4D97-AF65-F5344CB8AC3E}">
        <p14:creationId xmlns:p14="http://schemas.microsoft.com/office/powerpoint/2010/main" val="3821824090"/>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sz="1200" b="0" i="0" kern="1200" dirty="0">
                <a:solidFill>
                  <a:schemeClr val="tx1"/>
                </a:solidFill>
                <a:effectLst/>
                <a:latin typeface="Times New Roman" pitchFamily="18" charset="0"/>
                <a:ea typeface="宋体" charset="-122"/>
                <a:cs typeface="+mn-cs"/>
              </a:rPr>
              <a:t>如果打开浏览器碰到类似下面的报错，请打开</a:t>
            </a:r>
            <a:r>
              <a:rPr kumimoji="1" lang="en-US" altLang="zh-CN" sz="1200" b="0" i="0" kern="1200" dirty="0">
                <a:solidFill>
                  <a:schemeClr val="tx1"/>
                </a:solidFill>
                <a:effectLst/>
                <a:latin typeface="Times New Roman" pitchFamily="18" charset="0"/>
                <a:ea typeface="宋体" charset="-122"/>
                <a:cs typeface="+mn-cs"/>
              </a:rPr>
              <a:t>Fiddler</a:t>
            </a:r>
            <a:r>
              <a:rPr kumimoji="1" lang="zh-CN" altLang="en-US" sz="1200" b="0" i="0" kern="1200" dirty="0">
                <a:solidFill>
                  <a:schemeClr val="tx1"/>
                </a:solidFill>
                <a:effectLst/>
                <a:latin typeface="Times New Roman" pitchFamily="18" charset="0"/>
                <a:ea typeface="宋体" charset="-122"/>
                <a:cs typeface="+mn-cs"/>
              </a:rPr>
              <a:t>的证书解密模式（</a:t>
            </a:r>
            <a:r>
              <a:rPr kumimoji="1" lang="en-US" altLang="zh-CN" sz="1200" b="0" i="0" kern="1200" dirty="0">
                <a:solidFill>
                  <a:schemeClr val="tx1"/>
                </a:solidFill>
                <a:effectLst/>
                <a:latin typeface="Times New Roman" pitchFamily="18" charset="0"/>
                <a:ea typeface="宋体" charset="-122"/>
                <a:cs typeface="+mn-cs"/>
              </a:rPr>
              <a:t>Fiddler </a:t>
            </a:r>
            <a:r>
              <a:rPr kumimoji="1" lang="zh-CN" altLang="en-US" sz="1200" b="0" i="0" kern="1200" dirty="0">
                <a:solidFill>
                  <a:schemeClr val="tx1"/>
                </a:solidFill>
                <a:effectLst/>
                <a:latin typeface="Times New Roman" pitchFamily="18" charset="0"/>
                <a:ea typeface="宋体" charset="-122"/>
                <a:cs typeface="+mn-cs"/>
              </a:rPr>
              <a:t>设置解密</a:t>
            </a:r>
            <a:r>
              <a:rPr kumimoji="1" lang="en-US" altLang="zh-CN" sz="1200" b="0" i="0" kern="1200" dirty="0">
                <a:solidFill>
                  <a:schemeClr val="tx1"/>
                </a:solidFill>
                <a:effectLst/>
                <a:latin typeface="Times New Roman" pitchFamily="18" charset="0"/>
                <a:ea typeface="宋体" charset="-122"/>
                <a:cs typeface="+mn-cs"/>
              </a:rPr>
              <a:t>HTTPS</a:t>
            </a:r>
            <a:r>
              <a:rPr kumimoji="1" lang="zh-CN" altLang="en-US" sz="1200" b="0" i="0" kern="1200" dirty="0">
                <a:solidFill>
                  <a:schemeClr val="tx1"/>
                </a:solidFill>
                <a:effectLst/>
                <a:latin typeface="Times New Roman" pitchFamily="18" charset="0"/>
                <a:ea typeface="宋体" charset="-122"/>
                <a:cs typeface="+mn-cs"/>
              </a:rPr>
              <a:t>的网络数据）</a:t>
            </a:r>
            <a:endParaRPr lang="zh-CN" altLang="en-US" dirty="0"/>
          </a:p>
        </p:txBody>
      </p:sp>
      <p:sp>
        <p:nvSpPr>
          <p:cNvPr id="4" name="灯片编号占位符 3"/>
          <p:cNvSpPr>
            <a:spLocks noGrp="1"/>
          </p:cNvSpPr>
          <p:nvPr>
            <p:ph type="sldNum" sz="quarter" idx="10"/>
          </p:nvPr>
        </p:nvSpPr>
        <p:spPr/>
        <p:txBody>
          <a:bodyPr/>
          <a:lstStyle/>
          <a:p>
            <a:pPr>
              <a:defRPr/>
            </a:pPr>
            <a:fld id="{E46A9642-FD4A-45CC-9F4F-8E10AB9AB4AA}" type="slidenum">
              <a:rPr lang="en-US" altLang="zh-CN" smtClean="0"/>
              <a:pPr>
                <a:defRPr/>
              </a:pPr>
              <a:t>169</a:t>
            </a:fld>
            <a:endParaRPr lang="en-US" altLang="zh-CN"/>
          </a:p>
        </p:txBody>
      </p:sp>
    </p:spTree>
    <p:extLst>
      <p:ext uri="{BB962C8B-B14F-4D97-AF65-F5344CB8AC3E}">
        <p14:creationId xmlns:p14="http://schemas.microsoft.com/office/powerpoint/2010/main" val="1047341140"/>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sz="1200" b="0" i="0" kern="1200" dirty="0">
                <a:solidFill>
                  <a:schemeClr val="tx1"/>
                </a:solidFill>
                <a:effectLst/>
                <a:latin typeface="Times New Roman" pitchFamily="18" charset="0"/>
                <a:ea typeface="宋体" charset="-122"/>
                <a:cs typeface="+mn-cs"/>
              </a:rPr>
              <a:t>如果打开浏览器碰到类似下面的报错，请打开</a:t>
            </a:r>
            <a:r>
              <a:rPr kumimoji="1" lang="en-US" altLang="zh-CN" sz="1200" b="0" i="0" kern="1200" dirty="0">
                <a:solidFill>
                  <a:schemeClr val="tx1"/>
                </a:solidFill>
                <a:effectLst/>
                <a:latin typeface="Times New Roman" pitchFamily="18" charset="0"/>
                <a:ea typeface="宋体" charset="-122"/>
                <a:cs typeface="+mn-cs"/>
              </a:rPr>
              <a:t>Fiddler</a:t>
            </a:r>
            <a:r>
              <a:rPr kumimoji="1" lang="zh-CN" altLang="en-US" sz="1200" b="0" i="0" kern="1200" dirty="0">
                <a:solidFill>
                  <a:schemeClr val="tx1"/>
                </a:solidFill>
                <a:effectLst/>
                <a:latin typeface="Times New Roman" pitchFamily="18" charset="0"/>
                <a:ea typeface="宋体" charset="-122"/>
                <a:cs typeface="+mn-cs"/>
              </a:rPr>
              <a:t>的证书解密模式（</a:t>
            </a:r>
            <a:r>
              <a:rPr kumimoji="1" lang="en-US" altLang="zh-CN" sz="1200" b="0" i="0" kern="1200" dirty="0">
                <a:solidFill>
                  <a:schemeClr val="tx1"/>
                </a:solidFill>
                <a:effectLst/>
                <a:latin typeface="Times New Roman" pitchFamily="18" charset="0"/>
                <a:ea typeface="宋体" charset="-122"/>
                <a:cs typeface="+mn-cs"/>
              </a:rPr>
              <a:t>Fiddler </a:t>
            </a:r>
            <a:r>
              <a:rPr kumimoji="1" lang="zh-CN" altLang="en-US" sz="1200" b="0" i="0" kern="1200" dirty="0">
                <a:solidFill>
                  <a:schemeClr val="tx1"/>
                </a:solidFill>
                <a:effectLst/>
                <a:latin typeface="Times New Roman" pitchFamily="18" charset="0"/>
                <a:ea typeface="宋体" charset="-122"/>
                <a:cs typeface="+mn-cs"/>
              </a:rPr>
              <a:t>设置解密</a:t>
            </a:r>
            <a:r>
              <a:rPr kumimoji="1" lang="en-US" altLang="zh-CN" sz="1200" b="0" i="0" kern="1200" dirty="0">
                <a:solidFill>
                  <a:schemeClr val="tx1"/>
                </a:solidFill>
                <a:effectLst/>
                <a:latin typeface="Times New Roman" pitchFamily="18" charset="0"/>
                <a:ea typeface="宋体" charset="-122"/>
                <a:cs typeface="+mn-cs"/>
              </a:rPr>
              <a:t>HTTPS</a:t>
            </a:r>
            <a:r>
              <a:rPr kumimoji="1" lang="zh-CN" altLang="en-US" sz="1200" b="0" i="0" kern="1200" dirty="0">
                <a:solidFill>
                  <a:schemeClr val="tx1"/>
                </a:solidFill>
                <a:effectLst/>
                <a:latin typeface="Times New Roman" pitchFamily="18" charset="0"/>
                <a:ea typeface="宋体" charset="-122"/>
                <a:cs typeface="+mn-cs"/>
              </a:rPr>
              <a:t>的网络数据）</a:t>
            </a:r>
            <a:endParaRPr lang="zh-CN" altLang="en-US" dirty="0"/>
          </a:p>
        </p:txBody>
      </p:sp>
      <p:sp>
        <p:nvSpPr>
          <p:cNvPr id="4" name="灯片编号占位符 3"/>
          <p:cNvSpPr>
            <a:spLocks noGrp="1"/>
          </p:cNvSpPr>
          <p:nvPr>
            <p:ph type="sldNum" sz="quarter" idx="10"/>
          </p:nvPr>
        </p:nvSpPr>
        <p:spPr/>
        <p:txBody>
          <a:bodyPr/>
          <a:lstStyle/>
          <a:p>
            <a:pPr>
              <a:defRPr/>
            </a:pPr>
            <a:fld id="{E46A9642-FD4A-45CC-9F4F-8E10AB9AB4AA}" type="slidenum">
              <a:rPr lang="en-US" altLang="zh-CN" smtClean="0"/>
              <a:pPr>
                <a:defRPr/>
              </a:pPr>
              <a:t>170</a:t>
            </a:fld>
            <a:endParaRPr lang="en-US" altLang="zh-CN"/>
          </a:p>
        </p:txBody>
      </p:sp>
    </p:spTree>
    <p:extLst>
      <p:ext uri="{BB962C8B-B14F-4D97-AF65-F5344CB8AC3E}">
        <p14:creationId xmlns:p14="http://schemas.microsoft.com/office/powerpoint/2010/main" val="2751809126"/>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sz="1200" b="0" i="0" kern="1200" dirty="0">
                <a:solidFill>
                  <a:schemeClr val="tx1"/>
                </a:solidFill>
                <a:effectLst/>
                <a:latin typeface="Times New Roman" pitchFamily="18" charset="0"/>
                <a:ea typeface="宋体" charset="-122"/>
                <a:cs typeface="+mn-cs"/>
              </a:rPr>
              <a:t>安装完了证书，可以用手机访问应用，就可以看到截取到的数据包了。（下图选中是布卡漫画的数据包，下面还有</a:t>
            </a:r>
            <a:r>
              <a:rPr kumimoji="1" lang="en-US" altLang="zh-CN" sz="1200" b="0" i="0" kern="1200" dirty="0">
                <a:solidFill>
                  <a:schemeClr val="tx1"/>
                </a:solidFill>
                <a:effectLst/>
                <a:latin typeface="Times New Roman" pitchFamily="18" charset="0"/>
                <a:ea typeface="宋体" charset="-122"/>
                <a:cs typeface="+mn-cs"/>
              </a:rPr>
              <a:t>QQ</a:t>
            </a:r>
            <a:r>
              <a:rPr kumimoji="1" lang="zh-CN" altLang="en-US" sz="1200" b="0" i="0" kern="1200" dirty="0">
                <a:solidFill>
                  <a:schemeClr val="tx1"/>
                </a:solidFill>
                <a:effectLst/>
                <a:latin typeface="Times New Roman" pitchFamily="18" charset="0"/>
                <a:ea typeface="宋体" charset="-122"/>
                <a:cs typeface="+mn-cs"/>
              </a:rPr>
              <a:t>邮箱的）</a:t>
            </a:r>
            <a:endParaRPr lang="zh-CN" altLang="en-US" dirty="0"/>
          </a:p>
        </p:txBody>
      </p:sp>
      <p:sp>
        <p:nvSpPr>
          <p:cNvPr id="4" name="灯片编号占位符 3"/>
          <p:cNvSpPr>
            <a:spLocks noGrp="1"/>
          </p:cNvSpPr>
          <p:nvPr>
            <p:ph type="sldNum" sz="quarter" idx="10"/>
          </p:nvPr>
        </p:nvSpPr>
        <p:spPr/>
        <p:txBody>
          <a:bodyPr/>
          <a:lstStyle/>
          <a:p>
            <a:pPr>
              <a:defRPr/>
            </a:pPr>
            <a:fld id="{E46A9642-FD4A-45CC-9F4F-8E10AB9AB4AA}" type="slidenum">
              <a:rPr lang="en-US" altLang="zh-CN" smtClean="0"/>
              <a:pPr>
                <a:defRPr/>
              </a:pPr>
              <a:t>171</a:t>
            </a:fld>
            <a:endParaRPr lang="en-US" altLang="zh-CN"/>
          </a:p>
        </p:txBody>
      </p:sp>
    </p:spTree>
    <p:extLst>
      <p:ext uri="{BB962C8B-B14F-4D97-AF65-F5344CB8AC3E}">
        <p14:creationId xmlns:p14="http://schemas.microsoft.com/office/powerpoint/2010/main" val="4111236688"/>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sz="1200" b="0" i="0" kern="1200" dirty="0">
                <a:solidFill>
                  <a:schemeClr val="tx1"/>
                </a:solidFill>
                <a:effectLst/>
                <a:latin typeface="Times New Roman" pitchFamily="18" charset="0"/>
                <a:ea typeface="宋体" charset="-122"/>
                <a:cs typeface="+mn-cs"/>
              </a:rPr>
              <a:t>不需要设置代理，由路由器（当然也不止路由器），把流量设置到目标服务器上，目标服务器来进行 </a:t>
            </a:r>
            <a:r>
              <a:rPr kumimoji="1" lang="en-US" altLang="zh-CN" sz="1200" b="0" i="0" kern="1200" dirty="0">
                <a:solidFill>
                  <a:schemeClr val="tx1"/>
                </a:solidFill>
                <a:effectLst/>
                <a:latin typeface="Times New Roman" pitchFamily="18" charset="0"/>
                <a:ea typeface="宋体" charset="-122"/>
                <a:cs typeface="+mn-cs"/>
              </a:rPr>
              <a:t>HTTPS </a:t>
            </a:r>
            <a:r>
              <a:rPr kumimoji="1" lang="zh-CN" altLang="en-US" sz="1200" b="0" i="0" kern="1200" dirty="0">
                <a:solidFill>
                  <a:schemeClr val="tx1"/>
                </a:solidFill>
                <a:effectLst/>
                <a:latin typeface="Times New Roman" pitchFamily="18" charset="0"/>
                <a:ea typeface="宋体" charset="-122"/>
                <a:cs typeface="+mn-cs"/>
              </a:rPr>
              <a:t>劫持。</a:t>
            </a:r>
            <a:endParaRPr lang="zh-CN" altLang="en-US" dirty="0"/>
          </a:p>
        </p:txBody>
      </p:sp>
      <p:sp>
        <p:nvSpPr>
          <p:cNvPr id="4" name="灯片编号占位符 3"/>
          <p:cNvSpPr>
            <a:spLocks noGrp="1"/>
          </p:cNvSpPr>
          <p:nvPr>
            <p:ph type="sldNum" sz="quarter" idx="10"/>
          </p:nvPr>
        </p:nvSpPr>
        <p:spPr/>
        <p:txBody>
          <a:bodyPr/>
          <a:lstStyle/>
          <a:p>
            <a:pPr>
              <a:defRPr/>
            </a:pPr>
            <a:fld id="{E46A9642-FD4A-45CC-9F4F-8E10AB9AB4AA}" type="slidenum">
              <a:rPr lang="en-US" altLang="zh-CN" smtClean="0"/>
              <a:pPr>
                <a:defRPr/>
              </a:pPr>
              <a:t>173</a:t>
            </a:fld>
            <a:endParaRPr lang="en-US" altLang="zh-CN"/>
          </a:p>
        </p:txBody>
      </p:sp>
    </p:spTree>
    <p:extLst>
      <p:ext uri="{BB962C8B-B14F-4D97-AF65-F5344CB8AC3E}">
        <p14:creationId xmlns:p14="http://schemas.microsoft.com/office/powerpoint/2010/main" val="3057246267"/>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sz="1200" b="0" i="0" kern="1200" dirty="0">
                <a:solidFill>
                  <a:schemeClr val="tx1"/>
                </a:solidFill>
                <a:effectLst/>
                <a:latin typeface="Times New Roman" pitchFamily="18" charset="0"/>
                <a:ea typeface="宋体" charset="-122"/>
                <a:cs typeface="+mn-cs"/>
              </a:rPr>
              <a:t>不需要设置代理，由路由器（当然也不止路由器），把流量设置到目标服务器上，目标服务器来进行 </a:t>
            </a:r>
            <a:r>
              <a:rPr kumimoji="1" lang="en-US" altLang="zh-CN" sz="1200" b="0" i="0" kern="1200" dirty="0">
                <a:solidFill>
                  <a:schemeClr val="tx1"/>
                </a:solidFill>
                <a:effectLst/>
                <a:latin typeface="Times New Roman" pitchFamily="18" charset="0"/>
                <a:ea typeface="宋体" charset="-122"/>
                <a:cs typeface="+mn-cs"/>
              </a:rPr>
              <a:t>HTTPS </a:t>
            </a:r>
            <a:r>
              <a:rPr kumimoji="1" lang="zh-CN" altLang="en-US" sz="1200" b="0" i="0" kern="1200" dirty="0">
                <a:solidFill>
                  <a:schemeClr val="tx1"/>
                </a:solidFill>
                <a:effectLst/>
                <a:latin typeface="Times New Roman" pitchFamily="18" charset="0"/>
                <a:ea typeface="宋体" charset="-122"/>
                <a:cs typeface="+mn-cs"/>
              </a:rPr>
              <a:t>劫持。</a:t>
            </a:r>
            <a:endParaRPr lang="zh-CN" altLang="en-US" dirty="0"/>
          </a:p>
        </p:txBody>
      </p:sp>
      <p:sp>
        <p:nvSpPr>
          <p:cNvPr id="4" name="灯片编号占位符 3"/>
          <p:cNvSpPr>
            <a:spLocks noGrp="1"/>
          </p:cNvSpPr>
          <p:nvPr>
            <p:ph type="sldNum" sz="quarter" idx="10"/>
          </p:nvPr>
        </p:nvSpPr>
        <p:spPr/>
        <p:txBody>
          <a:bodyPr/>
          <a:lstStyle/>
          <a:p>
            <a:pPr>
              <a:defRPr/>
            </a:pPr>
            <a:fld id="{E46A9642-FD4A-45CC-9F4F-8E10AB9AB4AA}" type="slidenum">
              <a:rPr lang="en-US" altLang="zh-CN" smtClean="0"/>
              <a:pPr>
                <a:defRPr/>
              </a:pPr>
              <a:t>174</a:t>
            </a:fld>
            <a:endParaRPr lang="en-US" altLang="zh-CN"/>
          </a:p>
        </p:txBody>
      </p:sp>
    </p:spTree>
    <p:extLst>
      <p:ext uri="{BB962C8B-B14F-4D97-AF65-F5344CB8AC3E}">
        <p14:creationId xmlns:p14="http://schemas.microsoft.com/office/powerpoint/2010/main" val="333510624"/>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effectLst/>
              </a:rPr>
              <a:t>然大多数情况下，</a:t>
            </a:r>
            <a:r>
              <a:rPr lang="en-US" altLang="zh-CN" dirty="0">
                <a:effectLst/>
              </a:rPr>
              <a:t>HTTPS </a:t>
            </a:r>
            <a:r>
              <a:rPr lang="zh-CN" altLang="en-US" dirty="0">
                <a:effectLst/>
              </a:rPr>
              <a:t>可以理解为 </a:t>
            </a:r>
            <a:r>
              <a:rPr lang="en-US" altLang="zh-CN" dirty="0">
                <a:effectLst/>
              </a:rPr>
              <a:t>TLS + HTTP</a:t>
            </a:r>
            <a:r>
              <a:rPr lang="zh-CN" altLang="en-US" dirty="0">
                <a:effectLst/>
              </a:rPr>
              <a:t>，但是仍然有一些细节需要注意。</a:t>
            </a:r>
            <a:r>
              <a:rPr lang="en-US" altLang="zh-CN" dirty="0">
                <a:effectLst/>
              </a:rPr>
              <a:t>SNI </a:t>
            </a:r>
            <a:r>
              <a:rPr lang="zh-CN" altLang="en-US" dirty="0">
                <a:effectLst/>
              </a:rPr>
              <a:t>是什么呢？简单来说，一个 </a:t>
            </a:r>
            <a:r>
              <a:rPr lang="en-US" altLang="zh-CN" dirty="0">
                <a:effectLst/>
              </a:rPr>
              <a:t>HTTPS </a:t>
            </a:r>
            <a:r>
              <a:rPr lang="zh-CN" altLang="en-US" dirty="0">
                <a:effectLst/>
              </a:rPr>
              <a:t>服务器可能存在多个域名（同学们可以回忆一下 </a:t>
            </a:r>
            <a:r>
              <a:rPr lang="en-US" altLang="zh-CN" dirty="0">
                <a:effectLst/>
              </a:rPr>
              <a:t>Apache </a:t>
            </a:r>
            <a:r>
              <a:rPr lang="zh-CN" altLang="en-US" dirty="0">
                <a:effectLst/>
              </a:rPr>
              <a:t>虚拟主机的配置这项功能），当进行 </a:t>
            </a:r>
            <a:r>
              <a:rPr lang="en-US" altLang="zh-CN" dirty="0">
                <a:effectLst/>
              </a:rPr>
              <a:t>TLS </a:t>
            </a:r>
            <a:r>
              <a:rPr lang="zh-CN" altLang="en-US" dirty="0">
                <a:effectLst/>
              </a:rPr>
              <a:t>握手的时候，不同的网站对应的 </a:t>
            </a:r>
            <a:r>
              <a:rPr lang="en-US" altLang="zh-CN" dirty="0">
                <a:effectLst/>
              </a:rPr>
              <a:t>TLS </a:t>
            </a:r>
            <a:r>
              <a:rPr lang="zh-CN" altLang="en-US" dirty="0">
                <a:effectLst/>
              </a:rPr>
              <a:t>服务端配置不一样，如果不携带想要访问哪个域名，那么服务器或中间件确实不知道应该转发到具体的哪个虚拟站点上，直接导致了 </a:t>
            </a:r>
            <a:r>
              <a:rPr lang="en-US" altLang="zh-CN" dirty="0">
                <a:effectLst/>
              </a:rPr>
              <a:t>TLS </a:t>
            </a:r>
            <a:r>
              <a:rPr lang="zh-CN" altLang="en-US" dirty="0">
                <a:effectLst/>
              </a:rPr>
              <a:t>的混乱。为了解决这个问题，</a:t>
            </a:r>
            <a:r>
              <a:rPr lang="en-US" altLang="zh-CN" dirty="0" err="1">
                <a:effectLst/>
              </a:rPr>
              <a:t>ClientHello</a:t>
            </a:r>
            <a:r>
              <a:rPr lang="en-US" altLang="zh-CN" dirty="0">
                <a:effectLst/>
              </a:rPr>
              <a:t> </a:t>
            </a:r>
            <a:r>
              <a:rPr lang="zh-CN" altLang="en-US" dirty="0">
                <a:effectLst/>
              </a:rPr>
              <a:t>中的 </a:t>
            </a:r>
            <a:r>
              <a:rPr lang="en-US" altLang="zh-CN" dirty="0">
                <a:effectLst/>
              </a:rPr>
              <a:t>SNI </a:t>
            </a:r>
            <a:r>
              <a:rPr lang="zh-CN" altLang="en-US" dirty="0">
                <a:effectLst/>
              </a:rPr>
              <a:t>在 </a:t>
            </a:r>
            <a:r>
              <a:rPr lang="en-US" altLang="zh-CN" dirty="0">
                <a:effectLst/>
              </a:rPr>
              <a:t>TLSv1.2 </a:t>
            </a:r>
            <a:r>
              <a:rPr lang="zh-CN" altLang="en-US" dirty="0">
                <a:effectLst/>
              </a:rPr>
              <a:t>开始支持，我们可以设置</a:t>
            </a:r>
            <a:r>
              <a:rPr lang="zh-CN" altLang="en-US" dirty="0"/>
              <a:t> </a:t>
            </a:r>
            <a:r>
              <a:rPr lang="en-US" altLang="zh-CN" dirty="0">
                <a:effectLst/>
              </a:rPr>
              <a:t>Server Name</a:t>
            </a:r>
            <a:r>
              <a:rPr lang="zh-CN" altLang="en-US" dirty="0"/>
              <a:t> </a:t>
            </a:r>
            <a:r>
              <a:rPr lang="zh-CN" altLang="en-US" dirty="0">
                <a:effectLst/>
              </a:rPr>
              <a:t>这个字段，设置为网站域名。同样的，</a:t>
            </a:r>
            <a:r>
              <a:rPr lang="en-US" altLang="zh-CN" dirty="0">
                <a:effectLst/>
              </a:rPr>
              <a:t>MITM </a:t>
            </a:r>
            <a:r>
              <a:rPr lang="zh-CN" altLang="en-US" dirty="0">
                <a:effectLst/>
              </a:rPr>
              <a:t>也依赖 </a:t>
            </a:r>
            <a:r>
              <a:rPr lang="en-US" altLang="zh-CN" dirty="0" err="1">
                <a:effectLst/>
              </a:rPr>
              <a:t>ServerName</a:t>
            </a:r>
            <a:r>
              <a:rPr lang="zh-CN" altLang="en-US" dirty="0">
                <a:effectLst/>
              </a:rPr>
              <a:t>，因为 </a:t>
            </a:r>
            <a:r>
              <a:rPr lang="en-US" altLang="zh-CN" dirty="0" err="1">
                <a:effectLst/>
              </a:rPr>
              <a:t>ServerName</a:t>
            </a:r>
            <a:r>
              <a:rPr lang="en-US" altLang="zh-CN" dirty="0">
                <a:effectLst/>
              </a:rPr>
              <a:t> </a:t>
            </a:r>
            <a:r>
              <a:rPr lang="zh-CN" altLang="en-US" dirty="0">
                <a:effectLst/>
              </a:rPr>
              <a:t>可能直接决定了中间人要连接的目标是啥，如果没有 </a:t>
            </a:r>
            <a:r>
              <a:rPr lang="en-US" altLang="zh-CN" dirty="0">
                <a:effectLst/>
              </a:rPr>
              <a:t>SNI</a:t>
            </a:r>
            <a:r>
              <a:rPr lang="zh-CN" altLang="en-US" dirty="0">
                <a:effectLst/>
              </a:rPr>
              <a:t>，中间人则没有办法寻找到连接目标，同样的也没有办法对网站进行临时签名了。</a:t>
            </a:r>
            <a:r>
              <a:rPr kumimoji="1" lang="zh-CN" altLang="en-US" sz="1200" b="1" i="0" kern="1200" dirty="0">
                <a:solidFill>
                  <a:schemeClr val="tx1"/>
                </a:solidFill>
                <a:effectLst/>
                <a:latin typeface="Times New Roman" pitchFamily="18" charset="0"/>
                <a:ea typeface="宋体" charset="-122"/>
                <a:cs typeface="+mn-cs"/>
              </a:rPr>
              <a:t>疑问：</a:t>
            </a:r>
            <a:r>
              <a:rPr kumimoji="1" lang="en-US" altLang="zh-CN" sz="1200" b="1" i="0" kern="1200" dirty="0">
                <a:solidFill>
                  <a:schemeClr val="tx1"/>
                </a:solidFill>
                <a:effectLst/>
                <a:latin typeface="Times New Roman" pitchFamily="18" charset="0"/>
                <a:ea typeface="宋体" charset="-122"/>
                <a:cs typeface="+mn-cs"/>
              </a:rPr>
              <a:t>HTTP </a:t>
            </a:r>
            <a:r>
              <a:rPr kumimoji="1" lang="zh-CN" altLang="en-US" sz="1200" b="1" i="0" kern="1200" dirty="0">
                <a:solidFill>
                  <a:schemeClr val="tx1"/>
                </a:solidFill>
                <a:effectLst/>
                <a:latin typeface="Times New Roman" pitchFamily="18" charset="0"/>
                <a:ea typeface="宋体" charset="-122"/>
                <a:cs typeface="+mn-cs"/>
              </a:rPr>
              <a:t>的 </a:t>
            </a:r>
            <a:r>
              <a:rPr kumimoji="1" lang="en-US" altLang="zh-CN" sz="1200" b="1" i="0" kern="1200" dirty="0">
                <a:solidFill>
                  <a:schemeClr val="tx1"/>
                </a:solidFill>
                <a:effectLst/>
                <a:latin typeface="Times New Roman" pitchFamily="18" charset="0"/>
                <a:ea typeface="宋体" charset="-122"/>
                <a:cs typeface="+mn-cs"/>
              </a:rPr>
              <a:t>Host </a:t>
            </a:r>
            <a:r>
              <a:rPr kumimoji="1" lang="zh-CN" altLang="en-US" sz="1200" b="1" i="0" kern="1200" dirty="0">
                <a:solidFill>
                  <a:schemeClr val="tx1"/>
                </a:solidFill>
                <a:effectLst/>
                <a:latin typeface="Times New Roman" pitchFamily="18" charset="0"/>
                <a:ea typeface="宋体" charset="-122"/>
                <a:cs typeface="+mn-cs"/>
              </a:rPr>
              <a:t>不是有域名信息吗？为什么不能用？</a:t>
            </a:r>
          </a:p>
          <a:p>
            <a:r>
              <a:rPr lang="zh-CN" altLang="en-US" dirty="0">
                <a:effectLst/>
              </a:rPr>
              <a:t>这个问题答案很简单 </a:t>
            </a:r>
            <a:r>
              <a:rPr lang="en-US" altLang="zh-CN" dirty="0">
                <a:effectLst/>
              </a:rPr>
              <a:t>HTTPS </a:t>
            </a:r>
            <a:r>
              <a:rPr lang="zh-CN" altLang="en-US" dirty="0">
                <a:effectLst/>
              </a:rPr>
              <a:t>中，</a:t>
            </a:r>
            <a:r>
              <a:rPr lang="en-US" altLang="zh-CN" dirty="0">
                <a:effectLst/>
              </a:rPr>
              <a:t>TLS </a:t>
            </a:r>
            <a:r>
              <a:rPr lang="zh-CN" altLang="en-US" dirty="0">
                <a:effectLst/>
              </a:rPr>
              <a:t>是 </a:t>
            </a:r>
            <a:r>
              <a:rPr lang="en-US" altLang="zh-CN" dirty="0">
                <a:effectLst/>
              </a:rPr>
              <a:t>HTTP </a:t>
            </a:r>
            <a:r>
              <a:rPr lang="zh-CN" altLang="en-US" dirty="0">
                <a:effectLst/>
              </a:rPr>
              <a:t>的前置条件，域名拿不到，没有办法进行 </a:t>
            </a:r>
            <a:r>
              <a:rPr lang="en-US" altLang="zh-CN" dirty="0">
                <a:effectLst/>
              </a:rPr>
              <a:t>TLS </a:t>
            </a:r>
            <a:r>
              <a:rPr lang="zh-CN" altLang="en-US" dirty="0">
                <a:effectLst/>
              </a:rPr>
              <a:t>签名，所以只能依赖 </a:t>
            </a:r>
            <a:r>
              <a:rPr lang="en-US" altLang="zh-CN" dirty="0" err="1">
                <a:effectLst/>
              </a:rPr>
              <a:t>ClientHello</a:t>
            </a:r>
            <a:r>
              <a:rPr lang="en-US" altLang="zh-CN" dirty="0">
                <a:effectLst/>
              </a:rPr>
              <a:t> </a:t>
            </a:r>
            <a:r>
              <a:rPr lang="zh-CN" altLang="en-US" dirty="0">
                <a:effectLst/>
              </a:rPr>
              <a:t>中的 </a:t>
            </a:r>
            <a:r>
              <a:rPr lang="en-US" altLang="zh-CN" dirty="0" err="1">
                <a:effectLst/>
              </a:rPr>
              <a:t>ServerName</a:t>
            </a:r>
            <a:r>
              <a:rPr lang="en-US" altLang="zh-CN" dirty="0">
                <a:effectLst/>
              </a:rPr>
              <a:t> </a:t>
            </a:r>
            <a:r>
              <a:rPr lang="zh-CN" altLang="en-US" dirty="0">
                <a:effectLst/>
              </a:rPr>
              <a:t>了。</a:t>
            </a:r>
            <a:endParaRPr lang="zh-CN" altLang="en-US" dirty="0"/>
          </a:p>
        </p:txBody>
      </p:sp>
      <p:sp>
        <p:nvSpPr>
          <p:cNvPr id="4" name="灯片编号占位符 3"/>
          <p:cNvSpPr>
            <a:spLocks noGrp="1"/>
          </p:cNvSpPr>
          <p:nvPr>
            <p:ph type="sldNum" sz="quarter" idx="10"/>
          </p:nvPr>
        </p:nvSpPr>
        <p:spPr/>
        <p:txBody>
          <a:bodyPr/>
          <a:lstStyle/>
          <a:p>
            <a:pPr>
              <a:defRPr/>
            </a:pPr>
            <a:fld id="{E46A9642-FD4A-45CC-9F4F-8E10AB9AB4AA}" type="slidenum">
              <a:rPr lang="en-US" altLang="zh-CN" smtClean="0"/>
              <a:pPr>
                <a:defRPr/>
              </a:pPr>
              <a:t>175</a:t>
            </a:fld>
            <a:endParaRPr lang="en-US" altLang="zh-CN"/>
          </a:p>
        </p:txBody>
      </p:sp>
    </p:spTree>
    <p:extLst>
      <p:ext uri="{BB962C8B-B14F-4D97-AF65-F5344CB8AC3E}">
        <p14:creationId xmlns:p14="http://schemas.microsoft.com/office/powerpoint/2010/main" val="3373628454"/>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sz="1200" b="0" i="0" kern="1200" dirty="0">
                <a:solidFill>
                  <a:schemeClr val="tx1"/>
                </a:solidFill>
                <a:effectLst/>
                <a:latin typeface="Times New Roman" pitchFamily="18" charset="0"/>
                <a:ea typeface="宋体" charset="-122"/>
                <a:cs typeface="+mn-cs"/>
              </a:rPr>
              <a:t>这种场景一般用于移动端 </a:t>
            </a:r>
            <a:r>
              <a:rPr kumimoji="1" lang="en-US" altLang="zh-CN" sz="1200" b="0" i="0" kern="1200" dirty="0">
                <a:solidFill>
                  <a:schemeClr val="tx1"/>
                </a:solidFill>
                <a:effectLst/>
                <a:latin typeface="Times New Roman" pitchFamily="18" charset="0"/>
                <a:ea typeface="宋体" charset="-122"/>
                <a:cs typeface="+mn-cs"/>
              </a:rPr>
              <a:t>APP </a:t>
            </a:r>
            <a:r>
              <a:rPr kumimoji="1" lang="zh-CN" altLang="en-US" sz="1200" b="0" i="0" kern="1200" dirty="0">
                <a:solidFill>
                  <a:schemeClr val="tx1"/>
                </a:solidFill>
                <a:effectLst/>
                <a:latin typeface="Times New Roman" pitchFamily="18" charset="0"/>
                <a:ea typeface="宋体" charset="-122"/>
                <a:cs typeface="+mn-cs"/>
              </a:rPr>
              <a:t>的防劫持，</a:t>
            </a:r>
            <a:r>
              <a:rPr kumimoji="1" lang="en-US" altLang="zh-CN" sz="1200" b="0" i="0" kern="1200" dirty="0">
                <a:solidFill>
                  <a:schemeClr val="tx1"/>
                </a:solidFill>
                <a:effectLst/>
                <a:latin typeface="Times New Roman" pitchFamily="18" charset="0"/>
                <a:ea typeface="宋体" charset="-122"/>
                <a:cs typeface="+mn-cs"/>
              </a:rPr>
              <a:t>Twitter</a:t>
            </a:r>
            <a:r>
              <a:rPr kumimoji="1" lang="zh-CN" altLang="en-US" sz="1200" b="0" i="0" kern="1200" dirty="0">
                <a:solidFill>
                  <a:schemeClr val="tx1"/>
                </a:solidFill>
                <a:effectLst/>
                <a:latin typeface="Times New Roman" pitchFamily="18" charset="0"/>
                <a:ea typeface="宋体" charset="-122"/>
                <a:cs typeface="+mn-cs"/>
              </a:rPr>
              <a:t>，</a:t>
            </a:r>
            <a:r>
              <a:rPr kumimoji="1" lang="en-US" altLang="zh-CN" sz="1200" b="0" i="0" kern="1200" dirty="0">
                <a:solidFill>
                  <a:schemeClr val="tx1"/>
                </a:solidFill>
                <a:effectLst/>
                <a:latin typeface="Times New Roman" pitchFamily="18" charset="0"/>
                <a:ea typeface="宋体" charset="-122"/>
                <a:cs typeface="+mn-cs"/>
              </a:rPr>
              <a:t>Google </a:t>
            </a:r>
            <a:r>
              <a:rPr kumimoji="1" lang="zh-CN" altLang="en-US" sz="1200" b="0" i="0" kern="1200" dirty="0">
                <a:solidFill>
                  <a:schemeClr val="tx1"/>
                </a:solidFill>
                <a:effectLst/>
                <a:latin typeface="Times New Roman" pitchFamily="18" charset="0"/>
                <a:ea typeface="宋体" charset="-122"/>
                <a:cs typeface="+mn-cs"/>
              </a:rPr>
              <a:t>系 </a:t>
            </a:r>
            <a:r>
              <a:rPr kumimoji="1" lang="en-US" altLang="zh-CN" sz="1200" b="0" i="0" kern="1200" dirty="0">
                <a:solidFill>
                  <a:schemeClr val="tx1"/>
                </a:solidFill>
                <a:effectLst/>
                <a:latin typeface="Times New Roman" pitchFamily="18" charset="0"/>
                <a:ea typeface="宋体" charset="-122"/>
                <a:cs typeface="+mn-cs"/>
              </a:rPr>
              <a:t>APP </a:t>
            </a:r>
            <a:r>
              <a:rPr kumimoji="1" lang="zh-CN" altLang="en-US" sz="1200" b="0" i="0" kern="1200" dirty="0">
                <a:solidFill>
                  <a:schemeClr val="tx1"/>
                </a:solidFill>
                <a:effectLst/>
                <a:latin typeface="Times New Roman" pitchFamily="18" charset="0"/>
                <a:ea typeface="宋体" charset="-122"/>
                <a:cs typeface="+mn-cs"/>
              </a:rPr>
              <a:t>很多都在使用这项技术，核心原理是把服务端证书或其他凭证内置在客户端，在客户端访问服务端的时候，会验证服务端证书有没有被替换。</a:t>
            </a:r>
            <a:endParaRPr kumimoji="1" lang="en-US" altLang="zh-CN" sz="1200" b="0" i="0" kern="1200" dirty="0">
              <a:solidFill>
                <a:schemeClr val="tx1"/>
              </a:solidFill>
              <a:effectLst/>
              <a:latin typeface="Times New Roman" pitchFamily="18" charset="0"/>
              <a:ea typeface="宋体" charset="-122"/>
              <a:cs typeface="+mn-cs"/>
            </a:endParaRPr>
          </a:p>
          <a:p>
            <a:r>
              <a:rPr lang="zh-CN" altLang="en-US" dirty="0">
                <a:effectLst/>
              </a:rPr>
              <a:t>由于 </a:t>
            </a:r>
            <a:r>
              <a:rPr lang="en-US" altLang="zh-CN" dirty="0">
                <a:effectLst/>
              </a:rPr>
              <a:t>SSL/TLS pining </a:t>
            </a:r>
            <a:r>
              <a:rPr lang="zh-CN" altLang="en-US" dirty="0">
                <a:effectLst/>
              </a:rPr>
              <a:t>强制验证服务端返回的证书中是否包含目标证书，如果我们可以弄到原本服务端证书，给他返回去是不是也可以绕过？理论上当然可以，但是这样，没有私钥的你也没有办法解密 </a:t>
            </a:r>
            <a:r>
              <a:rPr lang="en-US" altLang="zh-CN" dirty="0">
                <a:effectLst/>
              </a:rPr>
              <a:t>TLS </a:t>
            </a:r>
            <a:r>
              <a:rPr lang="zh-CN" altLang="en-US" dirty="0">
                <a:effectLst/>
              </a:rPr>
              <a:t>流量了。</a:t>
            </a:r>
            <a:r>
              <a:rPr kumimoji="1" lang="zh-CN" altLang="en-US" sz="1200" b="1" i="0" kern="1200" dirty="0">
                <a:solidFill>
                  <a:schemeClr val="tx1"/>
                </a:solidFill>
                <a:effectLst/>
                <a:latin typeface="Times New Roman" pitchFamily="18" charset="0"/>
                <a:ea typeface="宋体" charset="-122"/>
                <a:cs typeface="+mn-cs"/>
              </a:rPr>
              <a:t>银弹？证书锁定带来的尴尬问题</a:t>
            </a:r>
          </a:p>
          <a:p>
            <a:r>
              <a:rPr lang="zh-CN" altLang="en-US" dirty="0">
                <a:effectLst/>
              </a:rPr>
              <a:t>如果仅仅只是塞一个证书锁定在客户端，那么客户端过期了的话，怎么办呢？那就只能强制用户更新客户端，这种 </a:t>
            </a:r>
            <a:r>
              <a:rPr lang="en-US" altLang="zh-CN" dirty="0">
                <a:effectLst/>
              </a:rPr>
              <a:t>breaking </a:t>
            </a:r>
            <a:r>
              <a:rPr lang="zh-CN" altLang="en-US" dirty="0">
                <a:effectLst/>
              </a:rPr>
              <a:t>一般是不被允许的。如果塞一个公钥到客户端，如果证书、公钥被吊销，或者私钥被泄露的话，仍然是需要用户强制更新客户端。但是我相信任何处于业务快速膨胀期或者研发水平跟不上的 </a:t>
            </a:r>
            <a:r>
              <a:rPr lang="en-US" altLang="zh-CN" dirty="0">
                <a:effectLst/>
              </a:rPr>
              <a:t>APP </a:t>
            </a:r>
            <a:r>
              <a:rPr lang="zh-CN" altLang="en-US" dirty="0">
                <a:effectLst/>
              </a:rPr>
              <a:t>都不会这么操作的，一般有很硬后台，很高安全性要求，有成熟研发体系和 </a:t>
            </a:r>
            <a:r>
              <a:rPr lang="en-US" altLang="zh-CN" dirty="0">
                <a:effectLst/>
              </a:rPr>
              <a:t>PKI </a:t>
            </a:r>
            <a:r>
              <a:rPr lang="zh-CN" altLang="en-US" dirty="0">
                <a:effectLst/>
              </a:rPr>
              <a:t>体系的公司可能才会有这种需求或能力做这件事情。</a:t>
            </a:r>
            <a:endParaRPr lang="zh-CN" altLang="en-US" dirty="0"/>
          </a:p>
        </p:txBody>
      </p:sp>
      <p:sp>
        <p:nvSpPr>
          <p:cNvPr id="4" name="灯片编号占位符 3"/>
          <p:cNvSpPr>
            <a:spLocks noGrp="1"/>
          </p:cNvSpPr>
          <p:nvPr>
            <p:ph type="sldNum" sz="quarter" idx="10"/>
          </p:nvPr>
        </p:nvSpPr>
        <p:spPr/>
        <p:txBody>
          <a:bodyPr/>
          <a:lstStyle/>
          <a:p>
            <a:pPr>
              <a:defRPr/>
            </a:pPr>
            <a:fld id="{E46A9642-FD4A-45CC-9F4F-8E10AB9AB4AA}" type="slidenum">
              <a:rPr lang="en-US" altLang="zh-CN" smtClean="0"/>
              <a:pPr>
                <a:defRPr/>
              </a:pPr>
              <a:t>176</a:t>
            </a:fld>
            <a:endParaRPr lang="en-US" altLang="zh-CN"/>
          </a:p>
        </p:txBody>
      </p:sp>
    </p:spTree>
    <p:extLst>
      <p:ext uri="{BB962C8B-B14F-4D97-AF65-F5344CB8AC3E}">
        <p14:creationId xmlns:p14="http://schemas.microsoft.com/office/powerpoint/2010/main" val="616337653"/>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effectLst/>
              </a:rPr>
              <a:t>诸如 </a:t>
            </a:r>
            <a:r>
              <a:rPr lang="en-US" altLang="zh-CN" dirty="0">
                <a:effectLst/>
              </a:rPr>
              <a:t>WPA2 </a:t>
            </a:r>
            <a:r>
              <a:rPr lang="zh-CN" altLang="en-US" dirty="0">
                <a:effectLst/>
              </a:rPr>
              <a:t>企业级认证 </a:t>
            </a:r>
            <a:r>
              <a:rPr lang="en-US" altLang="zh-CN" dirty="0">
                <a:effectLst/>
              </a:rPr>
              <a:t>EAP-TLS </a:t>
            </a:r>
            <a:r>
              <a:rPr lang="zh-CN" altLang="en-US" dirty="0">
                <a:effectLst/>
              </a:rPr>
              <a:t>的认证方式，很多系统（如网银）都将 </a:t>
            </a:r>
            <a:r>
              <a:rPr lang="en-US" altLang="zh-CN" dirty="0">
                <a:effectLst/>
              </a:rPr>
              <a:t>TLS </a:t>
            </a:r>
            <a:r>
              <a:rPr lang="zh-CN" altLang="en-US" dirty="0">
                <a:effectLst/>
              </a:rPr>
              <a:t>的双向认证作为最高标准、最高安全等级的认证方式。同样的，对于 </a:t>
            </a:r>
            <a:r>
              <a:rPr lang="en-US" altLang="zh-CN" dirty="0">
                <a:effectLst/>
              </a:rPr>
              <a:t>HTTP </a:t>
            </a:r>
            <a:r>
              <a:rPr lang="zh-CN" altLang="en-US" dirty="0">
                <a:effectLst/>
              </a:rPr>
              <a:t>服务，同样也可以签署开启了 </a:t>
            </a:r>
            <a:r>
              <a:rPr lang="en-US" altLang="zh-CN" dirty="0">
                <a:effectLst/>
              </a:rPr>
              <a:t>X509 </a:t>
            </a:r>
            <a:r>
              <a:rPr lang="zh-CN" altLang="en-US" dirty="0">
                <a:effectLst/>
              </a:rPr>
              <a:t>双向认证的 </a:t>
            </a:r>
            <a:r>
              <a:rPr lang="en-US" altLang="zh-CN" dirty="0">
                <a:effectLst/>
              </a:rPr>
              <a:t>TLS </a:t>
            </a:r>
            <a:r>
              <a:rPr lang="zh-CN" altLang="en-US" dirty="0">
                <a:effectLst/>
              </a:rPr>
              <a:t>连接。</a:t>
            </a:r>
            <a:endParaRPr lang="en-US" altLang="zh-CN" dirty="0">
              <a:effectLst/>
            </a:endParaRPr>
          </a:p>
          <a:p>
            <a:r>
              <a:rPr lang="zh-CN" altLang="en-US" dirty="0">
                <a:effectLst/>
              </a:rPr>
              <a:t>如果双向认证，中间人（代理）没有客户端的公钥证书，无法完成认证</a:t>
            </a:r>
            <a:endParaRPr lang="zh-CN" altLang="en-US" dirty="0"/>
          </a:p>
        </p:txBody>
      </p:sp>
      <p:sp>
        <p:nvSpPr>
          <p:cNvPr id="4" name="灯片编号占位符 3"/>
          <p:cNvSpPr>
            <a:spLocks noGrp="1"/>
          </p:cNvSpPr>
          <p:nvPr>
            <p:ph type="sldNum" sz="quarter" idx="10"/>
          </p:nvPr>
        </p:nvSpPr>
        <p:spPr/>
        <p:txBody>
          <a:bodyPr/>
          <a:lstStyle/>
          <a:p>
            <a:pPr>
              <a:defRPr/>
            </a:pPr>
            <a:fld id="{E46A9642-FD4A-45CC-9F4F-8E10AB9AB4AA}" type="slidenum">
              <a:rPr lang="en-US" altLang="zh-CN" smtClean="0"/>
              <a:pPr>
                <a:defRPr/>
              </a:pPr>
              <a:t>177</a:t>
            </a:fld>
            <a:endParaRPr lang="en-US" altLang="zh-CN"/>
          </a:p>
        </p:txBody>
      </p:sp>
    </p:spTree>
    <p:extLst>
      <p:ext uri="{BB962C8B-B14F-4D97-AF65-F5344CB8AC3E}">
        <p14:creationId xmlns:p14="http://schemas.microsoft.com/office/powerpoint/2010/main" val="2260133361"/>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https://mp.weixin.qq.com/s/lRdVqBKlR708tGGXQxjUWA</a:t>
            </a:r>
            <a:endParaRPr lang="zh-CN" altLang="en-US" dirty="0"/>
          </a:p>
        </p:txBody>
      </p:sp>
      <p:sp>
        <p:nvSpPr>
          <p:cNvPr id="4" name="灯片编号占位符 3"/>
          <p:cNvSpPr>
            <a:spLocks noGrp="1"/>
          </p:cNvSpPr>
          <p:nvPr>
            <p:ph type="sldNum" sz="quarter" idx="10"/>
          </p:nvPr>
        </p:nvSpPr>
        <p:spPr/>
        <p:txBody>
          <a:bodyPr/>
          <a:lstStyle/>
          <a:p>
            <a:pPr>
              <a:defRPr/>
            </a:pPr>
            <a:fld id="{E46A9642-FD4A-45CC-9F4F-8E10AB9AB4AA}" type="slidenum">
              <a:rPr lang="en-US" altLang="zh-CN" smtClean="0"/>
              <a:pPr>
                <a:defRPr/>
              </a:pPr>
              <a:t>178</a:t>
            </a:fld>
            <a:endParaRPr lang="en-US" altLang="zh-CN"/>
          </a:p>
        </p:txBody>
      </p:sp>
    </p:spTree>
    <p:extLst>
      <p:ext uri="{BB962C8B-B14F-4D97-AF65-F5344CB8AC3E}">
        <p14:creationId xmlns:p14="http://schemas.microsoft.com/office/powerpoint/2010/main" val="2719668284"/>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https://mp.weixin.qq.com/s/lRdVqBKlR708tGGXQxjUWA</a:t>
            </a:r>
            <a:endParaRPr lang="zh-CN" altLang="en-US" dirty="0"/>
          </a:p>
        </p:txBody>
      </p:sp>
      <p:sp>
        <p:nvSpPr>
          <p:cNvPr id="4" name="灯片编号占位符 3"/>
          <p:cNvSpPr>
            <a:spLocks noGrp="1"/>
          </p:cNvSpPr>
          <p:nvPr>
            <p:ph type="sldNum" sz="quarter" idx="10"/>
          </p:nvPr>
        </p:nvSpPr>
        <p:spPr/>
        <p:txBody>
          <a:bodyPr/>
          <a:lstStyle/>
          <a:p>
            <a:pPr>
              <a:defRPr/>
            </a:pPr>
            <a:fld id="{E46A9642-FD4A-45CC-9F4F-8E10AB9AB4AA}" type="slidenum">
              <a:rPr lang="en-US" altLang="zh-CN" smtClean="0"/>
              <a:pPr>
                <a:defRPr/>
              </a:pPr>
              <a:t>179</a:t>
            </a:fld>
            <a:endParaRPr lang="en-US" altLang="zh-CN"/>
          </a:p>
        </p:txBody>
      </p:sp>
    </p:spTree>
    <p:extLst>
      <p:ext uri="{BB962C8B-B14F-4D97-AF65-F5344CB8AC3E}">
        <p14:creationId xmlns:p14="http://schemas.microsoft.com/office/powerpoint/2010/main" val="32068124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p:txBody>
          <a:bodyPr/>
          <a:lstStyle/>
          <a:p>
            <a:pPr>
              <a:defRPr/>
            </a:pPr>
            <a:fld id="{9FD54D0F-DE20-458F-9711-211063689A02}" type="slidenum">
              <a:rPr lang="zh-CN" altLang="en-US" smtClean="0"/>
              <a:pPr>
                <a:defRPr/>
              </a:pPr>
              <a:t>21</a:t>
            </a:fld>
            <a:endParaRPr lang="en-US" altLang="zh-CN"/>
          </a:p>
        </p:txBody>
      </p:sp>
      <p:sp>
        <p:nvSpPr>
          <p:cNvPr id="105475" name="Rectangle 2"/>
          <p:cNvSpPr>
            <a:spLocks noGrp="1" noRot="1" noChangeAspect="1" noChangeArrowheads="1" noTextEdit="1"/>
          </p:cNvSpPr>
          <p:nvPr>
            <p:ph type="sldImg"/>
          </p:nvPr>
        </p:nvSpPr>
        <p:spPr>
          <a:ln/>
        </p:spPr>
      </p:sp>
      <p:sp>
        <p:nvSpPr>
          <p:cNvPr id="105476" name="Rectangle 3"/>
          <p:cNvSpPr>
            <a:spLocks noGrp="1" noChangeArrowheads="1"/>
          </p:cNvSpPr>
          <p:nvPr>
            <p:ph type="body" idx="1"/>
          </p:nvPr>
        </p:nvSpPr>
        <p:spPr>
          <a:noFill/>
          <a:ln/>
        </p:spPr>
        <p:txBody>
          <a:bodyPr/>
          <a:lstStyle/>
          <a:p>
            <a:pPr eaLnBrk="1" hangingPunct="1"/>
            <a:r>
              <a:rPr lang="zh-CN" altLang="en-US" dirty="0"/>
              <a:t>本章主要掌握前</a:t>
            </a:r>
            <a:r>
              <a:rPr lang="en-US" altLang="zh-CN" dirty="0"/>
              <a:t>3</a:t>
            </a:r>
            <a:r>
              <a:rPr lang="zh-CN" altLang="en-US" dirty="0"/>
              <a:t>节</a:t>
            </a:r>
          </a:p>
        </p:txBody>
      </p:sp>
    </p:spTree>
    <p:extLst>
      <p:ext uri="{BB962C8B-B14F-4D97-AF65-F5344CB8AC3E}">
        <p14:creationId xmlns:p14="http://schemas.microsoft.com/office/powerpoint/2010/main" val="1229615231"/>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https://mp.weixin.qq.com/s/lRdVqBKlR708tGGXQxjUWA</a:t>
            </a:r>
            <a:endParaRPr lang="zh-CN" altLang="en-US" dirty="0"/>
          </a:p>
        </p:txBody>
      </p:sp>
      <p:sp>
        <p:nvSpPr>
          <p:cNvPr id="4" name="灯片编号占位符 3"/>
          <p:cNvSpPr>
            <a:spLocks noGrp="1"/>
          </p:cNvSpPr>
          <p:nvPr>
            <p:ph type="sldNum" sz="quarter" idx="10"/>
          </p:nvPr>
        </p:nvSpPr>
        <p:spPr/>
        <p:txBody>
          <a:bodyPr/>
          <a:lstStyle/>
          <a:p>
            <a:pPr>
              <a:defRPr/>
            </a:pPr>
            <a:fld id="{E46A9642-FD4A-45CC-9F4F-8E10AB9AB4AA}" type="slidenum">
              <a:rPr lang="en-US" altLang="zh-CN" smtClean="0"/>
              <a:pPr>
                <a:defRPr/>
              </a:pPr>
              <a:t>180</a:t>
            </a:fld>
            <a:endParaRPr lang="en-US" altLang="zh-CN"/>
          </a:p>
        </p:txBody>
      </p:sp>
    </p:spTree>
    <p:extLst>
      <p:ext uri="{BB962C8B-B14F-4D97-AF65-F5344CB8AC3E}">
        <p14:creationId xmlns:p14="http://schemas.microsoft.com/office/powerpoint/2010/main" val="1009508031"/>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E46A9642-FD4A-45CC-9F4F-8E10AB9AB4AA}" type="slidenum">
              <a:rPr lang="en-US" altLang="zh-CN" smtClean="0"/>
              <a:pPr>
                <a:defRPr/>
              </a:pPr>
              <a:t>181</a:t>
            </a:fld>
            <a:endParaRPr lang="en-US" altLang="zh-CN"/>
          </a:p>
        </p:txBody>
      </p:sp>
    </p:spTree>
    <p:extLst>
      <p:ext uri="{BB962C8B-B14F-4D97-AF65-F5344CB8AC3E}">
        <p14:creationId xmlns:p14="http://schemas.microsoft.com/office/powerpoint/2010/main" val="35068117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郑晓峰：</a:t>
            </a:r>
            <a:r>
              <a:rPr kumimoji="1" lang="zh-CN" altLang="en-US" sz="1200" b="0" i="0" u="none" strike="noStrike" kern="1200" baseline="0" dirty="0">
                <a:solidFill>
                  <a:schemeClr val="tx1"/>
                </a:solidFill>
                <a:latin typeface="Times New Roman" pitchFamily="18" charset="0"/>
                <a:ea typeface="宋体" charset="-122"/>
                <a:cs typeface="+mn-cs"/>
              </a:rPr>
              <a:t>在</a:t>
            </a:r>
            <a:r>
              <a:rPr kumimoji="1" lang="en-US" altLang="zh-CN" sz="1200" b="0" i="0" u="none" strike="noStrike" kern="1200" baseline="0" dirty="0">
                <a:solidFill>
                  <a:schemeClr val="tx1"/>
                </a:solidFill>
                <a:latin typeface="Times New Roman" pitchFamily="18" charset="0"/>
                <a:ea typeface="宋体" charset="-122"/>
                <a:cs typeface="+mn-cs"/>
              </a:rPr>
              <a:t>inforsec2019</a:t>
            </a:r>
            <a:r>
              <a:rPr kumimoji="1" lang="zh-CN" altLang="en-US" sz="1200" b="0" i="0" u="none" strike="noStrike" kern="1200" baseline="0" dirty="0">
                <a:solidFill>
                  <a:schemeClr val="tx1"/>
                </a:solidFill>
                <a:latin typeface="Times New Roman" pitchFamily="18" charset="0"/>
                <a:ea typeface="宋体" charset="-122"/>
                <a:cs typeface="+mn-cs"/>
              </a:rPr>
              <a:t>年会上的报告“端到端安全协议的威胁、演进和部署”</a:t>
            </a:r>
            <a:endParaRPr kumimoji="1" lang="en-US" altLang="zh-CN" sz="1200" b="0" i="0" u="none" strike="noStrike" kern="1200" baseline="0" dirty="0">
              <a:solidFill>
                <a:schemeClr val="tx1"/>
              </a:solidFill>
              <a:latin typeface="Times New Roman" pitchFamily="18" charset="0"/>
              <a:ea typeface="宋体" charset="-122"/>
              <a:cs typeface="+mn-cs"/>
            </a:endParaRPr>
          </a:p>
          <a:p>
            <a:r>
              <a:rPr kumimoji="1" lang="zh-CN" altLang="en-US" sz="1200" b="0" i="0" u="none" strike="noStrike" kern="1200" baseline="0" dirty="0">
                <a:solidFill>
                  <a:schemeClr val="tx1"/>
                </a:solidFill>
                <a:latin typeface="Times New Roman" pitchFamily="18" charset="0"/>
                <a:ea typeface="宋体" charset="-122"/>
                <a:cs typeface="+mn-cs"/>
              </a:rPr>
              <a:t>图中</a:t>
            </a:r>
            <a:r>
              <a:rPr kumimoji="1" lang="en-US" altLang="zh-CN" sz="1200" b="0" i="0" u="none" strike="noStrike" kern="1200" baseline="0" dirty="0">
                <a:solidFill>
                  <a:schemeClr val="tx1"/>
                </a:solidFill>
                <a:latin typeface="Times New Roman" pitchFamily="18" charset="0"/>
                <a:ea typeface="宋体" charset="-122"/>
                <a:cs typeface="+mn-cs"/>
              </a:rPr>
              <a:t>RFC 6160</a:t>
            </a:r>
            <a:r>
              <a:rPr kumimoji="1" lang="zh-CN" altLang="en-US" sz="1200" b="0" i="0" u="none" strike="noStrike" kern="1200" baseline="0" dirty="0">
                <a:solidFill>
                  <a:schemeClr val="tx1"/>
                </a:solidFill>
                <a:latin typeface="Times New Roman" pitchFamily="18" charset="0"/>
                <a:ea typeface="宋体" charset="-122"/>
                <a:cs typeface="+mn-cs"/>
              </a:rPr>
              <a:t>应为</a:t>
            </a:r>
            <a:r>
              <a:rPr kumimoji="1" lang="en-US" altLang="zh-CN" sz="1200" b="0" i="0" u="none" strike="noStrike" kern="1200" baseline="0" dirty="0">
                <a:solidFill>
                  <a:schemeClr val="tx1"/>
                </a:solidFill>
                <a:latin typeface="Times New Roman" pitchFamily="18" charset="0"/>
                <a:ea typeface="宋体" charset="-122"/>
                <a:cs typeface="+mn-cs"/>
              </a:rPr>
              <a:t>6101</a:t>
            </a:r>
            <a:endParaRPr lang="zh-CN" altLang="en-US" dirty="0"/>
          </a:p>
          <a:p>
            <a:endParaRPr lang="zh-CN" altLang="en-US" dirty="0"/>
          </a:p>
        </p:txBody>
      </p:sp>
      <p:sp>
        <p:nvSpPr>
          <p:cNvPr id="4" name="灯片编号占位符 3"/>
          <p:cNvSpPr>
            <a:spLocks noGrp="1"/>
          </p:cNvSpPr>
          <p:nvPr>
            <p:ph type="sldNum" sz="quarter" idx="5"/>
          </p:nvPr>
        </p:nvSpPr>
        <p:spPr/>
        <p:txBody>
          <a:bodyPr/>
          <a:lstStyle/>
          <a:p>
            <a:pPr>
              <a:defRPr/>
            </a:pPr>
            <a:fld id="{E46A9642-FD4A-45CC-9F4F-8E10AB9AB4AA}" type="slidenum">
              <a:rPr lang="en-US" altLang="zh-CN" smtClean="0"/>
              <a:pPr>
                <a:defRPr/>
              </a:pPr>
              <a:t>22</a:t>
            </a:fld>
            <a:endParaRPr lang="en-US" altLang="zh-CN"/>
          </a:p>
        </p:txBody>
      </p:sp>
    </p:spTree>
    <p:extLst>
      <p:ext uri="{BB962C8B-B14F-4D97-AF65-F5344CB8AC3E}">
        <p14:creationId xmlns:p14="http://schemas.microsoft.com/office/powerpoint/2010/main" val="30873980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a:t>认证包括：身份认证、消息完整性认证（检验）</a:t>
            </a:r>
          </a:p>
          <a:p>
            <a:endParaRPr lang="zh-CN" altLang="en-US" dirty="0"/>
          </a:p>
        </p:txBody>
      </p:sp>
      <p:sp>
        <p:nvSpPr>
          <p:cNvPr id="4" name="灯片编号占位符 3"/>
          <p:cNvSpPr>
            <a:spLocks noGrp="1"/>
          </p:cNvSpPr>
          <p:nvPr>
            <p:ph type="sldNum" sz="quarter" idx="5"/>
          </p:nvPr>
        </p:nvSpPr>
        <p:spPr/>
        <p:txBody>
          <a:bodyPr/>
          <a:lstStyle/>
          <a:p>
            <a:pPr>
              <a:defRPr/>
            </a:pPr>
            <a:fld id="{E46A9642-FD4A-45CC-9F4F-8E10AB9AB4AA}" type="slidenum">
              <a:rPr lang="en-US" altLang="zh-CN" smtClean="0"/>
              <a:pPr>
                <a:defRPr/>
              </a:pPr>
              <a:t>23</a:t>
            </a:fld>
            <a:endParaRPr lang="en-US" altLang="zh-CN"/>
          </a:p>
        </p:txBody>
      </p:sp>
    </p:spTree>
    <p:extLst>
      <p:ext uri="{BB962C8B-B14F-4D97-AF65-F5344CB8AC3E}">
        <p14:creationId xmlns:p14="http://schemas.microsoft.com/office/powerpoint/2010/main" val="41244180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后面</a:t>
            </a:r>
            <a:r>
              <a:rPr lang="en-US" altLang="zh-CN" dirty="0"/>
              <a:t>Wireshark</a:t>
            </a:r>
            <a:r>
              <a:rPr lang="zh-CN" altLang="en-US"/>
              <a:t>抓包分析报文格式时可看到具体的例子</a:t>
            </a:r>
          </a:p>
        </p:txBody>
      </p:sp>
      <p:sp>
        <p:nvSpPr>
          <p:cNvPr id="4" name="灯片编号占位符 3"/>
          <p:cNvSpPr>
            <a:spLocks noGrp="1"/>
          </p:cNvSpPr>
          <p:nvPr>
            <p:ph type="sldNum" sz="quarter" idx="5"/>
          </p:nvPr>
        </p:nvSpPr>
        <p:spPr/>
        <p:txBody>
          <a:bodyPr/>
          <a:lstStyle/>
          <a:p>
            <a:pPr>
              <a:defRPr/>
            </a:pPr>
            <a:fld id="{E46A9642-FD4A-45CC-9F4F-8E10AB9AB4AA}" type="slidenum">
              <a:rPr lang="en-US" altLang="zh-CN" smtClean="0"/>
              <a:pPr>
                <a:defRPr/>
              </a:pPr>
              <a:t>29</a:t>
            </a:fld>
            <a:endParaRPr lang="en-US" altLang="zh-CN"/>
          </a:p>
        </p:txBody>
      </p:sp>
    </p:spTree>
    <p:extLst>
      <p:ext uri="{BB962C8B-B14F-4D97-AF65-F5344CB8AC3E}">
        <p14:creationId xmlns:p14="http://schemas.microsoft.com/office/powerpoint/2010/main" val="36395552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第一张图：记录协议传输的是</a:t>
            </a:r>
            <a:r>
              <a:rPr lang="en-US" altLang="zh-CN" dirty="0"/>
              <a:t>SSL</a:t>
            </a:r>
            <a:r>
              <a:rPr lang="zh-CN" altLang="en-US" dirty="0"/>
              <a:t>握手协议，第二张图：记录协议传输的是上层应用协议数据</a:t>
            </a:r>
          </a:p>
        </p:txBody>
      </p:sp>
      <p:sp>
        <p:nvSpPr>
          <p:cNvPr id="4" name="灯片编号占位符 3"/>
          <p:cNvSpPr>
            <a:spLocks noGrp="1"/>
          </p:cNvSpPr>
          <p:nvPr>
            <p:ph type="sldNum" sz="quarter" idx="5"/>
          </p:nvPr>
        </p:nvSpPr>
        <p:spPr/>
        <p:txBody>
          <a:bodyPr/>
          <a:lstStyle/>
          <a:p>
            <a:pPr>
              <a:defRPr/>
            </a:pPr>
            <a:fld id="{E46A9642-FD4A-45CC-9F4F-8E10AB9AB4AA}" type="slidenum">
              <a:rPr lang="en-US" altLang="zh-CN" smtClean="0"/>
              <a:pPr>
                <a:defRPr/>
              </a:pPr>
              <a:t>30</a:t>
            </a:fld>
            <a:endParaRPr lang="en-US" altLang="zh-CN"/>
          </a:p>
        </p:txBody>
      </p:sp>
    </p:spTree>
    <p:extLst>
      <p:ext uri="{BB962C8B-B14F-4D97-AF65-F5344CB8AC3E}">
        <p14:creationId xmlns:p14="http://schemas.microsoft.com/office/powerpoint/2010/main" val="39403672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E46A9642-FD4A-45CC-9F4F-8E10AB9AB4AA}" type="slidenum">
              <a:rPr lang="en-US" altLang="zh-CN" smtClean="0"/>
              <a:pPr>
                <a:defRPr/>
              </a:pPr>
              <a:t>33</a:t>
            </a:fld>
            <a:endParaRPr lang="en-US" altLang="zh-CN"/>
          </a:p>
        </p:txBody>
      </p:sp>
    </p:spTree>
    <p:extLst>
      <p:ext uri="{BB962C8B-B14F-4D97-AF65-F5344CB8AC3E}">
        <p14:creationId xmlns:p14="http://schemas.microsoft.com/office/powerpoint/2010/main" val="10051230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en-US" altLang="zh-CN" sz="1200" kern="1200" dirty="0">
              <a:solidFill>
                <a:schemeClr val="tx1"/>
              </a:solidFill>
              <a:effectLst/>
              <a:latin typeface="Times New Roman" pitchFamily="18" charset="0"/>
              <a:ea typeface="宋体" charset="-122"/>
              <a:cs typeface="+mn-cs"/>
            </a:endParaRPr>
          </a:p>
        </p:txBody>
      </p:sp>
      <p:sp>
        <p:nvSpPr>
          <p:cNvPr id="4" name="灯片编号占位符 3"/>
          <p:cNvSpPr>
            <a:spLocks noGrp="1"/>
          </p:cNvSpPr>
          <p:nvPr>
            <p:ph type="sldNum" sz="quarter" idx="10"/>
          </p:nvPr>
        </p:nvSpPr>
        <p:spPr/>
        <p:txBody>
          <a:bodyPr/>
          <a:lstStyle/>
          <a:p>
            <a:pPr>
              <a:defRPr/>
            </a:pPr>
            <a:fld id="{E46A9642-FD4A-45CC-9F4F-8E10AB9AB4AA}" type="slidenum">
              <a:rPr lang="en-US" altLang="zh-CN" smtClean="0"/>
              <a:pPr>
                <a:defRPr/>
              </a:pPr>
              <a:t>35</a:t>
            </a:fld>
            <a:endParaRPr lang="en-US" altLang="zh-CN"/>
          </a:p>
        </p:txBody>
      </p:sp>
    </p:spTree>
    <p:extLst>
      <p:ext uri="{BB962C8B-B14F-4D97-AF65-F5344CB8AC3E}">
        <p14:creationId xmlns:p14="http://schemas.microsoft.com/office/powerpoint/2010/main" val="29880827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zh-CN" sz="1200" kern="1200" dirty="0">
                <a:solidFill>
                  <a:schemeClr val="tx1"/>
                </a:solidFill>
                <a:effectLst/>
                <a:latin typeface="Times New Roman" pitchFamily="18" charset="0"/>
                <a:ea typeface="宋体" charset="-122"/>
                <a:cs typeface="+mn-cs"/>
              </a:rPr>
              <a:t>为了保障</a:t>
            </a:r>
            <a:r>
              <a:rPr kumimoji="1" lang="en-US" altLang="zh-CN" sz="1200" kern="1200" dirty="0">
                <a:solidFill>
                  <a:schemeClr val="tx1"/>
                </a:solidFill>
                <a:effectLst/>
                <a:latin typeface="Times New Roman" pitchFamily="18" charset="0"/>
                <a:ea typeface="宋体" charset="-122"/>
                <a:cs typeface="+mn-cs"/>
              </a:rPr>
              <a:t>SSL</a:t>
            </a:r>
            <a:r>
              <a:rPr kumimoji="1" lang="zh-CN" altLang="zh-CN" sz="1200" kern="1200" dirty="0">
                <a:solidFill>
                  <a:schemeClr val="tx1"/>
                </a:solidFill>
                <a:effectLst/>
                <a:latin typeface="Times New Roman" pitchFamily="18" charset="0"/>
                <a:ea typeface="宋体" charset="-122"/>
                <a:cs typeface="+mn-cs"/>
              </a:rPr>
              <a:t>传输过程的安全性，</a:t>
            </a:r>
            <a:r>
              <a:rPr kumimoji="1" lang="en-US" altLang="zh-CN" sz="1200" kern="1200" dirty="0">
                <a:solidFill>
                  <a:schemeClr val="tx1"/>
                </a:solidFill>
                <a:effectLst/>
                <a:latin typeface="Times New Roman" pitchFamily="18" charset="0"/>
                <a:ea typeface="宋体" charset="-122"/>
                <a:cs typeface="+mn-cs"/>
              </a:rPr>
              <a:t>SSL</a:t>
            </a:r>
            <a:r>
              <a:rPr kumimoji="1" lang="zh-CN" altLang="zh-CN" sz="1200" kern="1200" dirty="0">
                <a:solidFill>
                  <a:schemeClr val="tx1"/>
                </a:solidFill>
                <a:effectLst/>
                <a:latin typeface="Times New Roman" pitchFamily="18" charset="0"/>
                <a:ea typeface="宋体" charset="-122"/>
                <a:cs typeface="+mn-cs"/>
              </a:rPr>
              <a:t>协议要求客户端或服务器端每隔一段时间必须改变其加解密参数。当某一方要改变其加解密参数时，就发送一个简单的消息通知对方下一个要传送的数据将采用新的加解密参数，也就是要求对方改变原来的安全参数。因此，无论是从功能上还是从可扩展性来讲，将其独立出来，而不是做为握手协议的一部分更合适。</a:t>
            </a:r>
            <a:endParaRPr kumimoji="1" lang="en-US" altLang="zh-CN" sz="1200" kern="1200" dirty="0">
              <a:solidFill>
                <a:schemeClr val="tx1"/>
              </a:solidFill>
              <a:effectLst/>
              <a:latin typeface="Times New Roman" pitchFamily="18" charset="0"/>
              <a:ea typeface="宋体" charset="-122"/>
              <a:cs typeface="+mn-cs"/>
            </a:endParaRPr>
          </a:p>
        </p:txBody>
      </p:sp>
      <p:sp>
        <p:nvSpPr>
          <p:cNvPr id="4" name="灯片编号占位符 3"/>
          <p:cNvSpPr>
            <a:spLocks noGrp="1"/>
          </p:cNvSpPr>
          <p:nvPr>
            <p:ph type="sldNum" sz="quarter" idx="10"/>
          </p:nvPr>
        </p:nvSpPr>
        <p:spPr/>
        <p:txBody>
          <a:bodyPr/>
          <a:lstStyle/>
          <a:p>
            <a:pPr>
              <a:defRPr/>
            </a:pPr>
            <a:fld id="{E46A9642-FD4A-45CC-9F4F-8E10AB9AB4AA}" type="slidenum">
              <a:rPr lang="en-US" altLang="zh-CN" smtClean="0"/>
              <a:pPr>
                <a:defRPr/>
              </a:pPr>
              <a:t>36</a:t>
            </a:fld>
            <a:endParaRPr lang="en-US" altLang="zh-CN"/>
          </a:p>
        </p:txBody>
      </p:sp>
    </p:spTree>
    <p:extLst>
      <p:ext uri="{BB962C8B-B14F-4D97-AF65-F5344CB8AC3E}">
        <p14:creationId xmlns:p14="http://schemas.microsoft.com/office/powerpoint/2010/main" val="33786095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p:txBody>
          <a:bodyPr/>
          <a:lstStyle/>
          <a:p>
            <a:pPr>
              <a:defRPr/>
            </a:pPr>
            <a:fld id="{9FD54D0F-DE20-458F-9711-211063689A02}" type="slidenum">
              <a:rPr lang="zh-CN" altLang="en-US" smtClean="0"/>
              <a:pPr>
                <a:defRPr/>
              </a:pPr>
              <a:t>2</a:t>
            </a:fld>
            <a:endParaRPr lang="en-US" altLang="zh-CN"/>
          </a:p>
        </p:txBody>
      </p:sp>
      <p:sp>
        <p:nvSpPr>
          <p:cNvPr id="105475" name="Rectangle 2"/>
          <p:cNvSpPr>
            <a:spLocks noGrp="1" noRot="1" noChangeAspect="1" noChangeArrowheads="1" noTextEdit="1"/>
          </p:cNvSpPr>
          <p:nvPr>
            <p:ph type="sldImg"/>
          </p:nvPr>
        </p:nvSpPr>
        <p:spPr>
          <a:ln/>
        </p:spPr>
      </p:sp>
      <p:sp>
        <p:nvSpPr>
          <p:cNvPr id="105476" name="Rectangle 3"/>
          <p:cNvSpPr>
            <a:spLocks noGrp="1" noChangeArrowheads="1"/>
          </p:cNvSpPr>
          <p:nvPr>
            <p:ph type="body" idx="1"/>
          </p:nvPr>
        </p:nvSpPr>
        <p:spPr>
          <a:noFill/>
          <a:ln/>
        </p:spPr>
        <p:txBody>
          <a:bodyPr/>
          <a:lstStyle/>
          <a:p>
            <a:pPr eaLnBrk="1" hangingPunct="1"/>
            <a:r>
              <a:rPr lang="zh-CN" altLang="en-US" dirty="0"/>
              <a:t>本章主要掌握前</a:t>
            </a:r>
            <a:r>
              <a:rPr lang="en-US" altLang="zh-CN" dirty="0"/>
              <a:t>3</a:t>
            </a:r>
            <a:r>
              <a:rPr lang="zh-CN" altLang="en-US" dirty="0"/>
              <a:t>节</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E46A9642-FD4A-45CC-9F4F-8E10AB9AB4AA}" type="slidenum">
              <a:rPr lang="en-US" altLang="zh-CN" smtClean="0"/>
              <a:pPr>
                <a:defRPr/>
              </a:pPr>
              <a:t>42</a:t>
            </a:fld>
            <a:endParaRPr lang="en-US" altLang="zh-CN"/>
          </a:p>
        </p:txBody>
      </p:sp>
    </p:spTree>
    <p:extLst>
      <p:ext uri="{BB962C8B-B14F-4D97-AF65-F5344CB8AC3E}">
        <p14:creationId xmlns:p14="http://schemas.microsoft.com/office/powerpoint/2010/main" val="38267908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同样的过程，另一种图示（来自陈伟的教材）。</a:t>
            </a:r>
            <a:endParaRPr lang="en-US" altLang="zh-CN" dirty="0"/>
          </a:p>
          <a:p>
            <a:pPr eaLnBrk="1" hangingPunct="1">
              <a:lnSpc>
                <a:spcPct val="80000"/>
              </a:lnSpc>
              <a:buFontTx/>
              <a:buNone/>
            </a:pPr>
            <a:r>
              <a:rPr lang="zh-CN" altLang="en-US" dirty="0">
                <a:latin typeface="Times New Roman" pitchFamily="18" charset="0"/>
              </a:rPr>
              <a:t>握手协议的</a:t>
            </a:r>
            <a:r>
              <a:rPr lang="en-US" altLang="zh-CN" dirty="0">
                <a:latin typeface="Times New Roman" pitchFamily="18" charset="0"/>
              </a:rPr>
              <a:t>Hello</a:t>
            </a:r>
            <a:r>
              <a:rPr lang="zh-CN" altLang="en-US" dirty="0">
                <a:latin typeface="Times New Roman" panose="02020603050405020304" pitchFamily="18" charset="0"/>
              </a:rPr>
              <a:t>阶段：协商协议版本、会话</a:t>
            </a:r>
            <a:r>
              <a:rPr lang="en-US" altLang="zh-CN" dirty="0">
                <a:latin typeface="Times New Roman" panose="02020603050405020304" pitchFamily="18" charset="0"/>
              </a:rPr>
              <a:t>ID</a:t>
            </a:r>
            <a:r>
              <a:rPr lang="zh-CN" altLang="en-US" dirty="0">
                <a:latin typeface="Times New Roman" panose="02020603050405020304" pitchFamily="18" charset="0"/>
              </a:rPr>
              <a:t>、密码组、压缩算法、交换随机数等。 </a:t>
            </a:r>
          </a:p>
          <a:p>
            <a:pPr eaLnBrk="1" hangingPunct="1">
              <a:lnSpc>
                <a:spcPct val="80000"/>
              </a:lnSpc>
              <a:buFontTx/>
              <a:buNone/>
            </a:pPr>
            <a:r>
              <a:rPr lang="zh-CN" altLang="en-US" dirty="0">
                <a:latin typeface="Times New Roman" panose="02020603050405020304" pitchFamily="18" charset="0"/>
              </a:rPr>
              <a:t>（</a:t>
            </a:r>
            <a:r>
              <a:rPr lang="en-US" altLang="zh-CN" dirty="0">
                <a:latin typeface="Times New Roman" panose="02020603050405020304" pitchFamily="18" charset="0"/>
              </a:rPr>
              <a:t>1</a:t>
            </a:r>
            <a:r>
              <a:rPr lang="zh-CN" altLang="en-US" dirty="0">
                <a:latin typeface="Times New Roman" panose="02020603050405020304" pitchFamily="18" charset="0"/>
              </a:rPr>
              <a:t>）</a:t>
            </a:r>
            <a:r>
              <a:rPr lang="en-US" altLang="zh-CN" dirty="0">
                <a:latin typeface="Times New Roman" panose="02020603050405020304" pitchFamily="18" charset="0"/>
              </a:rPr>
              <a:t>Client Hello</a:t>
            </a:r>
            <a:r>
              <a:rPr lang="zh-CN" altLang="en-US" dirty="0">
                <a:latin typeface="Times New Roman" panose="02020603050405020304" pitchFamily="18" charset="0"/>
              </a:rPr>
              <a:t>消息</a:t>
            </a:r>
          </a:p>
          <a:p>
            <a:pPr eaLnBrk="1" hangingPunct="1">
              <a:lnSpc>
                <a:spcPct val="80000"/>
              </a:lnSpc>
              <a:buFontTx/>
              <a:buNone/>
            </a:pPr>
            <a:r>
              <a:rPr lang="zh-CN" altLang="en-US" dirty="0">
                <a:latin typeface="Times New Roman" panose="02020603050405020304" pitchFamily="18" charset="0"/>
              </a:rPr>
              <a:t>    客户端将版本号、随机数、会话</a:t>
            </a:r>
            <a:r>
              <a:rPr lang="en-US" altLang="zh-CN" dirty="0">
                <a:latin typeface="Times New Roman" panose="02020603050405020304" pitchFamily="18" charset="0"/>
              </a:rPr>
              <a:t>ID</a:t>
            </a:r>
            <a:r>
              <a:rPr lang="zh-CN" altLang="en-US" dirty="0">
                <a:latin typeface="Times New Roman" panose="02020603050405020304" pitchFamily="18" charset="0"/>
              </a:rPr>
              <a:t>、支持的密码算法组合和压缩算法发给服务器供其选择。</a:t>
            </a:r>
          </a:p>
          <a:p>
            <a:pPr eaLnBrk="1" hangingPunct="1">
              <a:lnSpc>
                <a:spcPct val="80000"/>
              </a:lnSpc>
              <a:buFontTx/>
              <a:buNone/>
            </a:pPr>
            <a:r>
              <a:rPr lang="zh-CN" altLang="en-US" dirty="0">
                <a:latin typeface="Times New Roman" panose="02020603050405020304" pitchFamily="18" charset="0"/>
              </a:rPr>
              <a:t>（</a:t>
            </a:r>
            <a:r>
              <a:rPr lang="en-US" altLang="zh-CN" dirty="0">
                <a:latin typeface="Times New Roman" panose="02020603050405020304" pitchFamily="18" charset="0"/>
              </a:rPr>
              <a:t>2</a:t>
            </a:r>
            <a:r>
              <a:rPr lang="zh-CN" altLang="en-US" dirty="0">
                <a:latin typeface="Times New Roman" panose="02020603050405020304" pitchFamily="18" charset="0"/>
              </a:rPr>
              <a:t>）</a:t>
            </a:r>
            <a:r>
              <a:rPr lang="en-US" altLang="zh-CN" dirty="0">
                <a:latin typeface="Times New Roman" panose="02020603050405020304" pitchFamily="18" charset="0"/>
              </a:rPr>
              <a:t>Server Hello</a:t>
            </a:r>
            <a:r>
              <a:rPr lang="zh-CN" altLang="en-US" dirty="0">
                <a:latin typeface="Times New Roman" panose="02020603050405020304" pitchFamily="18" charset="0"/>
              </a:rPr>
              <a:t>消息</a:t>
            </a:r>
          </a:p>
          <a:p>
            <a:pPr eaLnBrk="1" hangingPunct="1">
              <a:lnSpc>
                <a:spcPct val="80000"/>
              </a:lnSpc>
              <a:buFontTx/>
              <a:buNone/>
            </a:pPr>
            <a:r>
              <a:rPr lang="zh-CN" altLang="en-US" dirty="0">
                <a:latin typeface="Times New Roman" panose="02020603050405020304" pitchFamily="18" charset="0"/>
              </a:rPr>
              <a:t>    该消息做出决定并将决定传回客户端：版本号、会话</a:t>
            </a:r>
            <a:r>
              <a:rPr lang="en-US" altLang="zh-CN" dirty="0">
                <a:latin typeface="Times New Roman" panose="02020603050405020304" pitchFamily="18" charset="0"/>
              </a:rPr>
              <a:t>ID</a:t>
            </a:r>
            <a:r>
              <a:rPr lang="zh-CN" altLang="en-US" dirty="0">
                <a:latin typeface="Times New Roman" panose="02020603050405020304" pitchFamily="18" charset="0"/>
              </a:rPr>
              <a:t>、服务器随机数、选择的密码算法组合和压缩算法。</a:t>
            </a:r>
            <a:endParaRPr lang="en-US" altLang="zh-CN" dirty="0">
              <a:latin typeface="Times New Roman" panose="02020603050405020304" pitchFamily="18" charset="0"/>
            </a:endParaRPr>
          </a:p>
          <a:p>
            <a:pPr eaLnBrk="1" hangingPunct="1">
              <a:lnSpc>
                <a:spcPct val="80000"/>
              </a:lnSpc>
              <a:buFontTx/>
              <a:buNone/>
            </a:pPr>
            <a:r>
              <a:rPr lang="zh-CN" altLang="en-US" dirty="0">
                <a:latin typeface="Times New Roman" pitchFamily="18" charset="0"/>
              </a:rPr>
              <a:t>握手协议的</a:t>
            </a:r>
            <a:r>
              <a:rPr lang="en-US" altLang="zh-CN" dirty="0">
                <a:latin typeface="Times New Roman" pitchFamily="18" charset="0"/>
              </a:rPr>
              <a:t>Key Agreement</a:t>
            </a:r>
            <a:r>
              <a:rPr lang="zh-CN" altLang="en-US" dirty="0">
                <a:latin typeface="Times New Roman" pitchFamily="18" charset="0"/>
              </a:rPr>
              <a:t>阶段：发送服务器证书，并请求客户端证书（可选）</a:t>
            </a:r>
            <a:endParaRPr lang="en-US" altLang="zh-CN" dirty="0">
              <a:latin typeface="Times New Roman" pitchFamily="18" charset="0"/>
            </a:endParaRPr>
          </a:p>
          <a:p>
            <a:pPr eaLnBrk="1" hangingPunct="1">
              <a:lnSpc>
                <a:spcPct val="80000"/>
              </a:lnSpc>
              <a:buFontTx/>
              <a:buNone/>
            </a:pPr>
            <a:r>
              <a:rPr lang="zh-CN" altLang="en-US" dirty="0">
                <a:latin typeface="Times New Roman" panose="02020603050405020304" pitchFamily="18" charset="0"/>
              </a:rPr>
              <a:t>（</a:t>
            </a:r>
            <a:r>
              <a:rPr lang="en-US" altLang="zh-CN" dirty="0">
                <a:latin typeface="Times New Roman" panose="02020603050405020304" pitchFamily="18" charset="0"/>
              </a:rPr>
              <a:t>3</a:t>
            </a:r>
            <a:r>
              <a:rPr lang="zh-CN" altLang="en-US" dirty="0">
                <a:latin typeface="Times New Roman" panose="02020603050405020304" pitchFamily="18" charset="0"/>
              </a:rPr>
              <a:t>）</a:t>
            </a:r>
            <a:r>
              <a:rPr lang="en-US" altLang="zh-CN" dirty="0">
                <a:latin typeface="Times New Roman" panose="02020603050405020304" pitchFamily="18" charset="0"/>
              </a:rPr>
              <a:t>Certificate</a:t>
            </a:r>
            <a:r>
              <a:rPr lang="zh-CN" altLang="en-US" dirty="0">
                <a:latin typeface="Times New Roman" panose="02020603050405020304" pitchFamily="18" charset="0"/>
              </a:rPr>
              <a:t>消息</a:t>
            </a:r>
          </a:p>
          <a:p>
            <a:pPr eaLnBrk="1" hangingPunct="1">
              <a:lnSpc>
                <a:spcPct val="80000"/>
              </a:lnSpc>
              <a:buFontTx/>
              <a:buNone/>
            </a:pPr>
            <a:r>
              <a:rPr lang="zh-CN" altLang="en-US" dirty="0">
                <a:latin typeface="Times New Roman" panose="02020603050405020304" pitchFamily="18" charset="0"/>
              </a:rPr>
              <a:t>    服务器发送自己证书给客户端以证明自己身份。</a:t>
            </a:r>
          </a:p>
          <a:p>
            <a:pPr eaLnBrk="1" hangingPunct="1">
              <a:lnSpc>
                <a:spcPct val="80000"/>
              </a:lnSpc>
              <a:buFontTx/>
              <a:buNone/>
            </a:pPr>
            <a:r>
              <a:rPr lang="zh-CN" altLang="en-US" dirty="0">
                <a:latin typeface="Times New Roman" panose="02020603050405020304" pitchFamily="18" charset="0"/>
              </a:rPr>
              <a:t>（</a:t>
            </a:r>
            <a:r>
              <a:rPr lang="en-US" altLang="zh-CN" dirty="0">
                <a:latin typeface="Times New Roman" panose="02020603050405020304" pitchFamily="18" charset="0"/>
              </a:rPr>
              <a:t>4</a:t>
            </a:r>
            <a:r>
              <a:rPr lang="zh-CN" altLang="en-US" dirty="0">
                <a:latin typeface="Times New Roman" panose="02020603050405020304" pitchFamily="18" charset="0"/>
              </a:rPr>
              <a:t>）</a:t>
            </a:r>
            <a:r>
              <a:rPr lang="en-US" altLang="zh-CN" dirty="0">
                <a:latin typeface="Times New Roman" panose="02020603050405020304" pitchFamily="18" charset="0"/>
              </a:rPr>
              <a:t>Server Hello Done</a:t>
            </a:r>
            <a:r>
              <a:rPr lang="zh-CN" altLang="en-US" dirty="0">
                <a:latin typeface="Times New Roman" panose="02020603050405020304" pitchFamily="18" charset="0"/>
              </a:rPr>
              <a:t>消息</a:t>
            </a:r>
          </a:p>
          <a:p>
            <a:pPr eaLnBrk="1" hangingPunct="1">
              <a:lnSpc>
                <a:spcPct val="80000"/>
              </a:lnSpc>
              <a:buFontTx/>
              <a:buNone/>
            </a:pPr>
            <a:r>
              <a:rPr lang="zh-CN" altLang="en-US" dirty="0">
                <a:latin typeface="Times New Roman" panose="02020603050405020304" pitchFamily="18" charset="0"/>
              </a:rPr>
              <a:t>   服务器向客户端表明</a:t>
            </a:r>
            <a:r>
              <a:rPr lang="en-US" altLang="zh-CN" dirty="0">
                <a:latin typeface="Times New Roman" panose="02020603050405020304" pitchFamily="18" charset="0"/>
              </a:rPr>
              <a:t>Server Hello</a:t>
            </a:r>
            <a:r>
              <a:rPr lang="zh-CN" altLang="en-US" dirty="0">
                <a:latin typeface="Times New Roman" panose="02020603050405020304" pitchFamily="18" charset="0"/>
              </a:rPr>
              <a:t>结束。</a:t>
            </a:r>
          </a:p>
          <a:p>
            <a:pPr eaLnBrk="1" hangingPunct="1">
              <a:lnSpc>
                <a:spcPct val="80000"/>
              </a:lnSpc>
              <a:buFontTx/>
              <a:buNone/>
            </a:pPr>
            <a:r>
              <a:rPr lang="zh-CN" altLang="en-US" dirty="0">
                <a:latin typeface="Times New Roman" panose="02020603050405020304" pitchFamily="18" charset="0"/>
              </a:rPr>
              <a:t>（</a:t>
            </a:r>
            <a:r>
              <a:rPr lang="en-US" altLang="zh-CN" dirty="0">
                <a:latin typeface="Times New Roman" panose="02020603050405020304" pitchFamily="18" charset="0"/>
              </a:rPr>
              <a:t>5</a:t>
            </a:r>
            <a:r>
              <a:rPr lang="zh-CN" altLang="en-US" dirty="0">
                <a:latin typeface="Times New Roman" panose="02020603050405020304" pitchFamily="18" charset="0"/>
              </a:rPr>
              <a:t>）</a:t>
            </a:r>
            <a:r>
              <a:rPr lang="en-US" altLang="zh-CN" dirty="0">
                <a:latin typeface="Times New Roman" panose="02020603050405020304" pitchFamily="18" charset="0"/>
              </a:rPr>
              <a:t>Client Key Exchange</a:t>
            </a:r>
            <a:r>
              <a:rPr lang="zh-CN" altLang="en-US" dirty="0">
                <a:latin typeface="Times New Roman" panose="02020603050405020304" pitchFamily="18" charset="0"/>
              </a:rPr>
              <a:t>消息</a:t>
            </a:r>
          </a:p>
          <a:p>
            <a:pPr eaLnBrk="1" hangingPunct="1">
              <a:lnSpc>
                <a:spcPct val="80000"/>
              </a:lnSpc>
              <a:buFontTx/>
              <a:buNone/>
            </a:pPr>
            <a:r>
              <a:rPr lang="zh-CN" altLang="en-US" dirty="0">
                <a:latin typeface="Times New Roman" panose="02020603050405020304" pitchFamily="18" charset="0"/>
              </a:rPr>
              <a:t>    </a:t>
            </a:r>
            <a:r>
              <a:rPr lang="zh-CN" altLang="en-US" dirty="0">
                <a:solidFill>
                  <a:srgbClr val="FF3300"/>
                </a:solidFill>
                <a:latin typeface="Times New Roman" panose="02020603050405020304" pitchFamily="18" charset="0"/>
              </a:rPr>
              <a:t>客户端用服务器的公钥加密预主密钥发送给服务器，以便双方协商会话密钥。</a:t>
            </a:r>
          </a:p>
          <a:p>
            <a:pPr marL="0" marR="0" lvl="0" indent="0" algn="l" defTabSz="914400" rtl="0" eaLnBrk="1" fontAlgn="base" latinLnBrk="0" hangingPunct="1">
              <a:lnSpc>
                <a:spcPct val="80000"/>
              </a:lnSpc>
              <a:spcBef>
                <a:spcPct val="30000"/>
              </a:spcBef>
              <a:spcAft>
                <a:spcPct val="0"/>
              </a:spcAft>
              <a:buClrTx/>
              <a:buSzTx/>
              <a:buFontTx/>
              <a:buNone/>
              <a:tabLst/>
              <a:defRPr/>
            </a:pPr>
            <a:r>
              <a:rPr lang="zh-CN" altLang="en-US" dirty="0">
                <a:latin typeface="Times New Roman" pitchFamily="18" charset="0"/>
              </a:rPr>
              <a:t>握手协议的</a:t>
            </a:r>
            <a:r>
              <a:rPr lang="en-US" altLang="zh-CN" dirty="0">
                <a:latin typeface="Times New Roman" pitchFamily="18" charset="0"/>
              </a:rPr>
              <a:t>Finished</a:t>
            </a:r>
            <a:r>
              <a:rPr lang="zh-CN" altLang="en-US" dirty="0">
                <a:latin typeface="Times New Roman" pitchFamily="18" charset="0"/>
              </a:rPr>
              <a:t>阶段：改变密码组，完成握手。</a:t>
            </a:r>
          </a:p>
          <a:p>
            <a:pPr eaLnBrk="1" hangingPunct="1">
              <a:lnSpc>
                <a:spcPct val="90000"/>
              </a:lnSpc>
              <a:buFontTx/>
              <a:buNone/>
            </a:pPr>
            <a:r>
              <a:rPr lang="zh-CN" altLang="en-US" dirty="0">
                <a:latin typeface="Times New Roman" pitchFamily="18" charset="0"/>
              </a:rPr>
              <a:t>（</a:t>
            </a:r>
            <a:r>
              <a:rPr lang="en-US" altLang="zh-CN" dirty="0">
                <a:latin typeface="Times New Roman" panose="02020603050405020304" pitchFamily="18" charset="0"/>
              </a:rPr>
              <a:t>6</a:t>
            </a:r>
            <a:r>
              <a:rPr lang="zh-CN" altLang="en-US" dirty="0">
                <a:latin typeface="Times New Roman" panose="02020603050405020304" pitchFamily="18" charset="0"/>
              </a:rPr>
              <a:t>）</a:t>
            </a:r>
            <a:r>
              <a:rPr lang="en-US" altLang="zh-CN" dirty="0">
                <a:latin typeface="Times New Roman" panose="02020603050405020304" pitchFamily="18" charset="0"/>
              </a:rPr>
              <a:t>Change Cipher Spec</a:t>
            </a:r>
            <a:r>
              <a:rPr lang="zh-CN" altLang="en-US" dirty="0">
                <a:latin typeface="Times New Roman" panose="02020603050405020304" pitchFamily="18" charset="0"/>
              </a:rPr>
              <a:t>消息</a:t>
            </a:r>
          </a:p>
          <a:p>
            <a:pPr eaLnBrk="1" hangingPunct="1">
              <a:lnSpc>
                <a:spcPct val="90000"/>
              </a:lnSpc>
              <a:buFontTx/>
              <a:buNone/>
            </a:pPr>
            <a:r>
              <a:rPr lang="zh-CN" altLang="en-US" dirty="0">
                <a:latin typeface="Times New Roman" panose="02020603050405020304" pitchFamily="18" charset="0"/>
              </a:rPr>
              <a:t>    表示记录加密及认证的改变，指示将启用新密钥。</a:t>
            </a:r>
          </a:p>
          <a:p>
            <a:pPr eaLnBrk="1" hangingPunct="1">
              <a:lnSpc>
                <a:spcPct val="90000"/>
              </a:lnSpc>
              <a:buFontTx/>
              <a:buNone/>
            </a:pPr>
            <a:r>
              <a:rPr lang="zh-CN" altLang="en-US" dirty="0">
                <a:latin typeface="Times New Roman" panose="02020603050405020304" pitchFamily="18" charset="0"/>
              </a:rPr>
              <a:t>（</a:t>
            </a:r>
            <a:r>
              <a:rPr lang="en-US" altLang="zh-CN" dirty="0">
                <a:latin typeface="Times New Roman" panose="02020603050405020304" pitchFamily="18" charset="0"/>
              </a:rPr>
              <a:t>7</a:t>
            </a:r>
            <a:r>
              <a:rPr lang="zh-CN" altLang="en-US" dirty="0">
                <a:latin typeface="Times New Roman" panose="02020603050405020304" pitchFamily="18" charset="0"/>
              </a:rPr>
              <a:t>）</a:t>
            </a:r>
            <a:r>
              <a:rPr lang="en-US" altLang="zh-CN" dirty="0">
                <a:latin typeface="Times New Roman" panose="02020603050405020304" pitchFamily="18" charset="0"/>
              </a:rPr>
              <a:t>Finished</a:t>
            </a:r>
            <a:r>
              <a:rPr lang="zh-CN" altLang="en-US" dirty="0">
                <a:latin typeface="Times New Roman" panose="02020603050405020304" pitchFamily="18" charset="0"/>
              </a:rPr>
              <a:t>消息</a:t>
            </a:r>
          </a:p>
          <a:p>
            <a:pPr eaLnBrk="1" hangingPunct="1">
              <a:lnSpc>
                <a:spcPct val="90000"/>
              </a:lnSpc>
              <a:buFontTx/>
              <a:buNone/>
            </a:pPr>
            <a:r>
              <a:rPr lang="zh-CN" altLang="en-US" dirty="0">
                <a:latin typeface="Times New Roman" panose="02020603050405020304" pitchFamily="18" charset="0"/>
              </a:rPr>
              <a:t>    客户端收到</a:t>
            </a:r>
            <a:r>
              <a:rPr lang="en-US" altLang="zh-CN" dirty="0">
                <a:latin typeface="Times New Roman" panose="02020603050405020304" pitchFamily="18" charset="0"/>
              </a:rPr>
              <a:t>Finished</a:t>
            </a:r>
            <a:r>
              <a:rPr lang="zh-CN" altLang="en-US" dirty="0">
                <a:latin typeface="Times New Roman" panose="02020603050405020304" pitchFamily="18" charset="0"/>
              </a:rPr>
              <a:t>消息表明服务器已用私钥解开预主密钥，并最终生成了正确的会话密钥。</a:t>
            </a:r>
          </a:p>
          <a:p>
            <a:pPr eaLnBrk="1" hangingPunct="1">
              <a:lnSpc>
                <a:spcPct val="80000"/>
              </a:lnSpc>
              <a:buFontTx/>
              <a:buNone/>
            </a:pPr>
            <a:endParaRPr lang="zh-CN" altLang="en-US" dirty="0">
              <a:latin typeface="Times New Roman" panose="02020603050405020304" pitchFamily="18" charset="0"/>
            </a:endParaRPr>
          </a:p>
          <a:p>
            <a:endParaRPr lang="zh-CN" altLang="en-US" dirty="0"/>
          </a:p>
        </p:txBody>
      </p:sp>
      <p:sp>
        <p:nvSpPr>
          <p:cNvPr id="4" name="灯片编号占位符 3"/>
          <p:cNvSpPr>
            <a:spLocks noGrp="1"/>
          </p:cNvSpPr>
          <p:nvPr>
            <p:ph type="sldNum" sz="quarter" idx="10"/>
          </p:nvPr>
        </p:nvSpPr>
        <p:spPr/>
        <p:txBody>
          <a:bodyPr/>
          <a:lstStyle/>
          <a:p>
            <a:pPr>
              <a:defRPr/>
            </a:pPr>
            <a:fld id="{E46A9642-FD4A-45CC-9F4F-8E10AB9AB4AA}" type="slidenum">
              <a:rPr lang="en-US" altLang="zh-CN" smtClean="0"/>
              <a:pPr>
                <a:defRPr/>
              </a:pPr>
              <a:t>47</a:t>
            </a:fld>
            <a:endParaRPr lang="en-US" altLang="zh-CN"/>
          </a:p>
        </p:txBody>
      </p:sp>
    </p:spTree>
    <p:extLst>
      <p:ext uri="{BB962C8B-B14F-4D97-AF65-F5344CB8AC3E}">
        <p14:creationId xmlns:p14="http://schemas.microsoft.com/office/powerpoint/2010/main" val="28482005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443</a:t>
            </a:r>
            <a:r>
              <a:rPr lang="zh-CN" altLang="en-US" dirty="0"/>
              <a:t>端口</a:t>
            </a:r>
          </a:p>
        </p:txBody>
      </p:sp>
      <p:sp>
        <p:nvSpPr>
          <p:cNvPr id="4" name="灯片编号占位符 3"/>
          <p:cNvSpPr>
            <a:spLocks noGrp="1"/>
          </p:cNvSpPr>
          <p:nvPr>
            <p:ph type="sldNum" sz="quarter" idx="5"/>
          </p:nvPr>
        </p:nvSpPr>
        <p:spPr/>
        <p:txBody>
          <a:bodyPr/>
          <a:lstStyle/>
          <a:p>
            <a:pPr>
              <a:defRPr/>
            </a:pPr>
            <a:fld id="{E46A9642-FD4A-45CC-9F4F-8E10AB9AB4AA}" type="slidenum">
              <a:rPr lang="en-US" altLang="zh-CN" smtClean="0"/>
              <a:pPr>
                <a:defRPr/>
              </a:pPr>
              <a:t>51</a:t>
            </a:fld>
            <a:endParaRPr lang="en-US" altLang="zh-CN"/>
          </a:p>
        </p:txBody>
      </p:sp>
    </p:spTree>
    <p:extLst>
      <p:ext uri="{BB962C8B-B14F-4D97-AF65-F5344CB8AC3E}">
        <p14:creationId xmlns:p14="http://schemas.microsoft.com/office/powerpoint/2010/main" val="309646114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E46A9642-FD4A-45CC-9F4F-8E10AB9AB4AA}" type="slidenum">
              <a:rPr lang="en-US" altLang="zh-CN" smtClean="0"/>
              <a:pPr>
                <a:defRPr/>
              </a:pPr>
              <a:t>52</a:t>
            </a:fld>
            <a:endParaRPr lang="en-US" altLang="zh-CN"/>
          </a:p>
        </p:txBody>
      </p:sp>
    </p:spTree>
    <p:extLst>
      <p:ext uri="{BB962C8B-B14F-4D97-AF65-F5344CB8AC3E}">
        <p14:creationId xmlns:p14="http://schemas.microsoft.com/office/powerpoint/2010/main" val="151943665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另一种图示（来自陈伟的教材）</a:t>
            </a:r>
          </a:p>
        </p:txBody>
      </p:sp>
      <p:sp>
        <p:nvSpPr>
          <p:cNvPr id="4" name="灯片编号占位符 3"/>
          <p:cNvSpPr>
            <a:spLocks noGrp="1"/>
          </p:cNvSpPr>
          <p:nvPr>
            <p:ph type="sldNum" sz="quarter" idx="10"/>
          </p:nvPr>
        </p:nvSpPr>
        <p:spPr/>
        <p:txBody>
          <a:bodyPr/>
          <a:lstStyle/>
          <a:p>
            <a:pPr>
              <a:defRPr/>
            </a:pPr>
            <a:fld id="{E46A9642-FD4A-45CC-9F4F-8E10AB9AB4AA}" type="slidenum">
              <a:rPr lang="en-US" altLang="zh-CN" smtClean="0"/>
              <a:pPr>
                <a:defRPr/>
              </a:pPr>
              <a:t>54</a:t>
            </a:fld>
            <a:endParaRPr lang="en-US" altLang="zh-CN"/>
          </a:p>
        </p:txBody>
      </p:sp>
    </p:spTree>
    <p:extLst>
      <p:ext uri="{BB962C8B-B14F-4D97-AF65-F5344CB8AC3E}">
        <p14:creationId xmlns:p14="http://schemas.microsoft.com/office/powerpoint/2010/main" val="409951416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客户和服务器使用相同的算法和参数计算出对称加密密钥（主密钥）和参数</a:t>
            </a:r>
          </a:p>
        </p:txBody>
      </p:sp>
      <p:sp>
        <p:nvSpPr>
          <p:cNvPr id="4" name="灯片编号占位符 3"/>
          <p:cNvSpPr>
            <a:spLocks noGrp="1"/>
          </p:cNvSpPr>
          <p:nvPr>
            <p:ph type="sldNum" sz="quarter" idx="10"/>
          </p:nvPr>
        </p:nvSpPr>
        <p:spPr/>
        <p:txBody>
          <a:bodyPr/>
          <a:lstStyle/>
          <a:p>
            <a:pPr>
              <a:defRPr/>
            </a:pPr>
            <a:fld id="{E46A9642-FD4A-45CC-9F4F-8E10AB9AB4AA}" type="slidenum">
              <a:rPr lang="en-US" altLang="zh-CN" smtClean="0"/>
              <a:pPr>
                <a:defRPr/>
              </a:pPr>
              <a:t>55</a:t>
            </a:fld>
            <a:endParaRPr lang="en-US" altLang="zh-CN"/>
          </a:p>
        </p:txBody>
      </p:sp>
    </p:spTree>
    <p:extLst>
      <p:ext uri="{BB962C8B-B14F-4D97-AF65-F5344CB8AC3E}">
        <p14:creationId xmlns:p14="http://schemas.microsoft.com/office/powerpoint/2010/main" val="220450614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a:t>客户和服务器使用相同的算法和参数计算出对称加密密钥（主密钥）和参数</a:t>
            </a:r>
          </a:p>
          <a:p>
            <a:endParaRPr lang="en-US" altLang="zh-CN" dirty="0"/>
          </a:p>
          <a:p>
            <a:r>
              <a:rPr lang="en-US" altLang="zh-CN" dirty="0"/>
              <a:t>Master Secret </a:t>
            </a:r>
            <a:r>
              <a:rPr lang="zh-CN" altLang="en-US" dirty="0"/>
              <a:t>作为数据加解密相关的 </a:t>
            </a:r>
            <a:r>
              <a:rPr lang="en-US" altLang="zh-CN" dirty="0"/>
              <a:t>secret </a:t>
            </a:r>
            <a:r>
              <a:rPr lang="zh-CN" altLang="en-US" dirty="0"/>
              <a:t>的 </a:t>
            </a:r>
            <a:r>
              <a:rPr lang="en-US" altLang="zh-CN" dirty="0"/>
              <a:t>Key Material </a:t>
            </a:r>
            <a:r>
              <a:rPr lang="zh-CN" altLang="en-US" dirty="0"/>
              <a:t>的一部分。</a:t>
            </a:r>
            <a:r>
              <a:rPr lang="en-US" altLang="zh-CN" dirty="0"/>
              <a:t>Key Material </a:t>
            </a:r>
            <a:r>
              <a:rPr lang="zh-CN" altLang="en-US" dirty="0"/>
              <a:t>的计算跟 </a:t>
            </a:r>
            <a:r>
              <a:rPr lang="en-US" altLang="zh-CN" dirty="0"/>
              <a:t>Master Secret(Key) </a:t>
            </a:r>
            <a:r>
              <a:rPr lang="zh-CN" altLang="en-US" dirty="0"/>
              <a:t>的计算类似，只不过计算的次数要多。</a:t>
            </a:r>
            <a:r>
              <a:rPr lang="en-US" altLang="zh-CN" dirty="0"/>
              <a:t>Key Material</a:t>
            </a:r>
            <a:r>
              <a:rPr lang="zh-CN" altLang="en-US" dirty="0"/>
              <a:t>需要计算</a:t>
            </a:r>
            <a:r>
              <a:rPr lang="en-US" altLang="zh-CN" dirty="0"/>
              <a:t>12</a:t>
            </a:r>
            <a:r>
              <a:rPr lang="zh-CN" altLang="en-US" dirty="0"/>
              <a:t>次，从而产生</a:t>
            </a:r>
            <a:r>
              <a:rPr lang="en-US" altLang="zh-CN" dirty="0"/>
              <a:t>12</a:t>
            </a:r>
            <a:r>
              <a:rPr lang="zh-CN" altLang="en-US" dirty="0"/>
              <a:t>个</a:t>
            </a:r>
            <a:r>
              <a:rPr lang="en-US" altLang="zh-CN" dirty="0"/>
              <a:t>hash</a:t>
            </a:r>
            <a:r>
              <a:rPr lang="zh-CN" altLang="en-US" dirty="0"/>
              <a:t>值。产生</a:t>
            </a:r>
            <a:r>
              <a:rPr lang="en-US" altLang="zh-CN" dirty="0"/>
              <a:t>12</a:t>
            </a:r>
            <a:r>
              <a:rPr lang="zh-CN" altLang="en-US" dirty="0"/>
              <a:t>个</a:t>
            </a:r>
            <a:r>
              <a:rPr lang="en-US" altLang="zh-CN" dirty="0"/>
              <a:t>hash</a:t>
            </a:r>
            <a:r>
              <a:rPr lang="zh-CN" altLang="en-US" dirty="0"/>
              <a:t>之后，紧接着就可以从这个 </a:t>
            </a:r>
            <a:r>
              <a:rPr lang="en-US" altLang="zh-CN" dirty="0"/>
              <a:t>Key Material </a:t>
            </a:r>
            <a:r>
              <a:rPr lang="zh-CN" altLang="en-US" dirty="0"/>
              <a:t>中获取 </a:t>
            </a:r>
            <a:r>
              <a:rPr lang="en-US" altLang="zh-CN" dirty="0"/>
              <a:t>Session Secret </a:t>
            </a:r>
            <a:r>
              <a:rPr lang="zh-CN" altLang="en-US" dirty="0"/>
              <a:t>了</a:t>
            </a:r>
          </a:p>
          <a:p>
            <a:r>
              <a:rPr lang="en-US" altLang="zh-CN" dirty="0"/>
              <a:t>https://blog.csdn.net/phunxm/article/details/72853552</a:t>
            </a:r>
            <a:endParaRPr lang="zh-CN" altLang="en-US" dirty="0"/>
          </a:p>
          <a:p>
            <a:endParaRPr lang="zh-CN" altLang="en-US" dirty="0"/>
          </a:p>
        </p:txBody>
      </p:sp>
      <p:sp>
        <p:nvSpPr>
          <p:cNvPr id="4" name="灯片编号占位符 3"/>
          <p:cNvSpPr>
            <a:spLocks noGrp="1"/>
          </p:cNvSpPr>
          <p:nvPr>
            <p:ph type="sldNum" sz="quarter" idx="10"/>
          </p:nvPr>
        </p:nvSpPr>
        <p:spPr/>
        <p:txBody>
          <a:bodyPr/>
          <a:lstStyle/>
          <a:p>
            <a:pPr>
              <a:defRPr/>
            </a:pPr>
            <a:fld id="{E46A9642-FD4A-45CC-9F4F-8E10AB9AB4AA}" type="slidenum">
              <a:rPr lang="en-US" altLang="zh-CN" smtClean="0"/>
              <a:pPr>
                <a:defRPr/>
              </a:pPr>
              <a:t>56</a:t>
            </a:fld>
            <a:endParaRPr lang="en-US" altLang="zh-CN"/>
          </a:p>
        </p:txBody>
      </p:sp>
    </p:spTree>
    <p:extLst>
      <p:ext uri="{BB962C8B-B14F-4D97-AF65-F5344CB8AC3E}">
        <p14:creationId xmlns:p14="http://schemas.microsoft.com/office/powerpoint/2010/main" val="351524198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E46A9642-FD4A-45CC-9F4F-8E10AB9AB4AA}" type="slidenum">
              <a:rPr lang="en-US" altLang="zh-CN" smtClean="0"/>
              <a:pPr>
                <a:defRPr/>
              </a:pPr>
              <a:t>57</a:t>
            </a:fld>
            <a:endParaRPr lang="en-US" altLang="zh-CN"/>
          </a:p>
        </p:txBody>
      </p:sp>
    </p:spTree>
    <p:extLst>
      <p:ext uri="{BB962C8B-B14F-4D97-AF65-F5344CB8AC3E}">
        <p14:creationId xmlns:p14="http://schemas.microsoft.com/office/powerpoint/2010/main" val="370498319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）主密钥生成过程中，由于客户端随机数和服务器随机数是在主密钥生成之前生成的，是明文传输，只要攻击者得到了预主密钥，就能算法主密钥，从而得到</a:t>
            </a:r>
            <a:r>
              <a:rPr lang="en-US" altLang="zh-CN" dirty="0"/>
              <a:t>SSL</a:t>
            </a:r>
            <a:r>
              <a:rPr lang="zh-CN" altLang="en-US" dirty="0"/>
              <a:t>的会话密钥（主密钥）</a:t>
            </a:r>
            <a:endParaRPr lang="en-US" altLang="zh-CN" dirty="0"/>
          </a:p>
          <a:p>
            <a:r>
              <a:rPr lang="en-US" altLang="zh-CN" dirty="0"/>
              <a:t>3</a:t>
            </a:r>
            <a:r>
              <a:rPr lang="zh-CN" altLang="en-US" dirty="0"/>
              <a:t>）用证书来进行身份认证，有可能进行假冒服务攻击（攻击者窃取有效证书和对应的私钥，欺骗客户端）</a:t>
            </a:r>
            <a:endParaRPr lang="en-US" altLang="zh-CN" dirty="0"/>
          </a:p>
          <a:p>
            <a:r>
              <a:rPr lang="en-US" altLang="zh-CN" dirty="0"/>
              <a:t>4</a:t>
            </a:r>
            <a:r>
              <a:rPr lang="zh-CN" altLang="en-US" dirty="0"/>
              <a:t>）加密通信对现有的安全检测系统，如基于网络的入侵检测系统和防火墙无法对流量进行检测</a:t>
            </a:r>
            <a:endParaRPr lang="en-US" altLang="zh-CN" dirty="0"/>
          </a:p>
          <a:p>
            <a:r>
              <a:rPr lang="en-US" altLang="zh-CN" dirty="0"/>
              <a:t>5</a:t>
            </a:r>
            <a:r>
              <a:rPr lang="zh-CN" altLang="en-US" dirty="0"/>
              <a:t>）加解密比较耗时</a:t>
            </a:r>
            <a:endParaRPr lang="en-US" altLang="zh-CN" dirty="0"/>
          </a:p>
          <a:p>
            <a:endParaRPr lang="zh-CN" altLang="en-US" dirty="0"/>
          </a:p>
        </p:txBody>
      </p:sp>
      <p:sp>
        <p:nvSpPr>
          <p:cNvPr id="4" name="灯片编号占位符 3"/>
          <p:cNvSpPr>
            <a:spLocks noGrp="1"/>
          </p:cNvSpPr>
          <p:nvPr>
            <p:ph type="sldNum" sz="quarter" idx="10"/>
          </p:nvPr>
        </p:nvSpPr>
        <p:spPr/>
        <p:txBody>
          <a:bodyPr/>
          <a:lstStyle/>
          <a:p>
            <a:pPr>
              <a:defRPr/>
            </a:pPr>
            <a:fld id="{E46A9642-FD4A-45CC-9F4F-8E10AB9AB4AA}" type="slidenum">
              <a:rPr lang="en-US" altLang="zh-CN" smtClean="0"/>
              <a:pPr>
                <a:defRPr/>
              </a:pPr>
              <a:t>58</a:t>
            </a:fld>
            <a:endParaRPr lang="en-US" altLang="zh-CN"/>
          </a:p>
        </p:txBody>
      </p:sp>
    </p:spTree>
    <p:extLst>
      <p:ext uri="{BB962C8B-B14F-4D97-AF65-F5344CB8AC3E}">
        <p14:creationId xmlns:p14="http://schemas.microsoft.com/office/powerpoint/2010/main" val="398711494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E46A9642-FD4A-45CC-9F4F-8E10AB9AB4AA}" type="slidenum">
              <a:rPr lang="en-US" altLang="zh-CN" smtClean="0"/>
              <a:pPr>
                <a:defRPr/>
              </a:pPr>
              <a:t>60</a:t>
            </a:fld>
            <a:endParaRPr lang="en-US" altLang="zh-CN"/>
          </a:p>
        </p:txBody>
      </p:sp>
    </p:spTree>
    <p:extLst>
      <p:ext uri="{BB962C8B-B14F-4D97-AF65-F5344CB8AC3E}">
        <p14:creationId xmlns:p14="http://schemas.microsoft.com/office/powerpoint/2010/main" val="7081313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这是一个逻辑结构图</a:t>
            </a:r>
          </a:p>
        </p:txBody>
      </p:sp>
      <p:sp>
        <p:nvSpPr>
          <p:cNvPr id="4" name="灯片编号占位符 3"/>
          <p:cNvSpPr>
            <a:spLocks noGrp="1"/>
          </p:cNvSpPr>
          <p:nvPr>
            <p:ph type="sldNum" sz="quarter" idx="5"/>
          </p:nvPr>
        </p:nvSpPr>
        <p:spPr/>
        <p:txBody>
          <a:bodyPr/>
          <a:lstStyle/>
          <a:p>
            <a:pPr>
              <a:defRPr/>
            </a:pPr>
            <a:fld id="{E46A9642-FD4A-45CC-9F4F-8E10AB9AB4AA}" type="slidenum">
              <a:rPr lang="en-US" altLang="zh-CN" smtClean="0"/>
              <a:pPr>
                <a:defRPr/>
              </a:pPr>
              <a:t>3</a:t>
            </a:fld>
            <a:endParaRPr lang="en-US" altLang="zh-CN"/>
          </a:p>
        </p:txBody>
      </p:sp>
    </p:spTree>
    <p:extLst>
      <p:ext uri="{BB962C8B-B14F-4D97-AF65-F5344CB8AC3E}">
        <p14:creationId xmlns:p14="http://schemas.microsoft.com/office/powerpoint/2010/main" val="339484830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sz="1200" b="1" i="0" kern="1200" dirty="0">
                <a:solidFill>
                  <a:schemeClr val="tx1"/>
                </a:solidFill>
                <a:effectLst/>
                <a:latin typeface="Times New Roman" pitchFamily="18" charset="0"/>
                <a:ea typeface="宋体" charset="-122"/>
                <a:cs typeface="+mn-cs"/>
              </a:rPr>
              <a:t>有关</a:t>
            </a:r>
            <a:r>
              <a:rPr kumimoji="1" lang="en-US" altLang="zh-CN" sz="1200" b="1" i="0" kern="1200" dirty="0">
                <a:solidFill>
                  <a:schemeClr val="tx1"/>
                </a:solidFill>
                <a:effectLst/>
                <a:latin typeface="Times New Roman" pitchFamily="18" charset="0"/>
                <a:ea typeface="宋体" charset="-122"/>
                <a:cs typeface="+mn-cs"/>
              </a:rPr>
              <a:t>DH</a:t>
            </a:r>
            <a:r>
              <a:rPr kumimoji="1" lang="zh-CN" altLang="en-US" sz="1200" b="1" i="0" kern="1200" dirty="0">
                <a:solidFill>
                  <a:schemeClr val="tx1"/>
                </a:solidFill>
                <a:effectLst/>
                <a:latin typeface="Times New Roman" pitchFamily="18" charset="0"/>
                <a:ea typeface="宋体" charset="-122"/>
                <a:cs typeface="+mn-cs"/>
              </a:rPr>
              <a:t>算法：</a:t>
            </a:r>
            <a:endParaRPr kumimoji="1" lang="en-US" altLang="zh-CN" sz="1200" b="1" i="0" kern="1200" dirty="0">
              <a:solidFill>
                <a:schemeClr val="tx1"/>
              </a:solidFill>
              <a:effectLst/>
              <a:latin typeface="Times New Roman" pitchFamily="18" charset="0"/>
              <a:ea typeface="宋体" charset="-122"/>
              <a:cs typeface="+mn-cs"/>
            </a:endParaRPr>
          </a:p>
          <a:p>
            <a:r>
              <a:rPr kumimoji="1" lang="zh-CN" altLang="en-US" sz="1200" b="1" i="0" kern="1200" dirty="0">
                <a:solidFill>
                  <a:schemeClr val="tx1"/>
                </a:solidFill>
                <a:effectLst/>
                <a:latin typeface="Times New Roman" pitchFamily="18" charset="0"/>
                <a:ea typeface="宋体" charset="-122"/>
                <a:cs typeface="+mn-cs"/>
              </a:rPr>
              <a:t>静态（</a:t>
            </a:r>
            <a:r>
              <a:rPr kumimoji="1" lang="en-US" altLang="zh-CN" sz="1200" b="1" i="0" kern="1200" dirty="0">
                <a:solidFill>
                  <a:schemeClr val="tx1"/>
                </a:solidFill>
                <a:effectLst/>
                <a:latin typeface="Times New Roman" pitchFamily="18" charset="0"/>
                <a:ea typeface="宋体" charset="-122"/>
                <a:cs typeface="+mn-cs"/>
              </a:rPr>
              <a:t>static</a:t>
            </a:r>
            <a:r>
              <a:rPr kumimoji="1" lang="zh-CN" altLang="en-US" sz="1200" b="1" i="0" kern="1200" dirty="0">
                <a:solidFill>
                  <a:schemeClr val="tx1"/>
                </a:solidFill>
                <a:effectLst/>
                <a:latin typeface="Times New Roman" pitchFamily="18" charset="0"/>
                <a:ea typeface="宋体" charset="-122"/>
                <a:cs typeface="+mn-cs"/>
              </a:rPr>
              <a:t>）或固定（</a:t>
            </a:r>
            <a:r>
              <a:rPr kumimoji="1" lang="en-US" altLang="zh-CN" sz="1200" b="1" i="0" kern="1200" dirty="0">
                <a:solidFill>
                  <a:schemeClr val="tx1"/>
                </a:solidFill>
                <a:effectLst/>
                <a:latin typeface="Times New Roman" pitchFamily="18" charset="0"/>
                <a:ea typeface="宋体" charset="-122"/>
                <a:cs typeface="+mn-cs"/>
              </a:rPr>
              <a:t>fixed</a:t>
            </a:r>
            <a:r>
              <a:rPr kumimoji="1" lang="zh-CN" altLang="en-US" sz="1200" b="1" i="0" kern="1200" dirty="0">
                <a:solidFill>
                  <a:schemeClr val="tx1"/>
                </a:solidFill>
                <a:effectLst/>
                <a:latin typeface="Times New Roman" pitchFamily="18" charset="0"/>
                <a:ea typeface="宋体" charset="-122"/>
                <a:cs typeface="+mn-cs"/>
              </a:rPr>
              <a:t>）</a:t>
            </a:r>
            <a:r>
              <a:rPr kumimoji="1" lang="en-US" altLang="zh-CN" sz="1200" b="1" i="0" kern="1200" dirty="0">
                <a:solidFill>
                  <a:schemeClr val="tx1"/>
                </a:solidFill>
                <a:effectLst/>
                <a:latin typeface="Times New Roman" pitchFamily="18" charset="0"/>
                <a:ea typeface="宋体" charset="-122"/>
                <a:cs typeface="+mn-cs"/>
              </a:rPr>
              <a:t>DH</a:t>
            </a:r>
            <a:r>
              <a:rPr kumimoji="1" lang="zh-CN" altLang="en-US" sz="1200" b="1" i="0" kern="1200" dirty="0">
                <a:solidFill>
                  <a:schemeClr val="tx1"/>
                </a:solidFill>
                <a:effectLst/>
                <a:latin typeface="Times New Roman" pitchFamily="18" charset="0"/>
                <a:ea typeface="宋体" charset="-122"/>
                <a:cs typeface="+mn-cs"/>
              </a:rPr>
              <a:t>是指</a:t>
            </a:r>
            <a:r>
              <a:rPr kumimoji="1" lang="zh-CN" altLang="en-US" sz="1200" b="0" i="0" kern="1200" dirty="0">
                <a:solidFill>
                  <a:schemeClr val="tx1"/>
                </a:solidFill>
                <a:effectLst/>
                <a:latin typeface="Times New Roman" pitchFamily="18" charset="0"/>
                <a:ea typeface="宋体" charset="-122"/>
                <a:cs typeface="+mn-cs"/>
              </a:rPr>
              <a:t>：通信双方有一方的私有密钥是固定的，另一方临时生成，一般是服务器端固定。但是这样随着时间的验证，很容易被破解，而一旦被破解，之前所有的通讯数据都很容易被解密，不具备</a:t>
            </a:r>
            <a:r>
              <a:rPr kumimoji="1" lang="zh-CN" altLang="en-US" sz="1200" b="1" i="0" kern="1200" dirty="0">
                <a:solidFill>
                  <a:schemeClr val="tx1"/>
                </a:solidFill>
                <a:effectLst/>
                <a:latin typeface="Times New Roman" pitchFamily="18" charset="0"/>
                <a:ea typeface="宋体" charset="-122"/>
                <a:cs typeface="+mn-cs"/>
              </a:rPr>
              <a:t>前向安全</a:t>
            </a:r>
            <a:r>
              <a:rPr kumimoji="1" lang="zh-CN" altLang="en-US" sz="1200" b="0" i="0" kern="1200" dirty="0">
                <a:solidFill>
                  <a:schemeClr val="tx1"/>
                </a:solidFill>
                <a:effectLst/>
                <a:latin typeface="Times New Roman" pitchFamily="18" charset="0"/>
                <a:ea typeface="宋体" charset="-122"/>
                <a:cs typeface="+mn-cs"/>
              </a:rPr>
              <a:t>的特性。目前静态</a:t>
            </a:r>
            <a:r>
              <a:rPr kumimoji="1" lang="en-US" altLang="zh-CN" sz="1200" b="0" i="0" kern="1200" dirty="0">
                <a:solidFill>
                  <a:schemeClr val="tx1"/>
                </a:solidFill>
                <a:effectLst/>
                <a:latin typeface="Times New Roman" pitchFamily="18" charset="0"/>
                <a:ea typeface="宋体" charset="-122"/>
                <a:cs typeface="+mn-cs"/>
              </a:rPr>
              <a:t>DH</a:t>
            </a:r>
            <a:r>
              <a:rPr kumimoji="1" lang="zh-CN" altLang="en-US" sz="1200" b="0" i="0" kern="1200" dirty="0">
                <a:solidFill>
                  <a:schemeClr val="tx1"/>
                </a:solidFill>
                <a:effectLst/>
                <a:latin typeface="Times New Roman" pitchFamily="18" charset="0"/>
                <a:ea typeface="宋体" charset="-122"/>
                <a:cs typeface="+mn-cs"/>
              </a:rPr>
              <a:t>基本不用</a:t>
            </a:r>
            <a:endParaRPr kumimoji="1" lang="en-US" altLang="zh-CN" sz="1200" b="0" i="0" kern="1200" dirty="0">
              <a:solidFill>
                <a:schemeClr val="tx1"/>
              </a:solidFill>
              <a:effectLst/>
              <a:latin typeface="Times New Roman" pitchFamily="18" charset="0"/>
              <a:ea typeface="宋体" charset="-122"/>
              <a:cs typeface="+mn-cs"/>
            </a:endParaRPr>
          </a:p>
          <a:p>
            <a:r>
              <a:rPr kumimoji="1" lang="zh-CN" altLang="en-US" sz="1200" b="0" i="0" kern="1200" dirty="0">
                <a:solidFill>
                  <a:schemeClr val="tx1"/>
                </a:solidFill>
                <a:effectLst/>
                <a:latin typeface="Times New Roman" pitchFamily="18" charset="0"/>
                <a:ea typeface="宋体" charset="-122"/>
                <a:cs typeface="+mn-cs"/>
              </a:rPr>
              <a:t>既然静态</a:t>
            </a:r>
            <a:r>
              <a:rPr kumimoji="1" lang="en-US" altLang="zh-CN" sz="1200" b="0" i="0" kern="1200" dirty="0">
                <a:solidFill>
                  <a:schemeClr val="tx1"/>
                </a:solidFill>
                <a:effectLst/>
                <a:latin typeface="Times New Roman" pitchFamily="18" charset="0"/>
                <a:ea typeface="宋体" charset="-122"/>
                <a:cs typeface="+mn-cs"/>
              </a:rPr>
              <a:t>DH</a:t>
            </a:r>
            <a:r>
              <a:rPr kumimoji="1" lang="zh-CN" altLang="en-US" sz="1200" b="0" i="0" kern="1200" dirty="0">
                <a:solidFill>
                  <a:schemeClr val="tx1"/>
                </a:solidFill>
                <a:effectLst/>
                <a:latin typeface="Times New Roman" pitchFamily="18" charset="0"/>
                <a:ea typeface="宋体" charset="-122"/>
                <a:cs typeface="+mn-cs"/>
              </a:rPr>
              <a:t>算法中，一方固定一方临时生成的方式不安全，那么我们就双方都不固定。通讯双方的私有密钥都采用临时生成的方式，这中</a:t>
            </a:r>
            <a:r>
              <a:rPr kumimoji="1" lang="en-US" altLang="zh-CN" sz="1200" b="0" i="0" kern="1200" dirty="0">
                <a:solidFill>
                  <a:schemeClr val="tx1"/>
                </a:solidFill>
                <a:effectLst/>
                <a:latin typeface="Times New Roman" pitchFamily="18" charset="0"/>
                <a:ea typeface="宋体" charset="-122"/>
                <a:cs typeface="+mn-cs"/>
              </a:rPr>
              <a:t>DH</a:t>
            </a:r>
            <a:r>
              <a:rPr kumimoji="1" lang="zh-CN" altLang="en-US" sz="1200" b="0" i="0" kern="1200" dirty="0">
                <a:solidFill>
                  <a:schemeClr val="tx1"/>
                </a:solidFill>
                <a:effectLst/>
                <a:latin typeface="Times New Roman" pitchFamily="18" charset="0"/>
                <a:ea typeface="宋体" charset="-122"/>
                <a:cs typeface="+mn-cs"/>
              </a:rPr>
              <a:t>算法称之为</a:t>
            </a:r>
            <a:r>
              <a:rPr kumimoji="1" lang="en-US" altLang="zh-CN" sz="1200" b="0" i="0" kern="1200" dirty="0">
                <a:solidFill>
                  <a:schemeClr val="tx1"/>
                </a:solidFill>
                <a:effectLst/>
                <a:latin typeface="Times New Roman" pitchFamily="18" charset="0"/>
                <a:ea typeface="宋体" charset="-122"/>
                <a:cs typeface="+mn-cs"/>
              </a:rPr>
              <a:t>DHE</a:t>
            </a:r>
            <a:r>
              <a:rPr kumimoji="1" lang="zh-CN" altLang="en-US" sz="1200" b="0" i="0" kern="1200" dirty="0">
                <a:solidFill>
                  <a:schemeClr val="tx1"/>
                </a:solidFill>
                <a:effectLst/>
                <a:latin typeface="Times New Roman" pitchFamily="18" charset="0"/>
                <a:ea typeface="宋体" charset="-122"/>
                <a:cs typeface="+mn-cs"/>
              </a:rPr>
              <a:t>算法（</a:t>
            </a:r>
            <a:r>
              <a:rPr kumimoji="1" lang="en-US" altLang="zh-CN" sz="1200" b="1" i="0" kern="1200" dirty="0">
                <a:solidFill>
                  <a:schemeClr val="tx1"/>
                </a:solidFill>
                <a:effectLst/>
                <a:latin typeface="Times New Roman" pitchFamily="18" charset="0"/>
                <a:ea typeface="宋体" charset="-122"/>
                <a:cs typeface="+mn-cs"/>
              </a:rPr>
              <a:t>E</a:t>
            </a:r>
            <a:r>
              <a:rPr kumimoji="1" lang="zh-CN" altLang="en-US" sz="1200" b="1" i="0" kern="1200" dirty="0">
                <a:solidFill>
                  <a:schemeClr val="tx1"/>
                </a:solidFill>
                <a:effectLst/>
                <a:latin typeface="Times New Roman" pitchFamily="18" charset="0"/>
                <a:ea typeface="宋体" charset="-122"/>
                <a:cs typeface="+mn-cs"/>
              </a:rPr>
              <a:t>是指</a:t>
            </a:r>
            <a:r>
              <a:rPr kumimoji="1" lang="en-US" altLang="zh-CN" sz="1200" b="1" i="0" kern="1200" dirty="0">
                <a:solidFill>
                  <a:schemeClr val="tx1"/>
                </a:solidFill>
                <a:effectLst/>
                <a:latin typeface="Times New Roman" pitchFamily="18" charset="0"/>
                <a:ea typeface="宋体" charset="-122"/>
                <a:cs typeface="+mn-cs"/>
              </a:rPr>
              <a:t>Ephemeral, </a:t>
            </a:r>
            <a:r>
              <a:rPr kumimoji="1" lang="zh-CN" altLang="en-US" sz="1200" b="1" i="0" kern="1200" dirty="0">
                <a:solidFill>
                  <a:schemeClr val="tx1"/>
                </a:solidFill>
                <a:effectLst/>
                <a:latin typeface="Times New Roman" pitchFamily="18" charset="0"/>
                <a:ea typeface="宋体" charset="-122"/>
                <a:cs typeface="+mn-cs"/>
              </a:rPr>
              <a:t>临时的</a:t>
            </a:r>
            <a:r>
              <a:rPr kumimoji="1" lang="zh-CN" altLang="en-US" sz="1200" b="0" i="0" kern="1200" dirty="0">
                <a:solidFill>
                  <a:schemeClr val="tx1"/>
                </a:solidFill>
                <a:effectLst/>
                <a:latin typeface="Times New Roman" pitchFamily="18" charset="0"/>
                <a:ea typeface="宋体" charset="-122"/>
                <a:cs typeface="+mn-cs"/>
              </a:rPr>
              <a:t>）</a:t>
            </a:r>
            <a:endParaRPr kumimoji="1" lang="en-US" altLang="zh-CN" sz="1200" b="0" i="0" kern="1200" dirty="0">
              <a:solidFill>
                <a:schemeClr val="tx1"/>
              </a:solidFill>
              <a:effectLst/>
              <a:latin typeface="Times New Roman" pitchFamily="18" charset="0"/>
              <a:ea typeface="宋体" charset="-122"/>
              <a:cs typeface="+mn-cs"/>
            </a:endParaRPr>
          </a:p>
          <a:p>
            <a:r>
              <a:rPr kumimoji="1" lang="zh-CN" altLang="en-US" sz="1200" b="1" i="0" kern="1200" dirty="0">
                <a:solidFill>
                  <a:schemeClr val="tx1"/>
                </a:solidFill>
                <a:effectLst/>
                <a:latin typeface="Times New Roman" pitchFamily="18" charset="0"/>
                <a:ea typeface="宋体" charset="-122"/>
                <a:cs typeface="+mn-cs"/>
              </a:rPr>
              <a:t>按照计算方式又可以分为：模指数</a:t>
            </a:r>
            <a:r>
              <a:rPr kumimoji="1" lang="en-US" altLang="zh-CN" sz="1200" b="1" i="0" kern="1200" dirty="0">
                <a:solidFill>
                  <a:schemeClr val="tx1"/>
                </a:solidFill>
                <a:effectLst/>
                <a:latin typeface="Times New Roman" pitchFamily="18" charset="0"/>
                <a:ea typeface="宋体" charset="-122"/>
                <a:cs typeface="+mn-cs"/>
              </a:rPr>
              <a:t>DH</a:t>
            </a:r>
            <a:r>
              <a:rPr kumimoji="1" lang="zh-CN" altLang="en-US" sz="1200" b="1" i="0" kern="1200" dirty="0">
                <a:solidFill>
                  <a:schemeClr val="tx1"/>
                </a:solidFill>
                <a:effectLst/>
                <a:latin typeface="Times New Roman" pitchFamily="18" charset="0"/>
                <a:ea typeface="宋体" charset="-122"/>
                <a:cs typeface="+mn-cs"/>
              </a:rPr>
              <a:t>算法和椭圆曲线</a:t>
            </a:r>
            <a:r>
              <a:rPr kumimoji="1" lang="en-US" altLang="zh-CN" sz="1200" b="1" i="0" kern="1200" dirty="0">
                <a:solidFill>
                  <a:schemeClr val="tx1"/>
                </a:solidFill>
                <a:effectLst/>
                <a:latin typeface="Times New Roman" pitchFamily="18" charset="0"/>
                <a:ea typeface="宋体" charset="-122"/>
                <a:cs typeface="+mn-cs"/>
              </a:rPr>
              <a:t>DH</a:t>
            </a:r>
            <a:r>
              <a:rPr kumimoji="1" lang="zh-CN" altLang="en-US" sz="1200" b="1" i="0" kern="1200" dirty="0">
                <a:solidFill>
                  <a:schemeClr val="tx1"/>
                </a:solidFill>
                <a:effectLst/>
                <a:latin typeface="Times New Roman" pitchFamily="18" charset="0"/>
                <a:ea typeface="宋体" charset="-122"/>
                <a:cs typeface="+mn-cs"/>
              </a:rPr>
              <a:t>算法</a:t>
            </a:r>
            <a:r>
              <a:rPr kumimoji="1" lang="zh-CN" altLang="en-US" sz="1200" b="0" i="0" kern="1200" dirty="0">
                <a:solidFill>
                  <a:schemeClr val="tx1"/>
                </a:solidFill>
                <a:effectLst/>
                <a:latin typeface="Times New Roman" pitchFamily="18" charset="0"/>
                <a:ea typeface="宋体" charset="-122"/>
                <a:cs typeface="+mn-cs"/>
              </a:rPr>
              <a:t>。</a:t>
            </a:r>
            <a:r>
              <a:rPr kumimoji="1" lang="zh-CN" altLang="en-US" sz="1200" b="1" i="0" kern="1200" dirty="0">
                <a:solidFill>
                  <a:schemeClr val="tx1"/>
                </a:solidFill>
                <a:effectLst/>
                <a:latin typeface="Times New Roman" pitchFamily="18" charset="0"/>
                <a:ea typeface="宋体" charset="-122"/>
                <a:cs typeface="+mn-cs"/>
              </a:rPr>
              <a:t>模指数是指：指数运算</a:t>
            </a:r>
            <a:r>
              <a:rPr kumimoji="1" lang="en-US" altLang="zh-CN" sz="1200" b="1" i="0" kern="1200" dirty="0">
                <a:solidFill>
                  <a:schemeClr val="tx1"/>
                </a:solidFill>
                <a:effectLst/>
                <a:latin typeface="Times New Roman" pitchFamily="18" charset="0"/>
                <a:ea typeface="宋体" charset="-122"/>
                <a:cs typeface="+mn-cs"/>
              </a:rPr>
              <a:t>+</a:t>
            </a:r>
            <a:r>
              <a:rPr kumimoji="1" lang="zh-CN" altLang="en-US" sz="1200" b="1" i="0" kern="1200" dirty="0">
                <a:solidFill>
                  <a:schemeClr val="tx1"/>
                </a:solidFill>
                <a:effectLst/>
                <a:latin typeface="Times New Roman" pitchFamily="18" charset="0"/>
                <a:ea typeface="宋体" charset="-122"/>
                <a:cs typeface="+mn-cs"/>
              </a:rPr>
              <a:t>取模运算</a:t>
            </a:r>
            <a:r>
              <a:rPr kumimoji="1" lang="zh-CN" altLang="en-US" sz="1200" b="0" i="0" kern="1200" dirty="0">
                <a:solidFill>
                  <a:schemeClr val="tx1"/>
                </a:solidFill>
                <a:effectLst/>
                <a:latin typeface="Times New Roman" pitchFamily="18" charset="0"/>
                <a:ea typeface="宋体" charset="-122"/>
                <a:cs typeface="+mn-cs"/>
              </a:rPr>
              <a:t>，前面介绍的便是这种</a:t>
            </a:r>
            <a:r>
              <a:rPr kumimoji="1" lang="en-US" altLang="zh-CN" sz="1200" b="0" i="0" kern="1200" dirty="0">
                <a:solidFill>
                  <a:schemeClr val="tx1"/>
                </a:solidFill>
                <a:effectLst/>
                <a:latin typeface="Times New Roman" pitchFamily="18" charset="0"/>
                <a:ea typeface="宋体" charset="-122"/>
                <a:cs typeface="+mn-cs"/>
              </a:rPr>
              <a:t>DH</a:t>
            </a:r>
            <a:r>
              <a:rPr kumimoji="1" lang="zh-CN" altLang="en-US" sz="1200" b="0" i="0" kern="1200" dirty="0">
                <a:solidFill>
                  <a:schemeClr val="tx1"/>
                </a:solidFill>
                <a:effectLst/>
                <a:latin typeface="Times New Roman" pitchFamily="18" charset="0"/>
                <a:ea typeface="宋体" charset="-122"/>
                <a:cs typeface="+mn-cs"/>
              </a:rPr>
              <a:t>算法。但是这种算法由于涉及指数运算，计算量开销非常的可观，于是后来出现了椭圆曲线计算方式，据说这种方式计算量小了很多。</a:t>
            </a:r>
          </a:p>
          <a:p>
            <a:r>
              <a:rPr kumimoji="1" lang="en-US" altLang="zh-CN" sz="1200" b="1" i="0" kern="1200" dirty="0">
                <a:solidFill>
                  <a:schemeClr val="tx1"/>
                </a:solidFill>
                <a:effectLst/>
                <a:latin typeface="Times New Roman" pitchFamily="18" charset="0"/>
                <a:ea typeface="宋体" charset="-122"/>
                <a:cs typeface="+mn-cs"/>
              </a:rPr>
              <a:t>IPSec</a:t>
            </a:r>
            <a:r>
              <a:rPr kumimoji="1" lang="zh-CN" altLang="en-US" sz="1200" b="1" i="0" kern="1200" dirty="0">
                <a:solidFill>
                  <a:schemeClr val="tx1"/>
                </a:solidFill>
                <a:effectLst/>
                <a:latin typeface="Times New Roman" pitchFamily="18" charset="0"/>
                <a:ea typeface="宋体" charset="-122"/>
                <a:cs typeface="+mn-cs"/>
              </a:rPr>
              <a:t>中的</a:t>
            </a:r>
            <a:r>
              <a:rPr kumimoji="1" lang="en-US" altLang="zh-CN" sz="1200" b="1" i="0" kern="1200" dirty="0">
                <a:solidFill>
                  <a:schemeClr val="tx1"/>
                </a:solidFill>
                <a:effectLst/>
                <a:latin typeface="Times New Roman" pitchFamily="18" charset="0"/>
                <a:ea typeface="宋体" charset="-122"/>
                <a:cs typeface="+mn-cs"/>
              </a:rPr>
              <a:t>DH</a:t>
            </a:r>
            <a:r>
              <a:rPr kumimoji="1" lang="zh-CN" altLang="en-US" sz="1200" b="1" i="0" kern="1200" dirty="0">
                <a:solidFill>
                  <a:schemeClr val="tx1"/>
                </a:solidFill>
                <a:effectLst/>
                <a:latin typeface="Times New Roman" pitchFamily="18" charset="0"/>
                <a:ea typeface="宋体" charset="-122"/>
                <a:cs typeface="+mn-cs"/>
              </a:rPr>
              <a:t>算法绝大多数是模指数</a:t>
            </a:r>
            <a:r>
              <a:rPr kumimoji="1" lang="en-US" altLang="zh-CN" sz="1200" b="1" i="0" kern="1200" dirty="0">
                <a:solidFill>
                  <a:schemeClr val="tx1"/>
                </a:solidFill>
                <a:effectLst/>
                <a:latin typeface="Times New Roman" pitchFamily="18" charset="0"/>
                <a:ea typeface="宋体" charset="-122"/>
                <a:cs typeface="+mn-cs"/>
              </a:rPr>
              <a:t>DH</a:t>
            </a:r>
            <a:r>
              <a:rPr kumimoji="1" lang="zh-CN" altLang="en-US" sz="1200" b="1" i="0" kern="1200" dirty="0">
                <a:solidFill>
                  <a:schemeClr val="tx1"/>
                </a:solidFill>
                <a:effectLst/>
                <a:latin typeface="Times New Roman" pitchFamily="18" charset="0"/>
                <a:ea typeface="宋体" charset="-122"/>
                <a:cs typeface="+mn-cs"/>
              </a:rPr>
              <a:t>算法，</a:t>
            </a:r>
            <a:endParaRPr kumimoji="1" lang="zh-CN" altLang="en-US" sz="1200" b="0" i="0" kern="1200" dirty="0">
              <a:solidFill>
                <a:schemeClr val="tx1"/>
              </a:solidFill>
              <a:effectLst/>
              <a:latin typeface="Times New Roman" pitchFamily="18" charset="0"/>
              <a:ea typeface="宋体" charset="-122"/>
              <a:cs typeface="+mn-cs"/>
            </a:endParaRPr>
          </a:p>
          <a:p>
            <a:r>
              <a:rPr kumimoji="1" lang="en-US" altLang="zh-CN" sz="1200" b="1" i="0" kern="1200" dirty="0">
                <a:solidFill>
                  <a:schemeClr val="tx1"/>
                </a:solidFill>
                <a:effectLst/>
                <a:latin typeface="Times New Roman" pitchFamily="18" charset="0"/>
                <a:ea typeface="宋体" charset="-122"/>
                <a:cs typeface="+mn-cs"/>
              </a:rPr>
              <a:t>SSL/TLS</a:t>
            </a:r>
            <a:r>
              <a:rPr kumimoji="1" lang="zh-CN" altLang="en-US" sz="1200" b="1" i="0" kern="1200" dirty="0">
                <a:solidFill>
                  <a:schemeClr val="tx1"/>
                </a:solidFill>
                <a:effectLst/>
                <a:latin typeface="Times New Roman" pitchFamily="18" charset="0"/>
                <a:ea typeface="宋体" charset="-122"/>
                <a:cs typeface="+mn-cs"/>
              </a:rPr>
              <a:t>中采用的椭圆曲线</a:t>
            </a:r>
            <a:r>
              <a:rPr kumimoji="1" lang="en-US" altLang="zh-CN" sz="1200" b="1" i="0" kern="1200" dirty="0">
                <a:solidFill>
                  <a:schemeClr val="tx1"/>
                </a:solidFill>
                <a:effectLst/>
                <a:latin typeface="Times New Roman" pitchFamily="18" charset="0"/>
                <a:ea typeface="宋体" charset="-122"/>
                <a:cs typeface="+mn-cs"/>
              </a:rPr>
              <a:t>DH</a:t>
            </a:r>
            <a:r>
              <a:rPr kumimoji="1" lang="zh-CN" altLang="en-US" sz="1200" b="1" i="0" kern="1200" dirty="0">
                <a:solidFill>
                  <a:schemeClr val="tx1"/>
                </a:solidFill>
                <a:effectLst/>
                <a:latin typeface="Times New Roman" pitchFamily="18" charset="0"/>
                <a:ea typeface="宋体" charset="-122"/>
                <a:cs typeface="+mn-cs"/>
              </a:rPr>
              <a:t>算法</a:t>
            </a:r>
            <a:r>
              <a:rPr kumimoji="1" lang="zh-CN" altLang="en-US" sz="1200" b="0" i="0" kern="1200" dirty="0">
                <a:solidFill>
                  <a:schemeClr val="tx1"/>
                </a:solidFill>
                <a:effectLst/>
                <a:latin typeface="Times New Roman" pitchFamily="18" charset="0"/>
                <a:ea typeface="宋体" charset="-122"/>
                <a:cs typeface="+mn-cs"/>
              </a:rPr>
              <a:t>。即</a:t>
            </a:r>
            <a:r>
              <a:rPr kumimoji="1" lang="en-US" altLang="zh-CN" sz="1200" b="0" i="0" kern="1200" dirty="0">
                <a:solidFill>
                  <a:schemeClr val="tx1"/>
                </a:solidFill>
                <a:effectLst/>
                <a:latin typeface="Times New Roman" pitchFamily="18" charset="0"/>
                <a:ea typeface="宋体" charset="-122"/>
                <a:cs typeface="+mn-cs"/>
              </a:rPr>
              <a:t>ECDH</a:t>
            </a:r>
            <a:r>
              <a:rPr kumimoji="1" lang="zh-CN" altLang="en-US" sz="1200" b="0" i="0" kern="1200" dirty="0">
                <a:solidFill>
                  <a:schemeClr val="tx1"/>
                </a:solidFill>
                <a:effectLst/>
                <a:latin typeface="Times New Roman" pitchFamily="18" charset="0"/>
                <a:ea typeface="宋体" charset="-122"/>
                <a:cs typeface="+mn-cs"/>
              </a:rPr>
              <a:t>算法</a:t>
            </a:r>
          </a:p>
          <a:p>
            <a:endParaRPr kumimoji="1" lang="en-US" altLang="zh-CN" sz="1200" b="0" i="0" kern="1200" dirty="0">
              <a:solidFill>
                <a:schemeClr val="tx1"/>
              </a:solidFill>
              <a:effectLst/>
              <a:latin typeface="Times New Roman" pitchFamily="18" charset="0"/>
              <a:ea typeface="宋体" charset="-122"/>
              <a:cs typeface="+mn-cs"/>
            </a:endParaRPr>
          </a:p>
          <a:p>
            <a:endParaRPr lang="zh-CN" altLang="en-US" dirty="0"/>
          </a:p>
        </p:txBody>
      </p:sp>
      <p:sp>
        <p:nvSpPr>
          <p:cNvPr id="4" name="灯片编号占位符 3"/>
          <p:cNvSpPr>
            <a:spLocks noGrp="1"/>
          </p:cNvSpPr>
          <p:nvPr>
            <p:ph type="sldNum" sz="quarter" idx="5"/>
          </p:nvPr>
        </p:nvSpPr>
        <p:spPr/>
        <p:txBody>
          <a:bodyPr/>
          <a:lstStyle/>
          <a:p>
            <a:pPr>
              <a:defRPr/>
            </a:pPr>
            <a:fld id="{E46A9642-FD4A-45CC-9F4F-8E10AB9AB4AA}" type="slidenum">
              <a:rPr lang="en-US" altLang="zh-CN" smtClean="0"/>
              <a:pPr>
                <a:defRPr/>
              </a:pPr>
              <a:t>72</a:t>
            </a:fld>
            <a:endParaRPr lang="en-US" altLang="zh-CN"/>
          </a:p>
        </p:txBody>
      </p:sp>
    </p:spTree>
    <p:extLst>
      <p:ext uri="{BB962C8B-B14F-4D97-AF65-F5344CB8AC3E}">
        <p14:creationId xmlns:p14="http://schemas.microsoft.com/office/powerpoint/2010/main" val="17373049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https://www.yuque.com/imdingtalk/blog/hmc58e</a:t>
            </a:r>
            <a:endParaRPr lang="zh-CN" altLang="en-US" dirty="0"/>
          </a:p>
        </p:txBody>
      </p:sp>
      <p:sp>
        <p:nvSpPr>
          <p:cNvPr id="4" name="灯片编号占位符 3"/>
          <p:cNvSpPr>
            <a:spLocks noGrp="1"/>
          </p:cNvSpPr>
          <p:nvPr>
            <p:ph type="sldNum" sz="quarter" idx="5"/>
          </p:nvPr>
        </p:nvSpPr>
        <p:spPr/>
        <p:txBody>
          <a:bodyPr/>
          <a:lstStyle/>
          <a:p>
            <a:pPr>
              <a:defRPr/>
            </a:pPr>
            <a:fld id="{E46A9642-FD4A-45CC-9F4F-8E10AB9AB4AA}" type="slidenum">
              <a:rPr lang="en-US" altLang="zh-CN" smtClean="0"/>
              <a:pPr>
                <a:defRPr/>
              </a:pPr>
              <a:t>73</a:t>
            </a:fld>
            <a:endParaRPr lang="en-US" altLang="zh-CN"/>
          </a:p>
        </p:txBody>
      </p:sp>
    </p:spTree>
    <p:extLst>
      <p:ext uri="{BB962C8B-B14F-4D97-AF65-F5344CB8AC3E}">
        <p14:creationId xmlns:p14="http://schemas.microsoft.com/office/powerpoint/2010/main" val="310293866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https://www.yuque.com/imdingtalk/blog/hmc58e</a:t>
            </a:r>
          </a:p>
          <a:p>
            <a:r>
              <a:rPr kumimoji="1" lang="en-US" altLang="zh-CN" sz="1200" kern="1200" dirty="0">
                <a:solidFill>
                  <a:schemeClr val="tx1"/>
                </a:solidFill>
                <a:effectLst/>
                <a:latin typeface="Times New Roman" pitchFamily="18" charset="0"/>
                <a:ea typeface="宋体" charset="-122"/>
                <a:cs typeface="+mn-cs"/>
              </a:rPr>
              <a:t>TLS 1.3</a:t>
            </a:r>
            <a:r>
              <a:rPr kumimoji="1" lang="zh-CN" altLang="en-US" sz="1200" kern="1200" dirty="0">
                <a:solidFill>
                  <a:schemeClr val="tx1"/>
                </a:solidFill>
                <a:effectLst/>
                <a:latin typeface="Times New Roman" pitchFamily="18" charset="0"/>
                <a:ea typeface="宋体" charset="-122"/>
                <a:cs typeface="+mn-cs"/>
              </a:rPr>
              <a:t>对</a:t>
            </a:r>
            <a:r>
              <a:rPr kumimoji="1" lang="en-US" altLang="zh-CN" sz="1200" kern="1200" dirty="0">
                <a:solidFill>
                  <a:schemeClr val="tx1"/>
                </a:solidFill>
                <a:effectLst/>
                <a:latin typeface="Times New Roman" pitchFamily="18" charset="0"/>
                <a:ea typeface="宋体" charset="-122"/>
                <a:cs typeface="+mn-cs"/>
              </a:rPr>
              <a:t>TLS1.2 </a:t>
            </a:r>
            <a:r>
              <a:rPr kumimoji="1" lang="zh-CN" altLang="en-US" sz="1200" kern="1200" dirty="0">
                <a:solidFill>
                  <a:schemeClr val="tx1"/>
                </a:solidFill>
                <a:effectLst/>
                <a:latin typeface="Times New Roman" pitchFamily="18" charset="0"/>
                <a:ea typeface="宋体" charset="-122"/>
                <a:cs typeface="+mn-cs"/>
              </a:rPr>
              <a:t>进行了改进，</a:t>
            </a:r>
            <a:r>
              <a:rPr kumimoji="1" lang="en-US" altLang="zh-CN" sz="1200" kern="1200" dirty="0">
                <a:solidFill>
                  <a:schemeClr val="tx1"/>
                </a:solidFill>
                <a:effectLst/>
                <a:latin typeface="Times New Roman" pitchFamily="18" charset="0"/>
                <a:ea typeface="宋体" charset="-122"/>
                <a:cs typeface="+mn-cs"/>
              </a:rPr>
              <a:t>IETF</a:t>
            </a:r>
            <a:r>
              <a:rPr kumimoji="1" lang="zh-CN" altLang="en-US" sz="1200" kern="1200" dirty="0">
                <a:solidFill>
                  <a:schemeClr val="tx1"/>
                </a:solidFill>
                <a:effectLst/>
                <a:latin typeface="Times New Roman" pitchFamily="18" charset="0"/>
                <a:ea typeface="宋体" charset="-122"/>
                <a:cs typeface="+mn-cs"/>
              </a:rPr>
              <a:t>取消了对较旧的过时算法的支持，并简化了所有流程，将整个握手过程从两次往返缩短为一次，并将密码套件的大小从四个协商</a:t>
            </a:r>
            <a:r>
              <a:rPr kumimoji="1" lang="en-US" altLang="zh-CN" sz="1200" kern="1200" dirty="0">
                <a:solidFill>
                  <a:schemeClr val="tx1"/>
                </a:solidFill>
                <a:effectLst/>
                <a:latin typeface="Times New Roman" pitchFamily="18" charset="0"/>
                <a:ea typeface="宋体" charset="-122"/>
                <a:cs typeface="+mn-cs"/>
              </a:rPr>
              <a:t>/</a:t>
            </a:r>
            <a:r>
              <a:rPr kumimoji="1" lang="zh-CN" altLang="en-US" sz="1200" kern="1200" dirty="0">
                <a:solidFill>
                  <a:schemeClr val="tx1"/>
                </a:solidFill>
                <a:effectLst/>
                <a:latin typeface="Times New Roman" pitchFamily="18" charset="0"/>
                <a:ea typeface="宋体" charset="-122"/>
                <a:cs typeface="+mn-cs"/>
              </a:rPr>
              <a:t>算法减少为两个</a:t>
            </a:r>
            <a:r>
              <a:rPr kumimoji="1" lang="en-US" altLang="zh-CN" sz="1200" kern="1200" dirty="0">
                <a:solidFill>
                  <a:schemeClr val="tx1"/>
                </a:solidFill>
                <a:effectLst/>
                <a:latin typeface="Times New Roman" pitchFamily="18" charset="0"/>
                <a:ea typeface="宋体" charset="-122"/>
                <a:cs typeface="+mn-cs"/>
              </a:rPr>
              <a:t>(</a:t>
            </a:r>
            <a:r>
              <a:rPr kumimoji="1" lang="zh-CN" altLang="en-US" sz="1200" kern="1200" dirty="0">
                <a:solidFill>
                  <a:schemeClr val="tx1"/>
                </a:solidFill>
                <a:effectLst/>
                <a:latin typeface="Times New Roman" pitchFamily="18" charset="0"/>
                <a:ea typeface="宋体" charset="-122"/>
                <a:cs typeface="+mn-cs"/>
              </a:rPr>
              <a:t>密钥交换算法始终为</a:t>
            </a:r>
            <a:r>
              <a:rPr kumimoji="1" lang="en-US" altLang="zh-CN" sz="1200" kern="1200" dirty="0">
                <a:solidFill>
                  <a:schemeClr val="tx1"/>
                </a:solidFill>
                <a:effectLst/>
                <a:latin typeface="Times New Roman" pitchFamily="18" charset="0"/>
                <a:ea typeface="宋体" charset="-122"/>
                <a:cs typeface="+mn-cs"/>
              </a:rPr>
              <a:t>DHE</a:t>
            </a:r>
            <a:r>
              <a:rPr kumimoji="1" lang="zh-CN" altLang="en-US" sz="1200" kern="1200" dirty="0">
                <a:solidFill>
                  <a:schemeClr val="tx1"/>
                </a:solidFill>
                <a:effectLst/>
                <a:latin typeface="Times New Roman" pitchFamily="18" charset="0"/>
                <a:ea typeface="宋体" charset="-122"/>
                <a:cs typeface="+mn-cs"/>
              </a:rPr>
              <a:t>或者</a:t>
            </a:r>
            <a:r>
              <a:rPr kumimoji="1" lang="en-US" altLang="zh-CN" sz="1200" kern="1200" dirty="0">
                <a:solidFill>
                  <a:schemeClr val="tx1"/>
                </a:solidFill>
                <a:effectLst/>
                <a:latin typeface="Times New Roman" pitchFamily="18" charset="0"/>
                <a:ea typeface="宋体" charset="-122"/>
                <a:cs typeface="+mn-cs"/>
              </a:rPr>
              <a:t>ECDHE;)</a:t>
            </a:r>
            <a:r>
              <a:rPr kumimoji="1" lang="zh-CN" altLang="en-US" sz="1200" kern="1200" dirty="0">
                <a:solidFill>
                  <a:schemeClr val="tx1"/>
                </a:solidFill>
                <a:effectLst/>
                <a:latin typeface="Times New Roman" pitchFamily="18" charset="0"/>
                <a:ea typeface="宋体" charset="-122"/>
                <a:cs typeface="+mn-cs"/>
              </a:rPr>
              <a:t>。</a:t>
            </a:r>
          </a:p>
          <a:p>
            <a:r>
              <a:rPr kumimoji="1" lang="zh-CN" altLang="en-US" sz="1200" kern="1200" dirty="0">
                <a:solidFill>
                  <a:schemeClr val="tx1"/>
                </a:solidFill>
                <a:effectLst/>
                <a:latin typeface="Times New Roman" pitchFamily="18" charset="0"/>
                <a:ea typeface="宋体" charset="-122"/>
                <a:cs typeface="+mn-cs"/>
              </a:rPr>
              <a:t>支持的密码套件的数量也从</a:t>
            </a:r>
            <a:r>
              <a:rPr kumimoji="1" lang="en-US" altLang="zh-CN" sz="1200" kern="1200" dirty="0">
                <a:solidFill>
                  <a:schemeClr val="tx1"/>
                </a:solidFill>
                <a:effectLst/>
                <a:latin typeface="Times New Roman" pitchFamily="18" charset="0"/>
                <a:ea typeface="宋体" charset="-122"/>
                <a:cs typeface="+mn-cs"/>
              </a:rPr>
              <a:t>37</a:t>
            </a:r>
            <a:r>
              <a:rPr kumimoji="1" lang="zh-CN" altLang="en-US" sz="1200" kern="1200" dirty="0">
                <a:solidFill>
                  <a:schemeClr val="tx1"/>
                </a:solidFill>
                <a:effectLst/>
                <a:latin typeface="Times New Roman" pitchFamily="18" charset="0"/>
                <a:ea typeface="宋体" charset="-122"/>
                <a:cs typeface="+mn-cs"/>
              </a:rPr>
              <a:t>个减少到</a:t>
            </a:r>
            <a:r>
              <a:rPr kumimoji="1" lang="en-US" altLang="zh-CN" sz="1200" kern="1200" dirty="0">
                <a:solidFill>
                  <a:schemeClr val="tx1"/>
                </a:solidFill>
                <a:effectLst/>
                <a:latin typeface="Times New Roman" pitchFamily="18" charset="0"/>
                <a:ea typeface="宋体" charset="-122"/>
                <a:cs typeface="+mn-cs"/>
              </a:rPr>
              <a:t>5</a:t>
            </a:r>
            <a:r>
              <a:rPr kumimoji="1" lang="zh-CN" altLang="en-US" sz="1200" kern="1200" dirty="0">
                <a:solidFill>
                  <a:schemeClr val="tx1"/>
                </a:solidFill>
                <a:effectLst/>
                <a:latin typeface="Times New Roman" pitchFamily="18" charset="0"/>
                <a:ea typeface="宋体" charset="-122"/>
                <a:cs typeface="+mn-cs"/>
              </a:rPr>
              <a:t>个。这是</a:t>
            </a:r>
            <a:r>
              <a:rPr kumimoji="1" lang="en-US" altLang="zh-CN" sz="1200" kern="1200" dirty="0">
                <a:solidFill>
                  <a:schemeClr val="tx1"/>
                </a:solidFill>
                <a:effectLst/>
                <a:latin typeface="Times New Roman" pitchFamily="18" charset="0"/>
                <a:ea typeface="宋体" charset="-122"/>
                <a:cs typeface="+mn-cs"/>
              </a:rPr>
              <a:t>TLS 1.3</a:t>
            </a:r>
            <a:r>
              <a:rPr kumimoji="1" lang="zh-CN" altLang="en-US" sz="1200" kern="1200" dirty="0">
                <a:solidFill>
                  <a:schemeClr val="tx1"/>
                </a:solidFill>
                <a:effectLst/>
                <a:latin typeface="Times New Roman" pitchFamily="18" charset="0"/>
                <a:ea typeface="宋体" charset="-122"/>
                <a:cs typeface="+mn-cs"/>
              </a:rPr>
              <a:t>密码套件的示例：</a:t>
            </a:r>
          </a:p>
          <a:p>
            <a:r>
              <a:rPr kumimoji="1" lang="zh-CN" altLang="en-US" sz="1200" kern="1200" dirty="0">
                <a:solidFill>
                  <a:schemeClr val="tx1"/>
                </a:solidFill>
                <a:effectLst/>
                <a:latin typeface="Times New Roman" pitchFamily="18" charset="0"/>
                <a:ea typeface="宋体" charset="-122"/>
                <a:cs typeface="+mn-cs"/>
              </a:rPr>
              <a:t>在</a:t>
            </a:r>
            <a:r>
              <a:rPr kumimoji="1" lang="en-US" altLang="zh-CN" sz="1200" kern="1200" dirty="0">
                <a:solidFill>
                  <a:schemeClr val="tx1"/>
                </a:solidFill>
                <a:effectLst/>
                <a:latin typeface="Times New Roman" pitchFamily="18" charset="0"/>
                <a:ea typeface="宋体" charset="-122"/>
                <a:cs typeface="+mn-cs"/>
              </a:rPr>
              <a:t>hello</a:t>
            </a:r>
            <a:r>
              <a:rPr kumimoji="1" lang="zh-CN" altLang="en-US" sz="1200" kern="1200" dirty="0">
                <a:solidFill>
                  <a:schemeClr val="tx1"/>
                </a:solidFill>
                <a:effectLst/>
                <a:latin typeface="Times New Roman" pitchFamily="18" charset="0"/>
                <a:ea typeface="宋体" charset="-122"/>
                <a:cs typeface="+mn-cs"/>
              </a:rPr>
              <a:t>时我们将知道使用某种版本的</a:t>
            </a:r>
            <a:r>
              <a:rPr kumimoji="1" lang="en-US" altLang="zh-CN" sz="1200" kern="1200" dirty="0">
                <a:solidFill>
                  <a:schemeClr val="tx1"/>
                </a:solidFill>
                <a:effectLst/>
                <a:latin typeface="Times New Roman" pitchFamily="18" charset="0"/>
                <a:ea typeface="宋体" charset="-122"/>
                <a:cs typeface="+mn-cs"/>
              </a:rPr>
              <a:t>Diffie-Hellman</a:t>
            </a:r>
            <a:r>
              <a:rPr kumimoji="1" lang="zh-CN" altLang="en-US" sz="1200" kern="1200" dirty="0">
                <a:solidFill>
                  <a:schemeClr val="tx1"/>
                </a:solidFill>
                <a:effectLst/>
                <a:latin typeface="Times New Roman" pitchFamily="18" charset="0"/>
                <a:ea typeface="宋体" charset="-122"/>
                <a:cs typeface="+mn-cs"/>
              </a:rPr>
              <a:t>临时密钥交换（密钥交换不需要协商了），我们只是不知道参数，因此这意味着不再需要</a:t>
            </a:r>
            <a:r>
              <a:rPr kumimoji="1" lang="en-US" altLang="zh-CN" sz="1200" kern="1200" dirty="0">
                <a:solidFill>
                  <a:schemeClr val="tx1"/>
                </a:solidFill>
                <a:effectLst/>
                <a:latin typeface="Times New Roman" pitchFamily="18" charset="0"/>
                <a:ea typeface="宋体" charset="-122"/>
                <a:cs typeface="+mn-cs"/>
              </a:rPr>
              <a:t>TLS 1.2</a:t>
            </a:r>
            <a:r>
              <a:rPr kumimoji="1" lang="zh-CN" altLang="en-US" sz="1200" kern="1200" dirty="0">
                <a:solidFill>
                  <a:schemeClr val="tx1"/>
                </a:solidFill>
                <a:effectLst/>
                <a:latin typeface="Times New Roman" pitchFamily="18" charset="0"/>
                <a:ea typeface="宋体" charset="-122"/>
                <a:cs typeface="+mn-cs"/>
              </a:rPr>
              <a:t>密码套件中的前两个算法（对称加密和认证算法）。这些功能仍在发生，而不再需要在握手期间进行协商，</a:t>
            </a:r>
            <a:r>
              <a:rPr kumimoji="1" lang="en-US" altLang="zh-CN" sz="1200" kern="1200" dirty="0">
                <a:solidFill>
                  <a:schemeClr val="tx1"/>
                </a:solidFill>
                <a:effectLst/>
                <a:latin typeface="Times New Roman" pitchFamily="18" charset="0"/>
                <a:ea typeface="宋体" charset="-122"/>
                <a:cs typeface="+mn-cs"/>
              </a:rPr>
              <a:t>TLS 1.3</a:t>
            </a:r>
            <a:r>
              <a:rPr kumimoji="1" lang="zh-CN" altLang="en-US" sz="1200" kern="1200" dirty="0">
                <a:solidFill>
                  <a:schemeClr val="tx1"/>
                </a:solidFill>
                <a:effectLst/>
                <a:latin typeface="Times New Roman" pitchFamily="18" charset="0"/>
                <a:ea typeface="宋体" charset="-122"/>
                <a:cs typeface="+mn-cs"/>
              </a:rPr>
              <a:t>允许的唯一对称密码类型称为带有附加数据的身份验证加密（</a:t>
            </a:r>
            <a:r>
              <a:rPr kumimoji="1" lang="en-US" altLang="zh-CN" sz="1200" kern="1200" dirty="0">
                <a:solidFill>
                  <a:schemeClr val="tx1"/>
                </a:solidFill>
                <a:effectLst/>
                <a:latin typeface="Times New Roman" pitchFamily="18" charset="0"/>
                <a:ea typeface="宋体" charset="-122"/>
                <a:cs typeface="+mn-cs"/>
              </a:rPr>
              <a:t>AEAD</a:t>
            </a:r>
            <a:r>
              <a:rPr kumimoji="1" lang="zh-CN" altLang="en-US" sz="1200" kern="1200" dirty="0">
                <a:solidFill>
                  <a:schemeClr val="tx1"/>
                </a:solidFill>
                <a:effectLst/>
                <a:latin typeface="Times New Roman" pitchFamily="18" charset="0"/>
                <a:ea typeface="宋体" charset="-122"/>
                <a:cs typeface="+mn-cs"/>
              </a:rPr>
              <a:t>）密码。 </a:t>
            </a:r>
          </a:p>
          <a:p>
            <a:r>
              <a:rPr kumimoji="1" lang="zh-CN" altLang="en-US" sz="1200" kern="1200" dirty="0">
                <a:solidFill>
                  <a:schemeClr val="tx1"/>
                </a:solidFill>
                <a:effectLst/>
                <a:latin typeface="Times New Roman" pitchFamily="18" charset="0"/>
                <a:ea typeface="宋体" charset="-122"/>
                <a:cs typeface="+mn-cs"/>
              </a:rPr>
              <a:t>常见的 </a:t>
            </a:r>
            <a:r>
              <a:rPr kumimoji="1" lang="en-US" altLang="zh-CN" sz="1200" kern="1200" dirty="0">
                <a:solidFill>
                  <a:schemeClr val="tx1"/>
                </a:solidFill>
                <a:effectLst/>
                <a:latin typeface="Times New Roman" pitchFamily="18" charset="0"/>
                <a:ea typeface="宋体" charset="-122"/>
                <a:cs typeface="+mn-cs"/>
              </a:rPr>
              <a:t>AEAD </a:t>
            </a:r>
            <a:r>
              <a:rPr kumimoji="1" lang="zh-CN" altLang="en-US" sz="1200" kern="1200" dirty="0">
                <a:solidFill>
                  <a:schemeClr val="tx1"/>
                </a:solidFill>
                <a:effectLst/>
                <a:latin typeface="Times New Roman" pitchFamily="18" charset="0"/>
                <a:ea typeface="宋体" charset="-122"/>
                <a:cs typeface="+mn-cs"/>
              </a:rPr>
              <a:t>算法如下：</a:t>
            </a:r>
            <a:r>
              <a:rPr kumimoji="1" lang="en-US" altLang="zh-CN" sz="1200" kern="1200" dirty="0">
                <a:solidFill>
                  <a:schemeClr val="tx1"/>
                </a:solidFill>
                <a:effectLst/>
                <a:latin typeface="Times New Roman" pitchFamily="18" charset="0"/>
                <a:ea typeface="宋体" charset="-122"/>
                <a:cs typeface="+mn-cs"/>
              </a:rPr>
              <a:t>AES-128-GCM</a:t>
            </a:r>
            <a:r>
              <a:rPr kumimoji="1" lang="zh-CN" altLang="en-US" sz="1200" kern="1200" dirty="0">
                <a:solidFill>
                  <a:schemeClr val="tx1"/>
                </a:solidFill>
                <a:effectLst/>
                <a:latin typeface="Times New Roman" pitchFamily="18" charset="0"/>
                <a:ea typeface="宋体" charset="-122"/>
                <a:cs typeface="+mn-cs"/>
              </a:rPr>
              <a:t>，</a:t>
            </a:r>
            <a:r>
              <a:rPr kumimoji="1" lang="en-US" altLang="zh-CN" sz="1200" kern="1200" dirty="0">
                <a:solidFill>
                  <a:schemeClr val="tx1"/>
                </a:solidFill>
                <a:effectLst/>
                <a:latin typeface="Times New Roman" pitchFamily="18" charset="0"/>
                <a:ea typeface="宋体" charset="-122"/>
                <a:cs typeface="+mn-cs"/>
              </a:rPr>
              <a:t>AES-192-GCM</a:t>
            </a:r>
            <a:r>
              <a:rPr kumimoji="1" lang="zh-CN" altLang="en-US" sz="1200" kern="1200" dirty="0">
                <a:solidFill>
                  <a:schemeClr val="tx1"/>
                </a:solidFill>
                <a:effectLst/>
                <a:latin typeface="Times New Roman" pitchFamily="18" charset="0"/>
                <a:ea typeface="宋体" charset="-122"/>
                <a:cs typeface="+mn-cs"/>
              </a:rPr>
              <a:t>，</a:t>
            </a:r>
            <a:r>
              <a:rPr kumimoji="1" lang="en-US" altLang="zh-CN" sz="1200" kern="1200" dirty="0">
                <a:solidFill>
                  <a:schemeClr val="tx1"/>
                </a:solidFill>
                <a:effectLst/>
                <a:latin typeface="Times New Roman" pitchFamily="18" charset="0"/>
                <a:ea typeface="宋体" charset="-122"/>
                <a:cs typeface="+mn-cs"/>
              </a:rPr>
              <a:t>AES-256-GCM</a:t>
            </a:r>
            <a:r>
              <a:rPr kumimoji="1" lang="zh-CN" altLang="en-US" sz="1200" kern="1200" dirty="0">
                <a:solidFill>
                  <a:schemeClr val="tx1"/>
                </a:solidFill>
                <a:effectLst/>
                <a:latin typeface="Times New Roman" pitchFamily="18" charset="0"/>
                <a:ea typeface="宋体" charset="-122"/>
                <a:cs typeface="+mn-cs"/>
              </a:rPr>
              <a:t>， </a:t>
            </a:r>
            <a:r>
              <a:rPr kumimoji="1" lang="en-US" altLang="zh-CN" sz="1200" kern="1200" dirty="0">
                <a:solidFill>
                  <a:schemeClr val="tx1"/>
                </a:solidFill>
                <a:effectLst/>
                <a:latin typeface="Times New Roman" pitchFamily="18" charset="0"/>
                <a:ea typeface="宋体" charset="-122"/>
                <a:cs typeface="+mn-cs"/>
              </a:rPr>
              <a:t>ChaCha20-IETF-Poly1305</a:t>
            </a:r>
            <a:r>
              <a:rPr kumimoji="1" lang="zh-CN" altLang="en-US" sz="1200" kern="1200" dirty="0">
                <a:solidFill>
                  <a:schemeClr val="tx1"/>
                </a:solidFill>
                <a:effectLst/>
                <a:latin typeface="Times New Roman" pitchFamily="18" charset="0"/>
                <a:ea typeface="宋体" charset="-122"/>
                <a:cs typeface="+mn-cs"/>
              </a:rPr>
              <a:t>，</a:t>
            </a:r>
            <a:r>
              <a:rPr kumimoji="1" lang="en-US" altLang="zh-CN" sz="1200" kern="1200" dirty="0">
                <a:solidFill>
                  <a:schemeClr val="tx1"/>
                </a:solidFill>
                <a:effectLst/>
                <a:latin typeface="Times New Roman" pitchFamily="18" charset="0"/>
                <a:ea typeface="宋体" charset="-122"/>
                <a:cs typeface="+mn-cs"/>
              </a:rPr>
              <a:t>XChaCha20-IETF-Poly1305</a:t>
            </a:r>
          </a:p>
          <a:p>
            <a:endParaRPr kumimoji="1" lang="en-US" altLang="zh-CN" sz="1200" kern="1200" dirty="0">
              <a:solidFill>
                <a:schemeClr val="tx1"/>
              </a:solidFill>
              <a:effectLst/>
              <a:latin typeface="Times New Roman" pitchFamily="18" charset="0"/>
              <a:ea typeface="宋体" charset="-122"/>
              <a:cs typeface="+mn-cs"/>
            </a:endParaRPr>
          </a:p>
          <a:p>
            <a:r>
              <a:rPr kumimoji="1" lang="en-US" altLang="zh-CN" sz="1200" kern="1200" dirty="0">
                <a:solidFill>
                  <a:schemeClr val="tx1"/>
                </a:solidFill>
                <a:effectLst/>
                <a:latin typeface="Times New Roman" pitchFamily="18" charset="0"/>
                <a:ea typeface="宋体" charset="-122"/>
                <a:cs typeface="+mn-cs"/>
              </a:rPr>
              <a:t>https://blog.csdn.net/xiliang_pan/article/details/89089144?spm=1035.2023.3001.6557&amp;utm_medium=distribute.pc_relevant_bbs_down.none-task-blog-2~default~OPENSEARCH~default-10.nonecase&amp;depth_1-utm_source=distribute.pc_relevant_bbs_down.none-task-blog-2~default~OPENSEARCH~default-10.nonecase</a:t>
            </a:r>
          </a:p>
          <a:p>
            <a:r>
              <a:rPr kumimoji="1" lang="en-US" altLang="zh-CN" sz="1200" b="0" i="0" kern="1200" dirty="0">
                <a:solidFill>
                  <a:schemeClr val="tx1"/>
                </a:solidFill>
                <a:effectLst/>
                <a:latin typeface="Times New Roman" pitchFamily="18" charset="0"/>
                <a:ea typeface="宋体" charset="-122"/>
                <a:cs typeface="+mn-cs"/>
              </a:rPr>
              <a:t>TLS_ECDHE_RSA_WITH_AES_128_GCM_SHA256 </a:t>
            </a:r>
            <a:r>
              <a:rPr kumimoji="1" lang="zh-CN" altLang="en-US" sz="1200" b="0" i="0" kern="1200" dirty="0">
                <a:solidFill>
                  <a:schemeClr val="tx1"/>
                </a:solidFill>
                <a:effectLst/>
                <a:latin typeface="Times New Roman" pitchFamily="18" charset="0"/>
                <a:ea typeface="宋体" charset="-122"/>
                <a:cs typeface="+mn-cs"/>
              </a:rPr>
              <a:t>解构如下：</a:t>
            </a:r>
          </a:p>
          <a:p>
            <a:r>
              <a:rPr kumimoji="1" lang="zh-CN" altLang="en-US" sz="1200" b="0" i="0" kern="1200" dirty="0">
                <a:solidFill>
                  <a:schemeClr val="tx1"/>
                </a:solidFill>
                <a:effectLst/>
                <a:latin typeface="Times New Roman" pitchFamily="18" charset="0"/>
                <a:ea typeface="宋体" charset="-122"/>
                <a:cs typeface="+mn-cs"/>
              </a:rPr>
              <a:t>    </a:t>
            </a:r>
            <a:r>
              <a:rPr kumimoji="1" lang="en-US" altLang="zh-CN" sz="1200" b="0" i="0" kern="1200" dirty="0">
                <a:solidFill>
                  <a:schemeClr val="tx1"/>
                </a:solidFill>
                <a:effectLst/>
                <a:latin typeface="Times New Roman" pitchFamily="18" charset="0"/>
                <a:ea typeface="宋体" charset="-122"/>
                <a:cs typeface="+mn-cs"/>
              </a:rPr>
              <a:t>ECDHE_RSA</a:t>
            </a:r>
            <a:r>
              <a:rPr kumimoji="1" lang="zh-CN" altLang="en-US" sz="1200" b="0" i="0" kern="1200" dirty="0">
                <a:solidFill>
                  <a:schemeClr val="tx1"/>
                </a:solidFill>
                <a:effectLst/>
                <a:latin typeface="Times New Roman" pitchFamily="18" charset="0"/>
                <a:ea typeface="宋体" charset="-122"/>
                <a:cs typeface="+mn-cs"/>
              </a:rPr>
              <a:t>：密钥协商交换算法</a:t>
            </a:r>
            <a:br>
              <a:rPr kumimoji="1" lang="zh-CN" altLang="en-US" sz="1200" b="0" i="0" kern="1200" dirty="0">
                <a:solidFill>
                  <a:schemeClr val="tx1"/>
                </a:solidFill>
                <a:effectLst/>
                <a:latin typeface="Times New Roman" pitchFamily="18" charset="0"/>
                <a:ea typeface="宋体" charset="-122"/>
                <a:cs typeface="+mn-cs"/>
              </a:rPr>
            </a:br>
            <a:r>
              <a:rPr kumimoji="1" lang="zh-CN" altLang="en-US" sz="1200" b="0" i="0" kern="1200" dirty="0">
                <a:solidFill>
                  <a:schemeClr val="tx1"/>
                </a:solidFill>
                <a:effectLst/>
                <a:latin typeface="Times New Roman" pitchFamily="18" charset="0"/>
                <a:ea typeface="宋体" charset="-122"/>
                <a:cs typeface="+mn-cs"/>
              </a:rPr>
              <a:t>        </a:t>
            </a:r>
            <a:r>
              <a:rPr kumimoji="1" lang="en-US" altLang="zh-CN" sz="1200" b="0" i="0" kern="1200" dirty="0">
                <a:solidFill>
                  <a:schemeClr val="tx1"/>
                </a:solidFill>
                <a:effectLst/>
                <a:latin typeface="Times New Roman" pitchFamily="18" charset="0"/>
                <a:ea typeface="宋体" charset="-122"/>
                <a:cs typeface="+mn-cs"/>
              </a:rPr>
              <a:t>ECDHE</a:t>
            </a:r>
            <a:r>
              <a:rPr kumimoji="1" lang="zh-CN" altLang="en-US" sz="1200" b="0" i="0" kern="1200" dirty="0">
                <a:solidFill>
                  <a:schemeClr val="tx1"/>
                </a:solidFill>
                <a:effectLst/>
                <a:latin typeface="Times New Roman" pitchFamily="18" charset="0"/>
                <a:ea typeface="宋体" charset="-122"/>
                <a:cs typeface="+mn-cs"/>
              </a:rPr>
              <a:t>：使用基于椭圆曲线签密方案（</a:t>
            </a:r>
            <a:r>
              <a:rPr kumimoji="1" lang="en-US" altLang="zh-CN" sz="1200" b="0" i="0" kern="1200" dirty="0">
                <a:solidFill>
                  <a:schemeClr val="tx1"/>
                </a:solidFill>
                <a:effectLst/>
                <a:latin typeface="Times New Roman" pitchFamily="18" charset="0"/>
                <a:ea typeface="宋体" charset="-122"/>
                <a:cs typeface="+mn-cs"/>
              </a:rPr>
              <a:t>EC, Elliptic Curve</a:t>
            </a:r>
            <a:r>
              <a:rPr kumimoji="1" lang="zh-CN" altLang="en-US" sz="1200" b="0" i="0" kern="1200" dirty="0">
                <a:solidFill>
                  <a:schemeClr val="tx1"/>
                </a:solidFill>
                <a:effectLst/>
                <a:latin typeface="Times New Roman" pitchFamily="18" charset="0"/>
                <a:ea typeface="宋体" charset="-122"/>
                <a:cs typeface="+mn-cs"/>
              </a:rPr>
              <a:t>）的 </a:t>
            </a:r>
            <a:r>
              <a:rPr kumimoji="1" lang="en-US" altLang="zh-CN" sz="1200" b="0" i="0" kern="1200" dirty="0">
                <a:solidFill>
                  <a:schemeClr val="tx1"/>
                </a:solidFill>
                <a:effectLst/>
                <a:latin typeface="Times New Roman" pitchFamily="18" charset="0"/>
                <a:ea typeface="宋体" charset="-122"/>
                <a:cs typeface="+mn-cs"/>
              </a:rPr>
              <a:t>Diffie-Hellman</a:t>
            </a:r>
            <a:r>
              <a:rPr kumimoji="1" lang="zh-CN" altLang="en-US" sz="1200" b="0" i="0" kern="1200" dirty="0">
                <a:solidFill>
                  <a:schemeClr val="tx1"/>
                </a:solidFill>
                <a:effectLst/>
                <a:latin typeface="Times New Roman" pitchFamily="18" charset="0"/>
                <a:ea typeface="宋体" charset="-122"/>
                <a:cs typeface="+mn-cs"/>
              </a:rPr>
              <a:t>（</a:t>
            </a:r>
            <a:r>
              <a:rPr kumimoji="1" lang="en-US" altLang="zh-CN" sz="1200" b="0" i="0" kern="1200" dirty="0">
                <a:solidFill>
                  <a:schemeClr val="tx1"/>
                </a:solidFill>
                <a:effectLst/>
                <a:latin typeface="Times New Roman" pitchFamily="18" charset="0"/>
                <a:ea typeface="宋体" charset="-122"/>
                <a:cs typeface="+mn-cs"/>
              </a:rPr>
              <a:t>DH</a:t>
            </a:r>
            <a:r>
              <a:rPr kumimoji="1" lang="zh-CN" altLang="en-US" sz="1200" b="0" i="0" kern="1200" dirty="0">
                <a:solidFill>
                  <a:schemeClr val="tx1"/>
                </a:solidFill>
                <a:effectLst/>
                <a:latin typeface="Times New Roman" pitchFamily="18" charset="0"/>
                <a:ea typeface="宋体" charset="-122"/>
                <a:cs typeface="+mn-cs"/>
              </a:rPr>
              <a:t>）密钥协商协议。尾部的 </a:t>
            </a:r>
            <a:r>
              <a:rPr kumimoji="1" lang="en-US" altLang="zh-CN" sz="1200" b="0" i="0" kern="1200" dirty="0">
                <a:solidFill>
                  <a:schemeClr val="tx1"/>
                </a:solidFill>
                <a:effectLst/>
                <a:latin typeface="Times New Roman" pitchFamily="18" charset="0"/>
                <a:ea typeface="宋体" charset="-122"/>
                <a:cs typeface="+mn-cs"/>
              </a:rPr>
              <a:t>E </a:t>
            </a:r>
            <a:r>
              <a:rPr kumimoji="1" lang="zh-CN" altLang="en-US" sz="1200" b="0" i="0" kern="1200" dirty="0">
                <a:solidFill>
                  <a:schemeClr val="tx1"/>
                </a:solidFill>
                <a:effectLst/>
                <a:latin typeface="Times New Roman" pitchFamily="18" charset="0"/>
                <a:ea typeface="宋体" charset="-122"/>
                <a:cs typeface="+mn-cs"/>
              </a:rPr>
              <a:t>为 </a:t>
            </a:r>
            <a:r>
              <a:rPr kumimoji="1" lang="en-US" altLang="zh-CN" sz="1200" b="0" i="0" kern="1200" dirty="0">
                <a:solidFill>
                  <a:schemeClr val="tx1"/>
                </a:solidFill>
                <a:effectLst/>
                <a:latin typeface="Times New Roman" pitchFamily="18" charset="0"/>
                <a:ea typeface="宋体" charset="-122"/>
                <a:cs typeface="+mn-cs"/>
              </a:rPr>
              <a:t>Ephemeral </a:t>
            </a:r>
            <a:r>
              <a:rPr kumimoji="1" lang="zh-CN" altLang="en-US" sz="1200" b="0" i="0" kern="1200" dirty="0">
                <a:solidFill>
                  <a:schemeClr val="tx1"/>
                </a:solidFill>
                <a:effectLst/>
                <a:latin typeface="Times New Roman" pitchFamily="18" charset="0"/>
                <a:ea typeface="宋体" charset="-122"/>
                <a:cs typeface="+mn-cs"/>
              </a:rPr>
              <a:t>首字母，表示协商的是临时会话密钥。相对每次会话协商的临时密钥，证书中的公钥则是永久的（</a:t>
            </a:r>
            <a:r>
              <a:rPr kumimoji="1" lang="en-US" altLang="zh-CN" sz="1200" b="0" i="0" kern="1200" dirty="0">
                <a:solidFill>
                  <a:schemeClr val="tx1"/>
                </a:solidFill>
                <a:effectLst/>
                <a:latin typeface="Times New Roman" pitchFamily="18" charset="0"/>
                <a:ea typeface="宋体" charset="-122"/>
                <a:cs typeface="+mn-cs"/>
              </a:rPr>
              <a:t>long-term</a:t>
            </a:r>
            <a:r>
              <a:rPr kumimoji="1" lang="zh-CN" altLang="en-US" sz="1200" b="0" i="0" kern="1200" dirty="0">
                <a:solidFill>
                  <a:schemeClr val="tx1"/>
                </a:solidFill>
                <a:effectLst/>
                <a:latin typeface="Times New Roman" pitchFamily="18" charset="0"/>
                <a:ea typeface="宋体" charset="-122"/>
                <a:cs typeface="+mn-cs"/>
              </a:rPr>
              <a:t>）。</a:t>
            </a:r>
            <a:br>
              <a:rPr kumimoji="1" lang="zh-CN" altLang="en-US" sz="1200" b="0" i="0" kern="1200" dirty="0">
                <a:solidFill>
                  <a:schemeClr val="tx1"/>
                </a:solidFill>
                <a:effectLst/>
                <a:latin typeface="Times New Roman" pitchFamily="18" charset="0"/>
                <a:ea typeface="宋体" charset="-122"/>
                <a:cs typeface="+mn-cs"/>
              </a:rPr>
            </a:br>
            <a:r>
              <a:rPr kumimoji="1" lang="zh-CN" altLang="en-US" sz="1200" b="0" i="0" kern="1200" dirty="0">
                <a:solidFill>
                  <a:schemeClr val="tx1"/>
                </a:solidFill>
                <a:effectLst/>
                <a:latin typeface="Times New Roman" pitchFamily="18" charset="0"/>
                <a:ea typeface="宋体" charset="-122"/>
                <a:cs typeface="+mn-cs"/>
              </a:rPr>
              <a:t>        </a:t>
            </a:r>
            <a:r>
              <a:rPr kumimoji="1" lang="en-US" altLang="zh-CN" sz="1200" b="0" i="0" kern="1200" dirty="0">
                <a:solidFill>
                  <a:schemeClr val="tx1"/>
                </a:solidFill>
                <a:effectLst/>
                <a:latin typeface="Times New Roman" pitchFamily="18" charset="0"/>
                <a:ea typeface="宋体" charset="-122"/>
                <a:cs typeface="+mn-cs"/>
              </a:rPr>
              <a:t>RSA</a:t>
            </a:r>
            <a:r>
              <a:rPr kumimoji="1" lang="zh-CN" altLang="en-US" sz="1200" b="0" i="0" kern="1200" dirty="0">
                <a:solidFill>
                  <a:schemeClr val="tx1"/>
                </a:solidFill>
                <a:effectLst/>
                <a:latin typeface="Times New Roman" pitchFamily="18" charset="0"/>
                <a:ea typeface="宋体" charset="-122"/>
                <a:cs typeface="+mn-cs"/>
              </a:rPr>
              <a:t>：证书公钥加密算法，用于对证书数据部分的散列值进行签密、对 </a:t>
            </a:r>
            <a:r>
              <a:rPr kumimoji="1" lang="en-US" altLang="zh-CN" sz="1200" b="0" i="0" kern="1200" dirty="0">
                <a:solidFill>
                  <a:schemeClr val="tx1"/>
                </a:solidFill>
                <a:effectLst/>
                <a:latin typeface="Times New Roman" pitchFamily="18" charset="0"/>
                <a:ea typeface="宋体" charset="-122"/>
                <a:cs typeface="+mn-cs"/>
              </a:rPr>
              <a:t>ECDHE </a:t>
            </a:r>
            <a:r>
              <a:rPr kumimoji="1" lang="zh-CN" altLang="en-US" sz="1200" b="0" i="0" kern="1200" dirty="0">
                <a:solidFill>
                  <a:schemeClr val="tx1"/>
                </a:solidFill>
                <a:effectLst/>
                <a:latin typeface="Times New Roman" pitchFamily="18" charset="0"/>
                <a:ea typeface="宋体" charset="-122"/>
                <a:cs typeface="+mn-cs"/>
              </a:rPr>
              <a:t>交换参数（的 </a:t>
            </a:r>
            <a:r>
              <a:rPr kumimoji="1" lang="en-US" altLang="zh-CN" sz="1200" b="0" i="0" kern="1200" dirty="0">
                <a:solidFill>
                  <a:schemeClr val="tx1"/>
                </a:solidFill>
                <a:effectLst/>
                <a:latin typeface="Times New Roman" pitchFamily="18" charset="0"/>
                <a:ea typeface="宋体" charset="-122"/>
                <a:cs typeface="+mn-cs"/>
              </a:rPr>
              <a:t>HASH </a:t>
            </a:r>
            <a:r>
              <a:rPr kumimoji="1" lang="zh-CN" altLang="en-US" sz="1200" b="0" i="0" kern="1200" dirty="0">
                <a:solidFill>
                  <a:schemeClr val="tx1"/>
                </a:solidFill>
                <a:effectLst/>
                <a:latin typeface="Times New Roman" pitchFamily="18" charset="0"/>
                <a:ea typeface="宋体" charset="-122"/>
                <a:cs typeface="+mn-cs"/>
              </a:rPr>
              <a:t>值）进行签密。可能替换值为 </a:t>
            </a:r>
            <a:r>
              <a:rPr kumimoji="1" lang="en-US" altLang="zh-CN" sz="1200" b="0" i="0" kern="1200" dirty="0">
                <a:solidFill>
                  <a:schemeClr val="tx1"/>
                </a:solidFill>
                <a:effectLst/>
                <a:latin typeface="Times New Roman" pitchFamily="18" charset="0"/>
                <a:ea typeface="宋体" charset="-122"/>
                <a:cs typeface="+mn-cs"/>
              </a:rPr>
              <a:t>ECDSA</a:t>
            </a:r>
            <a:r>
              <a:rPr kumimoji="1" lang="zh-CN" altLang="en-US" sz="1200" b="0" i="0" kern="1200" dirty="0">
                <a:solidFill>
                  <a:schemeClr val="tx1"/>
                </a:solidFill>
                <a:effectLst/>
                <a:latin typeface="Times New Roman" pitchFamily="18" charset="0"/>
                <a:ea typeface="宋体" charset="-122"/>
                <a:cs typeface="+mn-cs"/>
              </a:rPr>
              <a:t>（椭圆曲线数字签名算法）。</a:t>
            </a:r>
          </a:p>
          <a:p>
            <a:r>
              <a:rPr kumimoji="1" lang="zh-CN" altLang="en-US" sz="1200" b="0" i="0" kern="1200" dirty="0">
                <a:solidFill>
                  <a:schemeClr val="tx1"/>
                </a:solidFill>
                <a:effectLst/>
                <a:latin typeface="Times New Roman" pitchFamily="18" charset="0"/>
                <a:ea typeface="宋体" charset="-122"/>
                <a:cs typeface="+mn-cs"/>
              </a:rPr>
              <a:t>        </a:t>
            </a:r>
            <a:r>
              <a:rPr kumimoji="1" lang="en-US" altLang="zh-CN" sz="1200" b="0" i="0" kern="1200" dirty="0">
                <a:solidFill>
                  <a:schemeClr val="tx1"/>
                </a:solidFill>
                <a:effectLst/>
                <a:latin typeface="Times New Roman" pitchFamily="18" charset="0"/>
                <a:ea typeface="宋体" charset="-122"/>
                <a:cs typeface="+mn-cs"/>
              </a:rPr>
              <a:t>rfc4492 &amp; rfc5289 </a:t>
            </a:r>
            <a:r>
              <a:rPr kumimoji="1" lang="zh-CN" altLang="en-US" sz="1200" b="0" i="0" kern="1200" dirty="0">
                <a:solidFill>
                  <a:schemeClr val="tx1"/>
                </a:solidFill>
                <a:effectLst/>
                <a:latin typeface="Times New Roman" pitchFamily="18" charset="0"/>
                <a:ea typeface="宋体" charset="-122"/>
                <a:cs typeface="+mn-cs"/>
              </a:rPr>
              <a:t>定义了该 </a:t>
            </a:r>
            <a:r>
              <a:rPr kumimoji="1" lang="en-US" altLang="zh-CN" sz="1200" b="0" i="0" kern="1200" dirty="0" err="1">
                <a:solidFill>
                  <a:schemeClr val="tx1"/>
                </a:solidFill>
                <a:effectLst/>
                <a:latin typeface="Times New Roman" pitchFamily="18" charset="0"/>
                <a:ea typeface="宋体" charset="-122"/>
                <a:cs typeface="+mn-cs"/>
              </a:rPr>
              <a:t>CipherSuite</a:t>
            </a:r>
            <a:r>
              <a:rPr kumimoji="1" lang="en-US" altLang="zh-CN" sz="1200" b="0" i="0" kern="1200" dirty="0">
                <a:solidFill>
                  <a:schemeClr val="tx1"/>
                </a:solidFill>
                <a:effectLst/>
                <a:latin typeface="Times New Roman" pitchFamily="18" charset="0"/>
                <a:ea typeface="宋体" charset="-122"/>
                <a:cs typeface="+mn-cs"/>
              </a:rPr>
              <a:t> </a:t>
            </a:r>
            <a:r>
              <a:rPr kumimoji="1" lang="zh-CN" altLang="en-US" sz="1200" b="0" i="0" kern="1200" dirty="0">
                <a:solidFill>
                  <a:schemeClr val="tx1"/>
                </a:solidFill>
                <a:effectLst/>
                <a:latin typeface="Times New Roman" pitchFamily="18" charset="0"/>
                <a:ea typeface="宋体" charset="-122"/>
                <a:cs typeface="+mn-cs"/>
              </a:rPr>
              <a:t>的具体实现。</a:t>
            </a:r>
            <a:br>
              <a:rPr kumimoji="1" lang="zh-CN" altLang="en-US" sz="1200" b="0" i="0" kern="1200" dirty="0">
                <a:solidFill>
                  <a:schemeClr val="tx1"/>
                </a:solidFill>
                <a:effectLst/>
                <a:latin typeface="Times New Roman" pitchFamily="18" charset="0"/>
                <a:ea typeface="宋体" charset="-122"/>
                <a:cs typeface="+mn-cs"/>
              </a:rPr>
            </a:br>
            <a:r>
              <a:rPr kumimoji="1" lang="zh-CN" altLang="en-US" sz="1200" b="0" i="0" kern="1200" dirty="0">
                <a:solidFill>
                  <a:schemeClr val="tx1"/>
                </a:solidFill>
                <a:effectLst/>
                <a:latin typeface="Times New Roman" pitchFamily="18" charset="0"/>
                <a:ea typeface="宋体" charset="-122"/>
                <a:cs typeface="+mn-cs"/>
              </a:rPr>
              <a:t>        </a:t>
            </a:r>
            <a:r>
              <a:rPr kumimoji="1" lang="en-US" altLang="zh-CN" sz="1200" b="0" i="0" kern="1200" dirty="0">
                <a:solidFill>
                  <a:schemeClr val="tx1"/>
                </a:solidFill>
                <a:effectLst/>
                <a:latin typeface="Times New Roman" pitchFamily="18" charset="0"/>
                <a:ea typeface="宋体" charset="-122"/>
                <a:cs typeface="+mn-cs"/>
              </a:rPr>
              <a:t>the long term authenticity is confirmed via the server cert’s RSA signature but the transient keys are derived via ephemeral EC keys (which then generate the symmetric key)</a:t>
            </a:r>
            <a:br>
              <a:rPr kumimoji="1" lang="en-US" altLang="zh-CN" sz="1200" b="0" i="0" kern="1200" dirty="0">
                <a:solidFill>
                  <a:schemeClr val="tx1"/>
                </a:solidFill>
                <a:effectLst/>
                <a:latin typeface="Times New Roman" pitchFamily="18" charset="0"/>
                <a:ea typeface="宋体" charset="-122"/>
                <a:cs typeface="+mn-cs"/>
              </a:rPr>
            </a:br>
            <a:r>
              <a:rPr kumimoji="1" lang="en-US" altLang="zh-CN" sz="1200" b="0" i="0" kern="1200" dirty="0">
                <a:solidFill>
                  <a:schemeClr val="tx1"/>
                </a:solidFill>
                <a:effectLst/>
                <a:latin typeface="Times New Roman" pitchFamily="18" charset="0"/>
                <a:ea typeface="宋体" charset="-122"/>
                <a:cs typeface="+mn-cs"/>
              </a:rPr>
              <a:t>        ECDHE-RSA uses Diffie-Hellman on an elliptic curve group while DHE-RSA uses Diffie-Hellman on a modulo-prime group.</a:t>
            </a:r>
          </a:p>
          <a:p>
            <a:r>
              <a:rPr kumimoji="1" lang="en-US" altLang="zh-CN" sz="1200" b="0" i="0" kern="1200" dirty="0">
                <a:solidFill>
                  <a:schemeClr val="tx1"/>
                </a:solidFill>
                <a:effectLst/>
                <a:latin typeface="Times New Roman" pitchFamily="18" charset="0"/>
                <a:ea typeface="宋体" charset="-122"/>
                <a:cs typeface="+mn-cs"/>
              </a:rPr>
              <a:t>    AES_128_GCM</a:t>
            </a:r>
            <a:r>
              <a:rPr kumimoji="1" lang="zh-CN" altLang="en-US" sz="1200" b="0" i="0" kern="1200" dirty="0">
                <a:solidFill>
                  <a:schemeClr val="tx1"/>
                </a:solidFill>
                <a:effectLst/>
                <a:latin typeface="Times New Roman" pitchFamily="18" charset="0"/>
                <a:ea typeface="宋体" charset="-122"/>
                <a:cs typeface="+mn-cs"/>
              </a:rPr>
              <a:t>：传输会话（对称）加解密使用 </a:t>
            </a:r>
            <a:r>
              <a:rPr kumimoji="1" lang="en-US" altLang="zh-CN" sz="1200" b="0" i="0" kern="1200" dirty="0">
                <a:solidFill>
                  <a:schemeClr val="tx1"/>
                </a:solidFill>
                <a:effectLst/>
                <a:latin typeface="Times New Roman" pitchFamily="18" charset="0"/>
                <a:ea typeface="宋体" charset="-122"/>
                <a:cs typeface="+mn-cs"/>
              </a:rPr>
              <a:t>GCM </a:t>
            </a:r>
            <a:r>
              <a:rPr kumimoji="1" lang="zh-CN" altLang="en-US" sz="1200" b="0" i="0" kern="1200" dirty="0">
                <a:solidFill>
                  <a:schemeClr val="tx1"/>
                </a:solidFill>
                <a:effectLst/>
                <a:latin typeface="Times New Roman" pitchFamily="18" charset="0"/>
                <a:ea typeface="宋体" charset="-122"/>
                <a:cs typeface="+mn-cs"/>
              </a:rPr>
              <a:t>模式的 </a:t>
            </a:r>
            <a:r>
              <a:rPr kumimoji="1" lang="en-US" altLang="zh-CN" sz="1200" b="0" i="0" kern="1200" dirty="0">
                <a:solidFill>
                  <a:schemeClr val="tx1"/>
                </a:solidFill>
                <a:effectLst/>
                <a:latin typeface="Times New Roman" pitchFamily="18" charset="0"/>
                <a:ea typeface="宋体" charset="-122"/>
                <a:cs typeface="+mn-cs"/>
              </a:rPr>
              <a:t>AES-128 </a:t>
            </a:r>
            <a:r>
              <a:rPr kumimoji="1" lang="zh-CN" altLang="en-US" sz="1200" b="0" i="0" kern="1200" dirty="0">
                <a:solidFill>
                  <a:schemeClr val="tx1"/>
                </a:solidFill>
                <a:effectLst/>
                <a:latin typeface="Times New Roman" pitchFamily="18" charset="0"/>
                <a:ea typeface="宋体" charset="-122"/>
                <a:cs typeface="+mn-cs"/>
              </a:rPr>
              <a:t>算法。</a:t>
            </a:r>
            <a:br>
              <a:rPr kumimoji="1" lang="zh-CN" altLang="en-US" sz="1200" b="0" i="0" kern="1200" dirty="0">
                <a:solidFill>
                  <a:schemeClr val="tx1"/>
                </a:solidFill>
                <a:effectLst/>
                <a:latin typeface="Times New Roman" pitchFamily="18" charset="0"/>
                <a:ea typeface="宋体" charset="-122"/>
                <a:cs typeface="+mn-cs"/>
              </a:rPr>
            </a:br>
            <a:r>
              <a:rPr kumimoji="1" lang="zh-CN" altLang="en-US" sz="1200" b="0" i="0" kern="1200" dirty="0">
                <a:solidFill>
                  <a:schemeClr val="tx1"/>
                </a:solidFill>
                <a:effectLst/>
                <a:latin typeface="Times New Roman" pitchFamily="18" charset="0"/>
                <a:ea typeface="宋体" charset="-122"/>
                <a:cs typeface="+mn-cs"/>
              </a:rPr>
              <a:t>        </a:t>
            </a:r>
            <a:r>
              <a:rPr kumimoji="1" lang="en-US" altLang="zh-CN" sz="1200" b="0" i="0" kern="1200" dirty="0">
                <a:solidFill>
                  <a:schemeClr val="tx1"/>
                </a:solidFill>
                <a:effectLst/>
                <a:latin typeface="Times New Roman" pitchFamily="18" charset="0"/>
                <a:ea typeface="宋体" charset="-122"/>
                <a:cs typeface="+mn-cs"/>
              </a:rPr>
              <a:t>AES_128</a:t>
            </a:r>
            <a:r>
              <a:rPr kumimoji="1" lang="zh-CN" altLang="en-US" sz="1200" b="0" i="0" kern="1200" dirty="0">
                <a:solidFill>
                  <a:schemeClr val="tx1"/>
                </a:solidFill>
                <a:effectLst/>
                <a:latin typeface="Times New Roman" pitchFamily="18" charset="0"/>
                <a:ea typeface="宋体" charset="-122"/>
                <a:cs typeface="+mn-cs"/>
              </a:rPr>
              <a:t>：使用</a:t>
            </a:r>
            <a:r>
              <a:rPr kumimoji="1" lang="en-US" altLang="zh-CN" sz="1200" b="0" i="0" kern="1200" dirty="0">
                <a:solidFill>
                  <a:schemeClr val="tx1"/>
                </a:solidFill>
                <a:effectLst/>
                <a:latin typeface="Times New Roman" pitchFamily="18" charset="0"/>
                <a:ea typeface="宋体" charset="-122"/>
                <a:cs typeface="+mn-cs"/>
              </a:rPr>
              <a:t>128</a:t>
            </a:r>
            <a:r>
              <a:rPr kumimoji="1" lang="zh-CN" altLang="en-US" sz="1200" b="0" i="0" kern="1200" dirty="0">
                <a:solidFill>
                  <a:schemeClr val="tx1"/>
                </a:solidFill>
                <a:effectLst/>
                <a:latin typeface="Times New Roman" pitchFamily="18" charset="0"/>
                <a:ea typeface="宋体" charset="-122"/>
                <a:cs typeface="+mn-cs"/>
              </a:rPr>
              <a:t>位的会话对称加密算法，双方通过 </a:t>
            </a:r>
            <a:r>
              <a:rPr kumimoji="1" lang="en-US" altLang="zh-CN" sz="1200" b="0" i="0" kern="1200" dirty="0">
                <a:solidFill>
                  <a:schemeClr val="tx1"/>
                </a:solidFill>
                <a:effectLst/>
                <a:latin typeface="Times New Roman" pitchFamily="18" charset="0"/>
                <a:ea typeface="宋体" charset="-122"/>
                <a:cs typeface="+mn-cs"/>
              </a:rPr>
              <a:t>ECDHE </a:t>
            </a:r>
            <a:r>
              <a:rPr kumimoji="1" lang="zh-CN" altLang="en-US" sz="1200" b="0" i="0" kern="1200" dirty="0">
                <a:solidFill>
                  <a:schemeClr val="tx1"/>
                </a:solidFill>
                <a:effectLst/>
                <a:latin typeface="Times New Roman" pitchFamily="18" charset="0"/>
                <a:ea typeface="宋体" charset="-122"/>
                <a:cs typeface="+mn-cs"/>
              </a:rPr>
              <a:t>交换参数协商出对称密钥。</a:t>
            </a:r>
            <a:br>
              <a:rPr kumimoji="1" lang="zh-CN" altLang="en-US" sz="1200" b="0" i="0" kern="1200" dirty="0">
                <a:solidFill>
                  <a:schemeClr val="tx1"/>
                </a:solidFill>
                <a:effectLst/>
                <a:latin typeface="Times New Roman" pitchFamily="18" charset="0"/>
                <a:ea typeface="宋体" charset="-122"/>
                <a:cs typeface="+mn-cs"/>
              </a:rPr>
            </a:br>
            <a:r>
              <a:rPr kumimoji="1" lang="zh-CN" altLang="en-US" sz="1200" b="0" i="0" kern="1200" dirty="0">
                <a:solidFill>
                  <a:schemeClr val="tx1"/>
                </a:solidFill>
                <a:effectLst/>
                <a:latin typeface="Times New Roman" pitchFamily="18" charset="0"/>
                <a:ea typeface="宋体" charset="-122"/>
                <a:cs typeface="+mn-cs"/>
              </a:rPr>
              <a:t>        </a:t>
            </a:r>
            <a:r>
              <a:rPr kumimoji="1" lang="en-US" altLang="zh-CN" sz="1200" b="0" i="0" kern="1200" dirty="0">
                <a:solidFill>
                  <a:schemeClr val="tx1"/>
                </a:solidFill>
                <a:effectLst/>
                <a:latin typeface="Times New Roman" pitchFamily="18" charset="0"/>
                <a:ea typeface="宋体" charset="-122"/>
                <a:cs typeface="+mn-cs"/>
              </a:rPr>
              <a:t>GCM</a:t>
            </a:r>
            <a:r>
              <a:rPr kumimoji="1" lang="zh-CN" altLang="en-US" sz="1200" b="0" i="0" kern="1200" dirty="0">
                <a:solidFill>
                  <a:schemeClr val="tx1"/>
                </a:solidFill>
                <a:effectLst/>
                <a:latin typeface="Times New Roman" pitchFamily="18" charset="0"/>
                <a:ea typeface="宋体" charset="-122"/>
                <a:cs typeface="+mn-cs"/>
              </a:rPr>
              <a:t>：</a:t>
            </a:r>
            <a:r>
              <a:rPr kumimoji="1" lang="en-US" altLang="zh-CN" sz="1200" b="0" i="0" kern="1200" dirty="0">
                <a:solidFill>
                  <a:schemeClr val="tx1"/>
                </a:solidFill>
                <a:effectLst/>
                <a:latin typeface="Times New Roman" pitchFamily="18" charset="0"/>
                <a:ea typeface="宋体" charset="-122"/>
                <a:cs typeface="+mn-cs"/>
              </a:rPr>
              <a:t>Galois</a:t>
            </a:r>
            <a:r>
              <a:rPr kumimoji="1" lang="zh-CN" altLang="en-US" sz="1200" b="0" i="0" kern="1200" dirty="0">
                <a:solidFill>
                  <a:schemeClr val="tx1"/>
                </a:solidFill>
                <a:effectLst/>
                <a:latin typeface="Times New Roman" pitchFamily="18" charset="0"/>
                <a:ea typeface="宋体" charset="-122"/>
                <a:cs typeface="+mn-cs"/>
              </a:rPr>
              <a:t>计数器模式（</a:t>
            </a:r>
            <a:r>
              <a:rPr kumimoji="1" lang="en-US" altLang="zh-CN" sz="1200" b="0" i="0" kern="1200" dirty="0">
                <a:solidFill>
                  <a:schemeClr val="tx1"/>
                </a:solidFill>
                <a:effectLst/>
                <a:latin typeface="Times New Roman" pitchFamily="18" charset="0"/>
                <a:ea typeface="宋体" charset="-122"/>
                <a:cs typeface="+mn-cs"/>
              </a:rPr>
              <a:t>Galois/Counter Mode</a:t>
            </a:r>
            <a:r>
              <a:rPr kumimoji="1" lang="zh-CN" altLang="en-US" sz="1200" b="0" i="0" kern="1200" dirty="0">
                <a:solidFill>
                  <a:schemeClr val="tx1"/>
                </a:solidFill>
                <a:effectLst/>
                <a:latin typeface="Times New Roman" pitchFamily="18" charset="0"/>
                <a:ea typeface="宋体" charset="-122"/>
                <a:cs typeface="+mn-cs"/>
              </a:rPr>
              <a:t>）。消息认证码（</a:t>
            </a:r>
            <a:r>
              <a:rPr kumimoji="1" lang="en-US" altLang="zh-CN" sz="1200" b="0" i="0" kern="1200" dirty="0">
                <a:solidFill>
                  <a:schemeClr val="tx1"/>
                </a:solidFill>
                <a:effectLst/>
                <a:latin typeface="Times New Roman" pitchFamily="18" charset="0"/>
                <a:ea typeface="宋体" charset="-122"/>
                <a:cs typeface="+mn-cs"/>
              </a:rPr>
              <a:t>MAC</a:t>
            </a:r>
            <a:r>
              <a:rPr kumimoji="1" lang="zh-CN" altLang="en-US" sz="1200" b="0" i="0" kern="1200" dirty="0">
                <a:solidFill>
                  <a:schemeClr val="tx1"/>
                </a:solidFill>
                <a:effectLst/>
                <a:latin typeface="Times New Roman" pitchFamily="18" charset="0"/>
                <a:ea typeface="宋体" charset="-122"/>
                <a:cs typeface="+mn-cs"/>
              </a:rPr>
              <a:t>，</a:t>
            </a:r>
            <a:r>
              <a:rPr kumimoji="1" lang="en-US" altLang="zh-CN" sz="1200" b="0" i="0" kern="1200" dirty="0">
                <a:solidFill>
                  <a:schemeClr val="tx1"/>
                </a:solidFill>
                <a:effectLst/>
                <a:latin typeface="Times New Roman" pitchFamily="18" charset="0"/>
                <a:ea typeface="宋体" charset="-122"/>
                <a:cs typeface="+mn-cs"/>
              </a:rPr>
              <a:t>Message Authentication Code</a:t>
            </a:r>
            <a:r>
              <a:rPr kumimoji="1" lang="zh-CN" altLang="en-US" sz="1200" b="0" i="0" kern="1200" dirty="0">
                <a:solidFill>
                  <a:schemeClr val="tx1"/>
                </a:solidFill>
                <a:effectLst/>
                <a:latin typeface="Times New Roman" pitchFamily="18" charset="0"/>
                <a:ea typeface="宋体" charset="-122"/>
                <a:cs typeface="+mn-cs"/>
              </a:rPr>
              <a:t>）用于保障消息的完整性，防止各种伪造。</a:t>
            </a:r>
            <a:r>
              <a:rPr kumimoji="1" lang="en-US" altLang="zh-CN" sz="1200" b="0" i="0" kern="1200" dirty="0">
                <a:solidFill>
                  <a:schemeClr val="tx1"/>
                </a:solidFill>
                <a:effectLst/>
                <a:latin typeface="Times New Roman" pitchFamily="18" charset="0"/>
                <a:ea typeface="宋体" charset="-122"/>
                <a:cs typeface="+mn-cs"/>
              </a:rPr>
              <a:t>AES-CMAC </a:t>
            </a:r>
            <a:r>
              <a:rPr kumimoji="1" lang="zh-CN" altLang="en-US" sz="1200" b="0" i="0" kern="1200" dirty="0">
                <a:solidFill>
                  <a:schemeClr val="tx1"/>
                </a:solidFill>
                <a:effectLst/>
                <a:latin typeface="Times New Roman" pitchFamily="18" charset="0"/>
                <a:ea typeface="宋体" charset="-122"/>
                <a:cs typeface="+mn-cs"/>
              </a:rPr>
              <a:t>使用分组密码，取代 </a:t>
            </a:r>
            <a:r>
              <a:rPr kumimoji="1" lang="en-US" altLang="zh-CN" sz="1200" b="0" i="0" kern="1200" dirty="0">
                <a:solidFill>
                  <a:schemeClr val="tx1"/>
                </a:solidFill>
                <a:effectLst/>
                <a:latin typeface="Times New Roman" pitchFamily="18" charset="0"/>
                <a:ea typeface="宋体" charset="-122"/>
                <a:cs typeface="+mn-cs"/>
              </a:rPr>
              <a:t>HMAC </a:t>
            </a:r>
            <a:r>
              <a:rPr kumimoji="1" lang="zh-CN" altLang="en-US" sz="1200" b="0" i="0" kern="1200" dirty="0">
                <a:solidFill>
                  <a:schemeClr val="tx1"/>
                </a:solidFill>
                <a:effectLst/>
                <a:latin typeface="Times New Roman" pitchFamily="18" charset="0"/>
                <a:ea typeface="宋体" charset="-122"/>
                <a:cs typeface="+mn-cs"/>
              </a:rPr>
              <a:t>的加密散列函数。</a:t>
            </a:r>
            <a:r>
              <a:rPr kumimoji="1" lang="en-US" altLang="zh-CN" sz="1200" b="0" i="0" kern="1200" dirty="0">
                <a:solidFill>
                  <a:schemeClr val="tx1"/>
                </a:solidFill>
                <a:effectLst/>
                <a:latin typeface="Times New Roman" pitchFamily="18" charset="0"/>
                <a:ea typeface="宋体" charset="-122"/>
                <a:cs typeface="+mn-cs"/>
              </a:rPr>
              <a:t>Galois </a:t>
            </a:r>
            <a:r>
              <a:rPr kumimoji="1" lang="zh-CN" altLang="en-US" sz="1200" b="0" i="0" kern="1200" dirty="0">
                <a:solidFill>
                  <a:schemeClr val="tx1"/>
                </a:solidFill>
                <a:effectLst/>
                <a:latin typeface="Times New Roman" pitchFamily="18" charset="0"/>
                <a:ea typeface="宋体" charset="-122"/>
                <a:cs typeface="+mn-cs"/>
              </a:rPr>
              <a:t>消息认证码（</a:t>
            </a:r>
            <a:r>
              <a:rPr kumimoji="1" lang="en-US" altLang="zh-CN" sz="1200" b="0" i="0" kern="1200" dirty="0">
                <a:solidFill>
                  <a:schemeClr val="tx1"/>
                </a:solidFill>
                <a:effectLst/>
                <a:latin typeface="Times New Roman" pitchFamily="18" charset="0"/>
                <a:ea typeface="宋体" charset="-122"/>
                <a:cs typeface="+mn-cs"/>
              </a:rPr>
              <a:t>GMAC</a:t>
            </a:r>
            <a:r>
              <a:rPr kumimoji="1" lang="zh-CN" altLang="en-US" sz="1200" b="0" i="0" kern="1200" dirty="0">
                <a:solidFill>
                  <a:schemeClr val="tx1"/>
                </a:solidFill>
                <a:effectLst/>
                <a:latin typeface="Times New Roman" pitchFamily="18" charset="0"/>
                <a:ea typeface="宋体" charset="-122"/>
                <a:cs typeface="+mn-cs"/>
              </a:rPr>
              <a:t>）则采用了 </a:t>
            </a:r>
            <a:r>
              <a:rPr kumimoji="1" lang="en-US" altLang="zh-CN" sz="1200" b="0" i="0" kern="1200" dirty="0">
                <a:solidFill>
                  <a:schemeClr val="tx1"/>
                </a:solidFill>
                <a:effectLst/>
                <a:latin typeface="Times New Roman" pitchFamily="18" charset="0"/>
                <a:ea typeface="宋体" charset="-122"/>
                <a:cs typeface="+mn-cs"/>
              </a:rPr>
              <a:t>AES </a:t>
            </a:r>
            <a:r>
              <a:rPr kumimoji="1" lang="zh-CN" altLang="en-US" sz="1200" b="0" i="0" kern="1200" dirty="0">
                <a:solidFill>
                  <a:schemeClr val="tx1"/>
                </a:solidFill>
                <a:effectLst/>
                <a:latin typeface="Times New Roman" pitchFamily="18" charset="0"/>
                <a:ea typeface="宋体" charset="-122"/>
                <a:cs typeface="+mn-cs"/>
              </a:rPr>
              <a:t>算法的一种特殊模式。</a:t>
            </a:r>
          </a:p>
          <a:p>
            <a:r>
              <a:rPr kumimoji="1" lang="zh-CN" altLang="en-US" sz="1200" b="0" i="0" kern="1200" dirty="0">
                <a:solidFill>
                  <a:schemeClr val="tx1"/>
                </a:solidFill>
                <a:effectLst/>
                <a:latin typeface="Times New Roman" pitchFamily="18" charset="0"/>
                <a:ea typeface="宋体" charset="-122"/>
                <a:cs typeface="+mn-cs"/>
              </a:rPr>
              <a:t>        主流加密算法趋势是 </a:t>
            </a:r>
            <a:r>
              <a:rPr kumimoji="1" lang="en-US" altLang="zh-CN" sz="1200" b="0" i="0" kern="1200" dirty="0">
                <a:solidFill>
                  <a:schemeClr val="tx1"/>
                </a:solidFill>
                <a:effectLst/>
                <a:latin typeface="Times New Roman" pitchFamily="18" charset="0"/>
                <a:ea typeface="宋体" charset="-122"/>
                <a:cs typeface="+mn-cs"/>
              </a:rPr>
              <a:t>AES</a:t>
            </a:r>
            <a:r>
              <a:rPr kumimoji="1" lang="zh-CN" altLang="en-US" sz="1200" b="0" i="0" kern="1200" dirty="0">
                <a:solidFill>
                  <a:schemeClr val="tx1"/>
                </a:solidFill>
                <a:effectLst/>
                <a:latin typeface="Times New Roman" pitchFamily="18" charset="0"/>
                <a:ea typeface="宋体" charset="-122"/>
                <a:cs typeface="+mn-cs"/>
              </a:rPr>
              <a:t>（</a:t>
            </a:r>
            <a:r>
              <a:rPr kumimoji="1" lang="en-US" altLang="zh-CN" sz="1200" b="0" i="0" kern="1200" dirty="0">
                <a:solidFill>
                  <a:schemeClr val="tx1"/>
                </a:solidFill>
                <a:effectLst/>
                <a:latin typeface="Times New Roman" pitchFamily="18" charset="0"/>
                <a:ea typeface="宋体" charset="-122"/>
                <a:cs typeface="+mn-cs"/>
              </a:rPr>
              <a:t>128/256</a:t>
            </a:r>
            <a:r>
              <a:rPr kumimoji="1" lang="zh-CN" altLang="en-US" sz="1200" b="0" i="0" kern="1200" dirty="0">
                <a:solidFill>
                  <a:schemeClr val="tx1"/>
                </a:solidFill>
                <a:effectLst/>
                <a:latin typeface="Times New Roman" pitchFamily="18" charset="0"/>
                <a:ea typeface="宋体" charset="-122"/>
                <a:cs typeface="+mn-cs"/>
              </a:rPr>
              <a:t>），加密模式的趋势是 </a:t>
            </a:r>
            <a:r>
              <a:rPr kumimoji="1" lang="en-US" altLang="zh-CN" sz="1200" b="0" i="0" kern="1200" dirty="0">
                <a:solidFill>
                  <a:schemeClr val="tx1"/>
                </a:solidFill>
                <a:effectLst/>
                <a:latin typeface="Times New Roman" pitchFamily="18" charset="0"/>
                <a:ea typeface="宋体" charset="-122"/>
                <a:cs typeface="+mn-cs"/>
              </a:rPr>
              <a:t>GCM</a:t>
            </a:r>
            <a:r>
              <a:rPr kumimoji="1" lang="zh-CN" altLang="en-US" sz="1200" b="0" i="0" kern="1200" dirty="0">
                <a:solidFill>
                  <a:schemeClr val="tx1"/>
                </a:solidFill>
                <a:effectLst/>
                <a:latin typeface="Times New Roman" pitchFamily="18" charset="0"/>
                <a:ea typeface="宋体" charset="-122"/>
                <a:cs typeface="+mn-cs"/>
              </a:rPr>
              <a:t>。</a:t>
            </a:r>
            <a:br>
              <a:rPr kumimoji="1" lang="zh-CN" altLang="en-US" sz="1200" b="0" i="0" kern="1200" dirty="0">
                <a:solidFill>
                  <a:schemeClr val="tx1"/>
                </a:solidFill>
                <a:effectLst/>
                <a:latin typeface="Times New Roman" pitchFamily="18" charset="0"/>
                <a:ea typeface="宋体" charset="-122"/>
                <a:cs typeface="+mn-cs"/>
              </a:rPr>
            </a:br>
            <a:r>
              <a:rPr kumimoji="1" lang="zh-CN" altLang="en-US" sz="1200" b="0" i="0" kern="1200" dirty="0">
                <a:solidFill>
                  <a:schemeClr val="tx1"/>
                </a:solidFill>
                <a:effectLst/>
                <a:latin typeface="Times New Roman" pitchFamily="18" charset="0"/>
                <a:ea typeface="宋体" charset="-122"/>
                <a:cs typeface="+mn-cs"/>
              </a:rPr>
              <a:t>        </a:t>
            </a:r>
            <a:r>
              <a:rPr kumimoji="1" lang="en-US" altLang="zh-CN" sz="1200" b="0" i="0" kern="1200" dirty="0">
                <a:solidFill>
                  <a:schemeClr val="tx1"/>
                </a:solidFill>
                <a:effectLst/>
                <a:latin typeface="Times New Roman" pitchFamily="18" charset="0"/>
                <a:ea typeface="宋体" charset="-122"/>
                <a:cs typeface="+mn-cs"/>
              </a:rPr>
              <a:t>GCM </a:t>
            </a:r>
            <a:r>
              <a:rPr kumimoji="1" lang="zh-CN" altLang="en-US" sz="1200" b="0" i="0" kern="1200" dirty="0">
                <a:solidFill>
                  <a:schemeClr val="tx1"/>
                </a:solidFill>
                <a:effectLst/>
                <a:latin typeface="Times New Roman" pitchFamily="18" charset="0"/>
                <a:ea typeface="宋体" charset="-122"/>
                <a:cs typeface="+mn-cs"/>
              </a:rPr>
              <a:t>是一种特殊的称为 </a:t>
            </a:r>
            <a:r>
              <a:rPr kumimoji="1" lang="en-US" altLang="zh-CN" sz="1200" b="0" i="0" kern="1200" dirty="0">
                <a:solidFill>
                  <a:schemeClr val="tx1"/>
                </a:solidFill>
                <a:effectLst/>
                <a:latin typeface="Times New Roman" pitchFamily="18" charset="0"/>
                <a:ea typeface="宋体" charset="-122"/>
                <a:cs typeface="+mn-cs"/>
              </a:rPr>
              <a:t>AEAD </a:t>
            </a:r>
            <a:r>
              <a:rPr kumimoji="1" lang="zh-CN" altLang="en-US" sz="1200" b="0" i="0" kern="1200" dirty="0">
                <a:solidFill>
                  <a:schemeClr val="tx1"/>
                </a:solidFill>
                <a:effectLst/>
                <a:latin typeface="Times New Roman" pitchFamily="18" charset="0"/>
                <a:ea typeface="宋体" charset="-122"/>
                <a:cs typeface="+mn-cs"/>
              </a:rPr>
              <a:t>的加密模式，不需要配合 </a:t>
            </a:r>
            <a:r>
              <a:rPr kumimoji="1" lang="en-US" altLang="zh-CN" sz="1200" b="0" i="0" kern="1200" dirty="0">
                <a:solidFill>
                  <a:schemeClr val="tx1"/>
                </a:solidFill>
                <a:effectLst/>
                <a:latin typeface="Times New Roman" pitchFamily="18" charset="0"/>
                <a:ea typeface="宋体" charset="-122"/>
                <a:cs typeface="+mn-cs"/>
              </a:rPr>
              <a:t>MAC</a:t>
            </a:r>
            <a:r>
              <a:rPr kumimoji="1" lang="zh-CN" altLang="en-US" sz="1200" b="0" i="0" kern="1200" dirty="0">
                <a:solidFill>
                  <a:schemeClr val="tx1"/>
                </a:solidFill>
                <a:effectLst/>
                <a:latin typeface="Times New Roman" pitchFamily="18" charset="0"/>
                <a:ea typeface="宋体" charset="-122"/>
                <a:cs typeface="+mn-cs"/>
              </a:rPr>
              <a:t>。  </a:t>
            </a:r>
          </a:p>
          <a:p>
            <a:endParaRPr kumimoji="1" lang="en-US" altLang="zh-CN" sz="1200" kern="1200" dirty="0">
              <a:solidFill>
                <a:schemeClr val="tx1"/>
              </a:solidFill>
              <a:effectLst/>
              <a:latin typeface="Times New Roman" pitchFamily="18" charset="0"/>
              <a:ea typeface="宋体" charset="-122"/>
              <a:cs typeface="+mn-cs"/>
            </a:endParaRPr>
          </a:p>
          <a:p>
            <a:r>
              <a:rPr lang="en-US" altLang="zh-CN" dirty="0"/>
              <a:t>https://blog.csdn.net/phunxm/article/details/72853552</a:t>
            </a:r>
            <a:endParaRPr lang="zh-CN" altLang="en-US" dirty="0"/>
          </a:p>
        </p:txBody>
      </p:sp>
      <p:sp>
        <p:nvSpPr>
          <p:cNvPr id="4" name="灯片编号占位符 3"/>
          <p:cNvSpPr>
            <a:spLocks noGrp="1"/>
          </p:cNvSpPr>
          <p:nvPr>
            <p:ph type="sldNum" sz="quarter" idx="5"/>
          </p:nvPr>
        </p:nvSpPr>
        <p:spPr/>
        <p:txBody>
          <a:bodyPr/>
          <a:lstStyle/>
          <a:p>
            <a:pPr>
              <a:defRPr/>
            </a:pPr>
            <a:fld id="{E46A9642-FD4A-45CC-9F4F-8E10AB9AB4AA}" type="slidenum">
              <a:rPr lang="en-US" altLang="zh-CN" smtClean="0"/>
              <a:pPr>
                <a:defRPr/>
              </a:pPr>
              <a:t>74</a:t>
            </a:fld>
            <a:endParaRPr lang="en-US" altLang="zh-CN"/>
          </a:p>
        </p:txBody>
      </p:sp>
    </p:spTree>
    <p:extLst>
      <p:ext uri="{BB962C8B-B14F-4D97-AF65-F5344CB8AC3E}">
        <p14:creationId xmlns:p14="http://schemas.microsoft.com/office/powerpoint/2010/main" val="175717835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https://www.sohu.com/a/249197623_793481</a:t>
            </a:r>
          </a:p>
          <a:p>
            <a:r>
              <a:rPr kumimoji="1" lang="zh-CN" altLang="en-US" sz="1200" b="0" i="0" kern="1200" dirty="0">
                <a:solidFill>
                  <a:schemeClr val="tx1"/>
                </a:solidFill>
                <a:effectLst/>
                <a:latin typeface="Times New Roman" pitchFamily="18" charset="0"/>
                <a:ea typeface="宋体" charset="-122"/>
                <a:cs typeface="+mn-cs"/>
              </a:rPr>
              <a:t>这些攻击被称为降级攻击，它们允许攻击者强制两个参与者使用双方支持的最弱密码，即使支持更安全的密码也是如此。 在这种攻击方式中，攻击者处于握手的中间，并将从客户端通告的服务器支持的密码列表更改为仅包含弱导出密码。 然后，服务器选择一个弱密码，攻击者通过暴力攻击计算出密钥，允许攻击者在握手时伪造</a:t>
            </a:r>
            <a:r>
              <a:rPr kumimoji="1" lang="en-US" altLang="zh-CN" sz="1200" b="0" i="0" kern="1200" dirty="0">
                <a:solidFill>
                  <a:schemeClr val="tx1"/>
                </a:solidFill>
                <a:effectLst/>
                <a:latin typeface="Times New Roman" pitchFamily="18" charset="0"/>
                <a:ea typeface="宋体" charset="-122"/>
                <a:cs typeface="+mn-cs"/>
              </a:rPr>
              <a:t>MAC</a:t>
            </a:r>
            <a:r>
              <a:rPr kumimoji="1" lang="zh-CN" altLang="en-US" sz="1200" b="0" i="0" kern="1200" dirty="0">
                <a:solidFill>
                  <a:schemeClr val="tx1"/>
                </a:solidFill>
                <a:effectLst/>
                <a:latin typeface="Times New Roman" pitchFamily="18" charset="0"/>
                <a:ea typeface="宋体" charset="-122"/>
                <a:cs typeface="+mn-cs"/>
              </a:rPr>
              <a:t>。 在</a:t>
            </a:r>
            <a:r>
              <a:rPr kumimoji="1" lang="en-US" altLang="zh-CN" sz="1200" b="0" i="0" kern="1200" dirty="0">
                <a:solidFill>
                  <a:schemeClr val="tx1"/>
                </a:solidFill>
                <a:effectLst/>
                <a:latin typeface="Times New Roman" pitchFamily="18" charset="0"/>
                <a:ea typeface="宋体" charset="-122"/>
                <a:cs typeface="+mn-cs"/>
              </a:rPr>
              <a:t>TLS 1.3</a:t>
            </a:r>
            <a:r>
              <a:rPr kumimoji="1" lang="zh-CN" altLang="en-US" sz="1200" b="0" i="0" kern="1200" dirty="0">
                <a:solidFill>
                  <a:schemeClr val="tx1"/>
                </a:solidFill>
                <a:effectLst/>
                <a:latin typeface="Times New Roman" pitchFamily="18" charset="0"/>
                <a:ea typeface="宋体" charset="-122"/>
                <a:cs typeface="+mn-cs"/>
              </a:rPr>
              <a:t>中，这种类型的降级攻击是不可能的，因为服务器现在签署了整个握手，包括密码协商。</a:t>
            </a:r>
            <a:endParaRPr kumimoji="1" lang="en-US" altLang="zh-CN" sz="1200" b="0" i="0" kern="1200" dirty="0">
              <a:solidFill>
                <a:schemeClr val="tx1"/>
              </a:solidFill>
              <a:effectLst/>
              <a:latin typeface="Times New Roman" pitchFamily="18" charset="0"/>
              <a:ea typeface="宋体" charset="-122"/>
              <a:cs typeface="+mn-cs"/>
            </a:endParaRPr>
          </a:p>
        </p:txBody>
      </p:sp>
      <p:sp>
        <p:nvSpPr>
          <p:cNvPr id="4" name="灯片编号占位符 3"/>
          <p:cNvSpPr>
            <a:spLocks noGrp="1"/>
          </p:cNvSpPr>
          <p:nvPr>
            <p:ph type="sldNum" sz="quarter" idx="5"/>
          </p:nvPr>
        </p:nvSpPr>
        <p:spPr/>
        <p:txBody>
          <a:bodyPr/>
          <a:lstStyle/>
          <a:p>
            <a:pPr>
              <a:defRPr/>
            </a:pPr>
            <a:fld id="{E46A9642-FD4A-45CC-9F4F-8E10AB9AB4AA}" type="slidenum">
              <a:rPr lang="en-US" altLang="zh-CN" smtClean="0"/>
              <a:pPr>
                <a:defRPr/>
              </a:pPr>
              <a:t>79</a:t>
            </a:fld>
            <a:endParaRPr lang="en-US" altLang="zh-CN"/>
          </a:p>
        </p:txBody>
      </p:sp>
    </p:spTree>
    <p:extLst>
      <p:ext uri="{BB962C8B-B14F-4D97-AF65-F5344CB8AC3E}">
        <p14:creationId xmlns:p14="http://schemas.microsoft.com/office/powerpoint/2010/main" val="309228768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https://www.sohu.com/a/249197623_793481</a:t>
            </a:r>
          </a:p>
          <a:p>
            <a:endParaRPr lang="en-US" altLang="zh-CN" dirty="0"/>
          </a:p>
          <a:p>
            <a:r>
              <a:rPr lang="zh-CN" altLang="en-US" dirty="0"/>
              <a:t>基于</a:t>
            </a:r>
            <a:r>
              <a:rPr lang="en-US" altLang="zh-CN" dirty="0"/>
              <a:t>AI</a:t>
            </a:r>
            <a:r>
              <a:rPr lang="zh-CN" altLang="en-US" dirty="0"/>
              <a:t>的恶意加密流量检测效果专题研究</a:t>
            </a:r>
            <a:r>
              <a:rPr lang="en-US" altLang="zh-CN" dirty="0"/>
              <a:t>https://www.aqniu.com/vendor/71886.html</a:t>
            </a:r>
          </a:p>
          <a:p>
            <a:r>
              <a:rPr kumimoji="1" lang="zh-CN" altLang="en-US" sz="1200" b="0" i="0" kern="1200" dirty="0">
                <a:solidFill>
                  <a:schemeClr val="tx1"/>
                </a:solidFill>
                <a:effectLst/>
                <a:latin typeface="Times New Roman" pitchFamily="18" charset="0"/>
                <a:ea typeface="宋体" charset="-122"/>
                <a:cs typeface="+mn-cs"/>
              </a:rPr>
              <a:t>在最新的</a:t>
            </a:r>
            <a:r>
              <a:rPr kumimoji="1" lang="en-US" altLang="zh-CN" sz="1200" b="0" i="0" kern="1200" dirty="0">
                <a:solidFill>
                  <a:schemeClr val="tx1"/>
                </a:solidFill>
                <a:effectLst/>
                <a:latin typeface="Times New Roman" pitchFamily="18" charset="0"/>
                <a:ea typeface="宋体" charset="-122"/>
                <a:cs typeface="+mn-cs"/>
              </a:rPr>
              <a:t>TLSv1.3</a:t>
            </a:r>
            <a:r>
              <a:rPr kumimoji="1" lang="zh-CN" altLang="en-US" sz="1200" b="0" i="0" kern="1200" dirty="0">
                <a:solidFill>
                  <a:schemeClr val="tx1"/>
                </a:solidFill>
                <a:effectLst/>
                <a:latin typeface="Times New Roman" pitchFamily="18" charset="0"/>
                <a:ea typeface="宋体" charset="-122"/>
                <a:cs typeface="+mn-cs"/>
              </a:rPr>
              <a:t>版本中，</a:t>
            </a:r>
            <a:r>
              <a:rPr kumimoji="1" lang="en-US" altLang="zh-CN" sz="1200" b="0" i="0" kern="1200" dirty="0" err="1">
                <a:solidFill>
                  <a:schemeClr val="tx1"/>
                </a:solidFill>
                <a:effectLst/>
                <a:latin typeface="Times New Roman" pitchFamily="18" charset="0"/>
                <a:ea typeface="宋体" charset="-122"/>
                <a:cs typeface="+mn-cs"/>
              </a:rPr>
              <a:t>ServerHello</a:t>
            </a:r>
            <a:r>
              <a:rPr kumimoji="1" lang="zh-CN" altLang="en-US" sz="1200" b="0" i="0" kern="1200" dirty="0">
                <a:solidFill>
                  <a:schemeClr val="tx1"/>
                </a:solidFill>
                <a:effectLst/>
                <a:latin typeface="Times New Roman" pitchFamily="18" charset="0"/>
                <a:ea typeface="宋体" charset="-122"/>
                <a:cs typeface="+mn-cs"/>
              </a:rPr>
              <a:t>之后的所有握手消息采取了加密操作，可见明文大大减少，证书信息也变为不可见，使得传统检测方法的检测能力大幅削弱。</a:t>
            </a:r>
            <a:r>
              <a:rPr kumimoji="1" lang="en-US" altLang="zh-CN" sz="1200" b="0" i="0" kern="1200" dirty="0">
                <a:solidFill>
                  <a:schemeClr val="tx1"/>
                </a:solidFill>
                <a:effectLst/>
                <a:latin typeface="Times New Roman" pitchFamily="18" charset="0"/>
                <a:ea typeface="宋体" charset="-122"/>
                <a:cs typeface="+mn-cs"/>
              </a:rPr>
              <a:t>TLSv1.2</a:t>
            </a:r>
            <a:r>
              <a:rPr kumimoji="1" lang="zh-CN" altLang="en-US" sz="1200" b="0" i="0" kern="1200" dirty="0">
                <a:solidFill>
                  <a:schemeClr val="tx1"/>
                </a:solidFill>
                <a:effectLst/>
                <a:latin typeface="Times New Roman" pitchFamily="18" charset="0"/>
                <a:ea typeface="宋体" charset="-122"/>
                <a:cs typeface="+mn-cs"/>
              </a:rPr>
              <a:t>和</a:t>
            </a:r>
            <a:r>
              <a:rPr kumimoji="1" lang="en-US" altLang="zh-CN" sz="1200" b="0" i="0" kern="1200" dirty="0">
                <a:solidFill>
                  <a:schemeClr val="tx1"/>
                </a:solidFill>
                <a:effectLst/>
                <a:latin typeface="Times New Roman" pitchFamily="18" charset="0"/>
                <a:ea typeface="宋体" charset="-122"/>
                <a:cs typeface="+mn-cs"/>
              </a:rPr>
              <a:t>TLSv1.3</a:t>
            </a:r>
            <a:r>
              <a:rPr kumimoji="1" lang="zh-CN" altLang="en-US" sz="1200" b="0" i="0" kern="1200" dirty="0">
                <a:solidFill>
                  <a:schemeClr val="tx1"/>
                </a:solidFill>
                <a:effectLst/>
                <a:latin typeface="Times New Roman" pitchFamily="18" charset="0"/>
                <a:ea typeface="宋体" charset="-122"/>
                <a:cs typeface="+mn-cs"/>
              </a:rPr>
              <a:t>的认证过程对比</a:t>
            </a:r>
            <a:endParaRPr kumimoji="1" lang="en-US" altLang="zh-CN" sz="1200" b="0" i="0" kern="1200" dirty="0">
              <a:solidFill>
                <a:schemeClr val="tx1"/>
              </a:solidFill>
              <a:effectLst/>
              <a:latin typeface="Times New Roman" pitchFamily="18" charset="0"/>
              <a:ea typeface="宋体" charset="-122"/>
              <a:cs typeface="+mn-cs"/>
            </a:endParaRPr>
          </a:p>
          <a:p>
            <a:r>
              <a:rPr kumimoji="1" lang="zh-CN" altLang="en-US" sz="1200" b="0" i="0" kern="1200" dirty="0">
                <a:solidFill>
                  <a:schemeClr val="tx1"/>
                </a:solidFill>
                <a:effectLst/>
                <a:latin typeface="Times New Roman" pitchFamily="18" charset="0"/>
                <a:ea typeface="宋体" charset="-122"/>
                <a:cs typeface="+mn-cs"/>
              </a:rPr>
              <a:t>虽然</a:t>
            </a:r>
            <a:r>
              <a:rPr kumimoji="1" lang="en-US" altLang="zh-CN" sz="1200" b="0" i="0" kern="1200" dirty="0">
                <a:solidFill>
                  <a:schemeClr val="tx1"/>
                </a:solidFill>
                <a:effectLst/>
                <a:latin typeface="Times New Roman" pitchFamily="18" charset="0"/>
                <a:ea typeface="宋体" charset="-122"/>
                <a:cs typeface="+mn-cs"/>
              </a:rPr>
              <a:t>TLS</a:t>
            </a:r>
            <a:r>
              <a:rPr kumimoji="1" lang="zh-CN" altLang="en-US" sz="1200" b="0" i="0" kern="1200" dirty="0">
                <a:solidFill>
                  <a:schemeClr val="tx1"/>
                </a:solidFill>
                <a:effectLst/>
                <a:latin typeface="Times New Roman" pitchFamily="18" charset="0"/>
                <a:ea typeface="宋体" charset="-122"/>
                <a:cs typeface="+mn-cs"/>
              </a:rPr>
              <a:t>加密方式对认证过程的大部分内容进行了加密，但是仍然可以得到一些非加密内容数据来作为训练数据，</a:t>
            </a:r>
            <a:r>
              <a:rPr kumimoji="1" lang="en-US" altLang="zh-CN" sz="1200" b="0" i="0" kern="1200" dirty="0">
                <a:solidFill>
                  <a:schemeClr val="tx1"/>
                </a:solidFill>
                <a:effectLst/>
                <a:latin typeface="Times New Roman" pitchFamily="18" charset="0"/>
                <a:ea typeface="宋体" charset="-122"/>
                <a:cs typeface="+mn-cs"/>
              </a:rPr>
              <a:t>TLSv1.3</a:t>
            </a:r>
            <a:r>
              <a:rPr kumimoji="1" lang="zh-CN" altLang="en-US" sz="1200" b="0" i="0" kern="1200" dirty="0">
                <a:solidFill>
                  <a:schemeClr val="tx1"/>
                </a:solidFill>
                <a:effectLst/>
                <a:latin typeface="Times New Roman" pitchFamily="18" charset="0"/>
                <a:ea typeface="宋体" charset="-122"/>
                <a:cs typeface="+mn-cs"/>
              </a:rPr>
              <a:t>的更新让通过证书异常检测的传统检测方式变得不可行，但对</a:t>
            </a:r>
            <a:r>
              <a:rPr kumimoji="1" lang="en-US" altLang="zh-CN" sz="1200" b="0" i="0" kern="1200" dirty="0">
                <a:solidFill>
                  <a:schemeClr val="tx1"/>
                </a:solidFill>
                <a:effectLst/>
                <a:latin typeface="Times New Roman" pitchFamily="18" charset="0"/>
                <a:ea typeface="宋体" charset="-122"/>
                <a:cs typeface="+mn-cs"/>
              </a:rPr>
              <a:t>AI</a:t>
            </a:r>
            <a:r>
              <a:rPr kumimoji="1" lang="zh-CN" altLang="en-US" sz="1200" b="0" i="0" kern="1200" dirty="0">
                <a:solidFill>
                  <a:schemeClr val="tx1"/>
                </a:solidFill>
                <a:effectLst/>
                <a:latin typeface="Times New Roman" pitchFamily="18" charset="0"/>
                <a:ea typeface="宋体" charset="-122"/>
                <a:cs typeface="+mn-cs"/>
              </a:rPr>
              <a:t>方法的影响很小，使用人工智能算法仍然可以发现其中的规律，通过捕获每个会话与会话之间保持静态的</a:t>
            </a:r>
            <a:r>
              <a:rPr kumimoji="1" lang="en-US" altLang="zh-CN" sz="1200" b="0" i="0" kern="1200" dirty="0">
                <a:solidFill>
                  <a:schemeClr val="tx1"/>
                </a:solidFill>
                <a:effectLst/>
                <a:latin typeface="Times New Roman" pitchFamily="18" charset="0"/>
                <a:ea typeface="宋体" charset="-122"/>
                <a:cs typeface="+mn-cs"/>
              </a:rPr>
              <a:t>Client Hello</a:t>
            </a:r>
            <a:r>
              <a:rPr kumimoji="1" lang="zh-CN" altLang="en-US" sz="1200" b="0" i="0" kern="1200" dirty="0">
                <a:solidFill>
                  <a:schemeClr val="tx1"/>
                </a:solidFill>
                <a:effectLst/>
                <a:latin typeface="Times New Roman" pitchFamily="18" charset="0"/>
                <a:ea typeface="宋体" charset="-122"/>
                <a:cs typeface="+mn-cs"/>
              </a:rPr>
              <a:t>数据包元素，从中捕获</a:t>
            </a:r>
            <a:r>
              <a:rPr kumimoji="1" lang="en-US" altLang="zh-CN" sz="1200" b="0" i="0" kern="1200" dirty="0">
                <a:solidFill>
                  <a:schemeClr val="tx1"/>
                </a:solidFill>
                <a:effectLst/>
                <a:latin typeface="Times New Roman" pitchFamily="18" charset="0"/>
                <a:ea typeface="宋体" charset="-122"/>
                <a:cs typeface="+mn-cs"/>
              </a:rPr>
              <a:t>TLS</a:t>
            </a:r>
            <a:r>
              <a:rPr kumimoji="1" lang="zh-CN" altLang="en-US" sz="1200" b="0" i="0" kern="1200" dirty="0">
                <a:solidFill>
                  <a:schemeClr val="tx1"/>
                </a:solidFill>
                <a:effectLst/>
                <a:latin typeface="Times New Roman" pitchFamily="18" charset="0"/>
                <a:ea typeface="宋体" charset="-122"/>
                <a:cs typeface="+mn-cs"/>
              </a:rPr>
              <a:t>版本、密码套件、压缩选项和扩展列表等字段，以大量的样本信息训练生成</a:t>
            </a:r>
            <a:r>
              <a:rPr kumimoji="1" lang="en-US" altLang="zh-CN" sz="1200" b="0" i="0" kern="1200" dirty="0">
                <a:solidFill>
                  <a:schemeClr val="tx1"/>
                </a:solidFill>
                <a:effectLst/>
                <a:latin typeface="Times New Roman" pitchFamily="18" charset="0"/>
                <a:ea typeface="宋体" charset="-122"/>
                <a:cs typeface="+mn-cs"/>
              </a:rPr>
              <a:t>AI</a:t>
            </a:r>
            <a:r>
              <a:rPr kumimoji="1" lang="zh-CN" altLang="en-US" sz="1200" b="0" i="0" kern="1200" dirty="0">
                <a:solidFill>
                  <a:schemeClr val="tx1"/>
                </a:solidFill>
                <a:effectLst/>
                <a:latin typeface="Times New Roman" pitchFamily="18" charset="0"/>
                <a:ea typeface="宋体" charset="-122"/>
                <a:cs typeface="+mn-cs"/>
              </a:rPr>
              <a:t>检测模型，从而进行有效的探索和验证，得出最优检测结果。行之有效的验证了</a:t>
            </a:r>
            <a:r>
              <a:rPr kumimoji="1" lang="en-US" altLang="zh-CN" sz="1200" b="0" i="0" kern="1200" dirty="0">
                <a:solidFill>
                  <a:schemeClr val="tx1"/>
                </a:solidFill>
                <a:effectLst/>
                <a:latin typeface="Times New Roman" pitchFamily="18" charset="0"/>
                <a:ea typeface="宋体" charset="-122"/>
                <a:cs typeface="+mn-cs"/>
              </a:rPr>
              <a:t>AI</a:t>
            </a:r>
            <a:r>
              <a:rPr kumimoji="1" lang="zh-CN" altLang="en-US" sz="1200" b="0" i="0" kern="1200" dirty="0">
                <a:solidFill>
                  <a:schemeClr val="tx1"/>
                </a:solidFill>
                <a:effectLst/>
                <a:latin typeface="Times New Roman" pitchFamily="18" charset="0"/>
                <a:ea typeface="宋体" charset="-122"/>
                <a:cs typeface="+mn-cs"/>
              </a:rPr>
              <a:t>对于</a:t>
            </a:r>
            <a:r>
              <a:rPr kumimoji="1" lang="en-US" altLang="zh-CN" sz="1200" b="0" i="0" kern="1200" dirty="0">
                <a:solidFill>
                  <a:schemeClr val="tx1"/>
                </a:solidFill>
                <a:effectLst/>
                <a:latin typeface="Times New Roman" pitchFamily="18" charset="0"/>
                <a:ea typeface="宋体" charset="-122"/>
                <a:cs typeface="+mn-cs"/>
              </a:rPr>
              <a:t>TLS</a:t>
            </a:r>
            <a:r>
              <a:rPr kumimoji="1" lang="zh-CN" altLang="en-US" sz="1200" b="0" i="0" kern="1200" dirty="0">
                <a:solidFill>
                  <a:schemeClr val="tx1"/>
                </a:solidFill>
                <a:effectLst/>
                <a:latin typeface="Times New Roman" pitchFamily="18" charset="0"/>
                <a:ea typeface="宋体" charset="-122"/>
                <a:cs typeface="+mn-cs"/>
              </a:rPr>
              <a:t>加密的流量检测更加具有针对性和准确率。</a:t>
            </a:r>
            <a:endParaRPr lang="zh-CN" altLang="en-US" dirty="0"/>
          </a:p>
        </p:txBody>
      </p:sp>
      <p:sp>
        <p:nvSpPr>
          <p:cNvPr id="4" name="灯片编号占位符 3"/>
          <p:cNvSpPr>
            <a:spLocks noGrp="1"/>
          </p:cNvSpPr>
          <p:nvPr>
            <p:ph type="sldNum" sz="quarter" idx="5"/>
          </p:nvPr>
        </p:nvSpPr>
        <p:spPr/>
        <p:txBody>
          <a:bodyPr/>
          <a:lstStyle/>
          <a:p>
            <a:pPr>
              <a:defRPr/>
            </a:pPr>
            <a:fld id="{E46A9642-FD4A-45CC-9F4F-8E10AB9AB4AA}" type="slidenum">
              <a:rPr lang="en-US" altLang="zh-CN" smtClean="0"/>
              <a:pPr>
                <a:defRPr/>
              </a:pPr>
              <a:t>80</a:t>
            </a:fld>
            <a:endParaRPr lang="en-US" altLang="zh-CN"/>
          </a:p>
        </p:txBody>
      </p:sp>
    </p:spTree>
    <p:extLst>
      <p:ext uri="{BB962C8B-B14F-4D97-AF65-F5344CB8AC3E}">
        <p14:creationId xmlns:p14="http://schemas.microsoft.com/office/powerpoint/2010/main" val="53498066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、与</a:t>
            </a:r>
            <a:r>
              <a:rPr lang="en-US" altLang="zh-CN" dirty="0"/>
              <a:t>TLS 1.2</a:t>
            </a:r>
            <a:r>
              <a:rPr lang="zh-CN" altLang="en-US" dirty="0"/>
              <a:t>握手一样，“</a:t>
            </a:r>
            <a:r>
              <a:rPr lang="en-US" altLang="zh-CN" dirty="0"/>
              <a:t>client hello”</a:t>
            </a:r>
            <a:r>
              <a:rPr lang="zh-CN" altLang="en-US" dirty="0"/>
              <a:t>消息开始握手，但是这次打包了很多信息。</a:t>
            </a:r>
            <a:r>
              <a:rPr lang="en-US" altLang="zh-CN" dirty="0"/>
              <a:t>TLS 1.3</a:t>
            </a:r>
            <a:r>
              <a:rPr lang="zh-CN" altLang="en-US" dirty="0"/>
              <a:t>已将支持的密码数量从</a:t>
            </a:r>
            <a:r>
              <a:rPr lang="en-US" altLang="zh-CN" dirty="0"/>
              <a:t>37</a:t>
            </a:r>
            <a:r>
              <a:rPr lang="zh-CN" altLang="en-US" dirty="0"/>
              <a:t>个减少到</a:t>
            </a:r>
            <a:r>
              <a:rPr lang="en-US" altLang="zh-CN" dirty="0"/>
              <a:t>5</a:t>
            </a:r>
            <a:r>
              <a:rPr lang="zh-CN" altLang="en-US" dirty="0"/>
              <a:t>个。</a:t>
            </a:r>
            <a:endParaRPr lang="en-US" altLang="zh-CN" dirty="0"/>
          </a:p>
          <a:p>
            <a:r>
              <a:rPr lang="en-US" altLang="zh-CN" dirty="0"/>
              <a:t>2</a:t>
            </a:r>
            <a:r>
              <a:rPr lang="zh-CN" altLang="en-US" dirty="0"/>
              <a:t>、服务器将以其自己的“</a:t>
            </a:r>
            <a:r>
              <a:rPr lang="en-US" altLang="zh-CN" dirty="0"/>
              <a:t>sever hello”</a:t>
            </a:r>
            <a:r>
              <a:rPr lang="zh-CN" altLang="en-US" dirty="0"/>
              <a:t>消息进行响应，同样，服务器非常客气。像</a:t>
            </a:r>
            <a:r>
              <a:rPr lang="en-US" altLang="zh-CN" dirty="0"/>
              <a:t>1.2</a:t>
            </a:r>
            <a:r>
              <a:rPr lang="zh-CN" altLang="en-US" dirty="0"/>
              <a:t>握手一样，它也会在此时发送证书。并且，如果客户端猜对了，并且两者已经就相同的</a:t>
            </a:r>
            <a:r>
              <a:rPr lang="en-US" altLang="zh-CN" dirty="0"/>
              <a:t>AEAD</a:t>
            </a:r>
            <a:r>
              <a:rPr lang="zh-CN" altLang="en-US" dirty="0"/>
              <a:t>协议达成共识，则服务器将发送其自己的密钥共享，计算会话密钥并以服务器完成的消息结束</a:t>
            </a:r>
            <a:endParaRPr lang="en-US" altLang="zh-CN" dirty="0"/>
          </a:p>
          <a:p>
            <a:r>
              <a:rPr lang="en-US" altLang="zh-CN" dirty="0"/>
              <a:t>3</a:t>
            </a:r>
            <a:r>
              <a:rPr lang="zh-CN" altLang="en-US" dirty="0"/>
              <a:t>、现在，客户端具有所有相关信息，客户端将对</a:t>
            </a:r>
            <a:r>
              <a:rPr lang="en-US" altLang="zh-CN" dirty="0"/>
              <a:t>SSL</a:t>
            </a:r>
            <a:r>
              <a:rPr lang="zh-CN" altLang="en-US" dirty="0"/>
              <a:t>证书进行身份验证，并使用这两个密钥共享来计算自己的会话密钥副本。完成后，它将发送自己的“已完成”消息。</a:t>
            </a:r>
            <a:endParaRPr lang="en-US" altLang="zh-CN" dirty="0"/>
          </a:p>
          <a:p>
            <a:endParaRPr lang="en-US" altLang="zh-CN" dirty="0"/>
          </a:p>
          <a:p>
            <a:r>
              <a:rPr kumimoji="1" lang="zh-CN" altLang="en-US" sz="1200" b="0" i="0" kern="1200" dirty="0">
                <a:solidFill>
                  <a:schemeClr val="tx1"/>
                </a:solidFill>
                <a:effectLst/>
                <a:latin typeface="Times New Roman" pitchFamily="18" charset="0"/>
                <a:ea typeface="宋体" charset="-122"/>
                <a:cs typeface="+mn-cs"/>
              </a:rPr>
              <a:t>在极少数情况下，服务器不支持客户端发送的密钥共享之一，服务器可以发送新消 </a:t>
            </a:r>
            <a:r>
              <a:rPr kumimoji="1" lang="en-US" altLang="zh-CN" sz="1200" b="0" i="0" kern="1200" dirty="0" err="1">
                <a:solidFill>
                  <a:schemeClr val="tx1"/>
                </a:solidFill>
                <a:effectLst/>
                <a:latin typeface="Times New Roman" pitchFamily="18" charset="0"/>
                <a:ea typeface="宋体" charset="-122"/>
                <a:cs typeface="+mn-cs"/>
              </a:rPr>
              <a:t>HelloRetryRequest</a:t>
            </a:r>
            <a:r>
              <a:rPr kumimoji="1" lang="zh-CN" altLang="en-US" sz="1200" b="0" i="0" kern="1200" dirty="0">
                <a:solidFill>
                  <a:schemeClr val="tx1"/>
                </a:solidFill>
                <a:effectLst/>
                <a:latin typeface="Times New Roman" pitchFamily="18" charset="0"/>
                <a:ea typeface="宋体" charset="-122"/>
                <a:cs typeface="+mn-cs"/>
              </a:rPr>
              <a:t>，让客户端知道它支持哪些组。 由于列表已被削减太多，预计这种情况不常发生。</a:t>
            </a:r>
            <a:endParaRPr lang="zh-CN" altLang="en-US" dirty="0"/>
          </a:p>
        </p:txBody>
      </p:sp>
      <p:sp>
        <p:nvSpPr>
          <p:cNvPr id="4" name="灯片编号占位符 3"/>
          <p:cNvSpPr>
            <a:spLocks noGrp="1"/>
          </p:cNvSpPr>
          <p:nvPr>
            <p:ph type="sldNum" sz="quarter" idx="5"/>
          </p:nvPr>
        </p:nvSpPr>
        <p:spPr/>
        <p:txBody>
          <a:bodyPr/>
          <a:lstStyle/>
          <a:p>
            <a:pPr>
              <a:defRPr/>
            </a:pPr>
            <a:fld id="{E46A9642-FD4A-45CC-9F4F-8E10AB9AB4AA}" type="slidenum">
              <a:rPr lang="en-US" altLang="zh-CN" smtClean="0"/>
              <a:pPr>
                <a:defRPr/>
              </a:pPr>
              <a:t>82</a:t>
            </a:fld>
            <a:endParaRPr lang="en-US" altLang="zh-CN"/>
          </a:p>
        </p:txBody>
      </p:sp>
    </p:spTree>
    <p:extLst>
      <p:ext uri="{BB962C8B-B14F-4D97-AF65-F5344CB8AC3E}">
        <p14:creationId xmlns:p14="http://schemas.microsoft.com/office/powerpoint/2010/main" val="165482763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https://www.jianshu.com/p/efe44d4a7501?utm_source=oschina-app</a:t>
            </a:r>
          </a:p>
          <a:p>
            <a:r>
              <a:rPr kumimoji="1" lang="en-US" altLang="zh-CN" sz="1200" b="0" i="0" kern="1200" dirty="0">
                <a:solidFill>
                  <a:schemeClr val="tx1"/>
                </a:solidFill>
                <a:effectLst/>
                <a:latin typeface="Times New Roman" pitchFamily="18" charset="0"/>
                <a:ea typeface="宋体" charset="-122"/>
                <a:cs typeface="+mn-cs"/>
              </a:rPr>
              <a:t>RFC 5246</a:t>
            </a:r>
          </a:p>
          <a:p>
            <a:r>
              <a:rPr kumimoji="1" lang="zh-CN" altLang="en-US" sz="1200" b="0" i="0" kern="1200" dirty="0">
                <a:solidFill>
                  <a:schemeClr val="tx1"/>
                </a:solidFill>
                <a:effectLst/>
                <a:latin typeface="Times New Roman" pitchFamily="18" charset="0"/>
                <a:ea typeface="宋体" charset="-122"/>
                <a:cs typeface="+mn-cs"/>
              </a:rPr>
              <a:t>使用 </a:t>
            </a:r>
            <a:r>
              <a:rPr kumimoji="1" lang="en-US" altLang="zh-CN" sz="1200" b="0" i="0" kern="1200" dirty="0">
                <a:solidFill>
                  <a:schemeClr val="tx1"/>
                </a:solidFill>
                <a:effectLst/>
                <a:latin typeface="Times New Roman" pitchFamily="18" charset="0"/>
                <a:ea typeface="宋体" charset="-122"/>
                <a:cs typeface="+mn-cs"/>
              </a:rPr>
              <a:t>TLS 1.2 </a:t>
            </a:r>
            <a:r>
              <a:rPr kumimoji="1" lang="zh-CN" altLang="en-US" sz="1200" b="0" i="0" kern="1200" dirty="0">
                <a:solidFill>
                  <a:schemeClr val="tx1"/>
                </a:solidFill>
                <a:effectLst/>
                <a:latin typeface="Times New Roman" pitchFamily="18" charset="0"/>
                <a:ea typeface="宋体" charset="-122"/>
                <a:cs typeface="+mn-cs"/>
              </a:rPr>
              <a:t>需要两次往返（ </a:t>
            </a:r>
            <a:r>
              <a:rPr kumimoji="1" lang="en-US" altLang="zh-CN" sz="1200" b="0" i="0" kern="1200" dirty="0">
                <a:solidFill>
                  <a:schemeClr val="tx1"/>
                </a:solidFill>
                <a:effectLst/>
                <a:latin typeface="Times New Roman" pitchFamily="18" charset="0"/>
                <a:ea typeface="宋体" charset="-122"/>
                <a:cs typeface="+mn-cs"/>
              </a:rPr>
              <a:t>2-RTT </a:t>
            </a:r>
            <a:r>
              <a:rPr kumimoji="1" lang="zh-CN" altLang="en-US" sz="1200" b="0" i="0" kern="1200" dirty="0">
                <a:solidFill>
                  <a:schemeClr val="tx1"/>
                </a:solidFill>
                <a:effectLst/>
                <a:latin typeface="Times New Roman" pitchFamily="18" charset="0"/>
                <a:ea typeface="宋体" charset="-122"/>
                <a:cs typeface="+mn-cs"/>
              </a:rPr>
              <a:t>）才能完成握手，然后才能发送请求。</a:t>
            </a:r>
            <a:endParaRPr kumimoji="1" lang="en-US" altLang="zh-CN" sz="1200" b="0" i="0" kern="1200" dirty="0">
              <a:solidFill>
                <a:schemeClr val="tx1"/>
              </a:solidFill>
              <a:effectLst/>
              <a:latin typeface="Times New Roman" pitchFamily="18" charset="0"/>
              <a:ea typeface="宋体" charset="-122"/>
              <a:cs typeface="+mn-cs"/>
            </a:endParaRPr>
          </a:p>
          <a:p>
            <a:r>
              <a:rPr lang="en-US" altLang="zh-CN" dirty="0"/>
              <a:t>TLS 1.3 </a:t>
            </a:r>
            <a:r>
              <a:rPr lang="zh-CN" altLang="en-US" dirty="0"/>
              <a:t>的握手不再支持静态的 </a:t>
            </a:r>
            <a:r>
              <a:rPr lang="en-US" altLang="zh-CN" dirty="0"/>
              <a:t>RSA </a:t>
            </a:r>
            <a:r>
              <a:rPr lang="zh-CN" altLang="en-US" dirty="0"/>
              <a:t>密钥交换，这意味着必须使用带有前向安全的 </a:t>
            </a:r>
            <a:r>
              <a:rPr lang="en-US" altLang="zh-CN" dirty="0"/>
              <a:t>Diffie-Hellman </a:t>
            </a:r>
            <a:r>
              <a:rPr lang="zh-CN" altLang="en-US" dirty="0"/>
              <a:t>进行全面握手。从上图可以看出，使用 </a:t>
            </a:r>
            <a:r>
              <a:rPr lang="en-US" altLang="zh-CN" dirty="0"/>
              <a:t>TLS 1.3 </a:t>
            </a:r>
            <a:r>
              <a:rPr lang="zh-CN" altLang="en-US" dirty="0"/>
              <a:t>协议只需要一次往返（ </a:t>
            </a:r>
            <a:r>
              <a:rPr lang="en-US" altLang="zh-CN" dirty="0"/>
              <a:t>1-RTT </a:t>
            </a:r>
            <a:r>
              <a:rPr lang="zh-CN" altLang="en-US" dirty="0"/>
              <a:t>）就可以完成握手。</a:t>
            </a:r>
          </a:p>
          <a:p>
            <a:endParaRPr lang="zh-CN" altLang="en-US" dirty="0"/>
          </a:p>
        </p:txBody>
      </p:sp>
      <p:sp>
        <p:nvSpPr>
          <p:cNvPr id="4" name="灯片编号占位符 3"/>
          <p:cNvSpPr>
            <a:spLocks noGrp="1"/>
          </p:cNvSpPr>
          <p:nvPr>
            <p:ph type="sldNum" sz="quarter" idx="5"/>
          </p:nvPr>
        </p:nvSpPr>
        <p:spPr/>
        <p:txBody>
          <a:bodyPr/>
          <a:lstStyle/>
          <a:p>
            <a:pPr>
              <a:defRPr/>
            </a:pPr>
            <a:fld id="{E46A9642-FD4A-45CC-9F4F-8E10AB9AB4AA}" type="slidenum">
              <a:rPr lang="en-US" altLang="zh-CN" smtClean="0"/>
              <a:pPr>
                <a:defRPr/>
              </a:pPr>
              <a:t>83</a:t>
            </a:fld>
            <a:endParaRPr lang="en-US" altLang="zh-CN"/>
          </a:p>
        </p:txBody>
      </p:sp>
    </p:spTree>
    <p:extLst>
      <p:ext uri="{BB962C8B-B14F-4D97-AF65-F5344CB8AC3E}">
        <p14:creationId xmlns:p14="http://schemas.microsoft.com/office/powerpoint/2010/main" val="202250595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https://www.secrss.com/articles/30034</a:t>
            </a:r>
            <a:endParaRPr lang="zh-CN" altLang="en-US" dirty="0"/>
          </a:p>
        </p:txBody>
      </p:sp>
      <p:sp>
        <p:nvSpPr>
          <p:cNvPr id="4" name="灯片编号占位符 3"/>
          <p:cNvSpPr>
            <a:spLocks noGrp="1"/>
          </p:cNvSpPr>
          <p:nvPr>
            <p:ph type="sldNum" sz="quarter" idx="5"/>
          </p:nvPr>
        </p:nvSpPr>
        <p:spPr/>
        <p:txBody>
          <a:bodyPr/>
          <a:lstStyle/>
          <a:p>
            <a:pPr>
              <a:defRPr/>
            </a:pPr>
            <a:fld id="{E46A9642-FD4A-45CC-9F4F-8E10AB9AB4AA}" type="slidenum">
              <a:rPr lang="en-US" altLang="zh-CN" smtClean="0"/>
              <a:pPr>
                <a:defRPr/>
              </a:pPr>
              <a:t>85</a:t>
            </a:fld>
            <a:endParaRPr lang="en-US" altLang="zh-CN"/>
          </a:p>
        </p:txBody>
      </p:sp>
    </p:spTree>
    <p:extLst>
      <p:ext uri="{BB962C8B-B14F-4D97-AF65-F5344CB8AC3E}">
        <p14:creationId xmlns:p14="http://schemas.microsoft.com/office/powerpoint/2010/main" val="53512246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p:txBody>
          <a:bodyPr/>
          <a:lstStyle/>
          <a:p>
            <a:pPr>
              <a:defRPr/>
            </a:pPr>
            <a:fld id="{9FD54D0F-DE20-458F-9711-211063689A02}" type="slidenum">
              <a:rPr lang="zh-CN" altLang="en-US" smtClean="0"/>
              <a:pPr>
                <a:defRPr/>
              </a:pPr>
              <a:t>86</a:t>
            </a:fld>
            <a:endParaRPr lang="en-US" altLang="zh-CN"/>
          </a:p>
        </p:txBody>
      </p:sp>
      <p:sp>
        <p:nvSpPr>
          <p:cNvPr id="105475" name="Rectangle 2"/>
          <p:cNvSpPr>
            <a:spLocks noGrp="1" noRot="1" noChangeAspect="1" noChangeArrowheads="1" noTextEdit="1"/>
          </p:cNvSpPr>
          <p:nvPr>
            <p:ph type="sldImg"/>
          </p:nvPr>
        </p:nvSpPr>
        <p:spPr>
          <a:ln/>
        </p:spPr>
      </p:sp>
      <p:sp>
        <p:nvSpPr>
          <p:cNvPr id="105476" name="Rectangle 3"/>
          <p:cNvSpPr>
            <a:spLocks noGrp="1" noChangeArrowheads="1"/>
          </p:cNvSpPr>
          <p:nvPr>
            <p:ph type="body" idx="1"/>
          </p:nvPr>
        </p:nvSpPr>
        <p:spPr>
          <a:noFill/>
          <a:ln/>
        </p:spPr>
        <p:txBody>
          <a:bodyPr/>
          <a:lstStyle/>
          <a:p>
            <a:pPr eaLnBrk="1" hangingPunct="1"/>
            <a:r>
              <a:rPr lang="zh-CN" altLang="en-US" dirty="0"/>
              <a:t>本章主要掌握前</a:t>
            </a:r>
            <a:r>
              <a:rPr lang="en-US" altLang="zh-CN" dirty="0"/>
              <a:t>3</a:t>
            </a:r>
            <a:r>
              <a:rPr lang="zh-CN" altLang="en-US" dirty="0"/>
              <a:t>节</a:t>
            </a:r>
          </a:p>
        </p:txBody>
      </p:sp>
    </p:spTree>
    <p:extLst>
      <p:ext uri="{BB962C8B-B14F-4D97-AF65-F5344CB8AC3E}">
        <p14:creationId xmlns:p14="http://schemas.microsoft.com/office/powerpoint/2010/main" val="215963908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开销大</a:t>
            </a:r>
          </a:p>
        </p:txBody>
      </p:sp>
      <p:sp>
        <p:nvSpPr>
          <p:cNvPr id="4" name="灯片编号占位符 3"/>
          <p:cNvSpPr>
            <a:spLocks noGrp="1"/>
          </p:cNvSpPr>
          <p:nvPr>
            <p:ph type="sldNum" sz="quarter" idx="10"/>
          </p:nvPr>
        </p:nvSpPr>
        <p:spPr/>
        <p:txBody>
          <a:bodyPr/>
          <a:lstStyle/>
          <a:p>
            <a:pPr>
              <a:defRPr/>
            </a:pPr>
            <a:fld id="{E46A9642-FD4A-45CC-9F4F-8E10AB9AB4AA}" type="slidenum">
              <a:rPr lang="en-US" altLang="zh-CN" smtClean="0"/>
              <a:pPr>
                <a:defRPr/>
              </a:pPr>
              <a:t>92</a:t>
            </a:fld>
            <a:endParaRPr lang="en-US" altLang="zh-CN"/>
          </a:p>
        </p:txBody>
      </p:sp>
    </p:spTree>
    <p:extLst>
      <p:ext uri="{BB962C8B-B14F-4D97-AF65-F5344CB8AC3E}">
        <p14:creationId xmlns:p14="http://schemas.microsoft.com/office/powerpoint/2010/main" val="6912606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对浏览器的安全威胁是指：攻击者在</a:t>
            </a:r>
            <a:r>
              <a:rPr lang="en-US" altLang="zh-CN" dirty="0"/>
              <a:t>Web</a:t>
            </a:r>
            <a:r>
              <a:rPr lang="zh-CN" altLang="en-US" dirty="0"/>
              <a:t>服务器上植入特定网络页面后，用户通过浏览器浏览该网页时，</a:t>
            </a:r>
            <a:endParaRPr lang="en-US" altLang="zh-CN" dirty="0"/>
          </a:p>
          <a:p>
            <a:r>
              <a:rPr lang="zh-CN" altLang="en-US" dirty="0"/>
              <a:t>攻击者在页面中动态代码在用户浏览器中运行，进而控制浏览器所在的主机</a:t>
            </a:r>
            <a:endParaRPr lang="en-US" altLang="zh-CN" dirty="0"/>
          </a:p>
          <a:p>
            <a:r>
              <a:rPr lang="zh-CN" altLang="en-US" dirty="0"/>
              <a:t>静态页面一般不会对浏览器造成威胁</a:t>
            </a:r>
          </a:p>
        </p:txBody>
      </p:sp>
      <p:sp>
        <p:nvSpPr>
          <p:cNvPr id="4" name="灯片编号占位符 3"/>
          <p:cNvSpPr>
            <a:spLocks noGrp="1"/>
          </p:cNvSpPr>
          <p:nvPr>
            <p:ph type="sldNum" sz="quarter" idx="5"/>
          </p:nvPr>
        </p:nvSpPr>
        <p:spPr/>
        <p:txBody>
          <a:bodyPr/>
          <a:lstStyle/>
          <a:p>
            <a:pPr>
              <a:defRPr/>
            </a:pPr>
            <a:fld id="{E46A9642-FD4A-45CC-9F4F-8E10AB9AB4AA}" type="slidenum">
              <a:rPr lang="en-US" altLang="zh-CN" smtClean="0"/>
              <a:pPr>
                <a:defRPr/>
              </a:pPr>
              <a:t>5</a:t>
            </a:fld>
            <a:endParaRPr lang="en-US" altLang="zh-CN"/>
          </a:p>
        </p:txBody>
      </p:sp>
    </p:spTree>
    <p:extLst>
      <p:ext uri="{BB962C8B-B14F-4D97-AF65-F5344CB8AC3E}">
        <p14:creationId xmlns:p14="http://schemas.microsoft.com/office/powerpoint/2010/main" val="127497724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p:cNvSpPr>
            <a:spLocks noGrp="1" noChangeArrowheads="1"/>
          </p:cNvSpPr>
          <p:nvPr>
            <p:ph type="sldNum" sz="quarter" idx="5"/>
          </p:nvPr>
        </p:nvSpPr>
        <p:spPr/>
        <p:txBody>
          <a:bodyPr/>
          <a:lstStyle/>
          <a:p>
            <a:pPr>
              <a:defRPr/>
            </a:pPr>
            <a:fld id="{FC2DA121-BC35-4391-B492-7EE07A8E23B9}" type="slidenum">
              <a:rPr lang="zh-CN" altLang="en-US" smtClean="0"/>
              <a:pPr>
                <a:defRPr/>
              </a:pPr>
              <a:t>93</a:t>
            </a:fld>
            <a:endParaRPr lang="en-US" altLang="zh-CN"/>
          </a:p>
        </p:txBody>
      </p:sp>
      <p:sp>
        <p:nvSpPr>
          <p:cNvPr id="135171" name="Rectangle 2"/>
          <p:cNvSpPr>
            <a:spLocks noGrp="1" noRot="1" noChangeAspect="1" noChangeArrowheads="1" noTextEdit="1"/>
          </p:cNvSpPr>
          <p:nvPr>
            <p:ph type="sldImg"/>
          </p:nvPr>
        </p:nvSpPr>
        <p:spPr>
          <a:solidFill>
            <a:srgbClr val="FFFFFF"/>
          </a:solidFill>
          <a:ln/>
        </p:spPr>
      </p:sp>
      <p:sp>
        <p:nvSpPr>
          <p:cNvPr id="135172"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zh-CN" altLang="en-US"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E46A9642-FD4A-45CC-9F4F-8E10AB9AB4AA}" type="slidenum">
              <a:rPr lang="en-US" altLang="zh-CN" smtClean="0"/>
              <a:pPr>
                <a:defRPr/>
              </a:pPr>
              <a:t>95</a:t>
            </a:fld>
            <a:endParaRPr lang="en-US" altLang="zh-CN"/>
          </a:p>
        </p:txBody>
      </p:sp>
    </p:spTree>
    <p:extLst>
      <p:ext uri="{BB962C8B-B14F-4D97-AF65-F5344CB8AC3E}">
        <p14:creationId xmlns:p14="http://schemas.microsoft.com/office/powerpoint/2010/main" val="320213657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sz="1200" kern="1200" dirty="0">
                <a:solidFill>
                  <a:schemeClr val="tx1"/>
                </a:solidFill>
                <a:effectLst/>
                <a:latin typeface="Times New Roman" pitchFamily="18" charset="0"/>
                <a:ea typeface="宋体" charset="-122"/>
                <a:cs typeface="+mn-cs"/>
              </a:rPr>
              <a:t>以及</a:t>
            </a:r>
            <a:r>
              <a:rPr kumimoji="1" lang="en-US" altLang="zh-CN" sz="1200" kern="1200" dirty="0">
                <a:solidFill>
                  <a:schemeClr val="tx1"/>
                </a:solidFill>
                <a:effectLst/>
                <a:latin typeface="Times New Roman" pitchFamily="18" charset="0"/>
                <a:ea typeface="宋体" charset="-122"/>
                <a:cs typeface="+mn-cs"/>
              </a:rPr>
              <a:t>https://blog.csdn.net/swjtu100/article/details/52122971</a:t>
            </a:r>
            <a:endParaRPr lang="zh-CN" alt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200" dirty="0"/>
              <a:t>本实例中只有客户端验证服务端，服务端并没有对客户端进行验证，一般相互进行身份认证的情况在登录银行系统时会用到。</a:t>
            </a:r>
          </a:p>
          <a:p>
            <a:endParaRPr lang="zh-CN" altLang="en-US" dirty="0"/>
          </a:p>
        </p:txBody>
      </p:sp>
      <p:sp>
        <p:nvSpPr>
          <p:cNvPr id="4" name="灯片编号占位符 3"/>
          <p:cNvSpPr>
            <a:spLocks noGrp="1"/>
          </p:cNvSpPr>
          <p:nvPr>
            <p:ph type="sldNum" sz="quarter" idx="10"/>
          </p:nvPr>
        </p:nvSpPr>
        <p:spPr/>
        <p:txBody>
          <a:bodyPr/>
          <a:lstStyle/>
          <a:p>
            <a:pPr>
              <a:defRPr/>
            </a:pPr>
            <a:fld id="{E46A9642-FD4A-45CC-9F4F-8E10AB9AB4AA}" type="slidenum">
              <a:rPr lang="en-US" altLang="zh-CN" smtClean="0"/>
              <a:pPr>
                <a:defRPr/>
              </a:pPr>
              <a:t>96</a:t>
            </a:fld>
            <a:endParaRPr lang="en-US" altLang="zh-CN"/>
          </a:p>
        </p:txBody>
      </p:sp>
    </p:spTree>
    <p:extLst>
      <p:ext uri="{BB962C8B-B14F-4D97-AF65-F5344CB8AC3E}">
        <p14:creationId xmlns:p14="http://schemas.microsoft.com/office/powerpoint/2010/main" val="115218960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sz="1200" kern="1200" dirty="0">
                <a:solidFill>
                  <a:schemeClr val="tx1"/>
                </a:solidFill>
                <a:effectLst/>
                <a:latin typeface="Times New Roman" pitchFamily="18" charset="0"/>
                <a:ea typeface="宋体" charset="-122"/>
                <a:cs typeface="+mn-cs"/>
              </a:rPr>
              <a:t>以及</a:t>
            </a:r>
            <a:r>
              <a:rPr kumimoji="1" lang="en-US" altLang="zh-CN" sz="1200" kern="1200" dirty="0">
                <a:solidFill>
                  <a:schemeClr val="tx1"/>
                </a:solidFill>
                <a:effectLst/>
                <a:latin typeface="Times New Roman" pitchFamily="18" charset="0"/>
                <a:ea typeface="宋体" charset="-122"/>
                <a:cs typeface="+mn-cs"/>
              </a:rPr>
              <a:t>https://blog.csdn.net/swjtu100/article/details/52122971</a:t>
            </a:r>
            <a:endParaRPr lang="zh-CN" altLang="en-US" dirty="0"/>
          </a:p>
        </p:txBody>
      </p:sp>
      <p:sp>
        <p:nvSpPr>
          <p:cNvPr id="4" name="灯片编号占位符 3"/>
          <p:cNvSpPr>
            <a:spLocks noGrp="1"/>
          </p:cNvSpPr>
          <p:nvPr>
            <p:ph type="sldNum" sz="quarter" idx="10"/>
          </p:nvPr>
        </p:nvSpPr>
        <p:spPr/>
        <p:txBody>
          <a:bodyPr/>
          <a:lstStyle/>
          <a:p>
            <a:pPr>
              <a:defRPr/>
            </a:pPr>
            <a:fld id="{E46A9642-FD4A-45CC-9F4F-8E10AB9AB4AA}" type="slidenum">
              <a:rPr lang="en-US" altLang="zh-CN" smtClean="0"/>
              <a:pPr>
                <a:defRPr/>
              </a:pPr>
              <a:t>97</a:t>
            </a:fld>
            <a:endParaRPr lang="en-US" altLang="zh-CN"/>
          </a:p>
        </p:txBody>
      </p:sp>
    </p:spTree>
    <p:extLst>
      <p:ext uri="{BB962C8B-B14F-4D97-AF65-F5344CB8AC3E}">
        <p14:creationId xmlns:p14="http://schemas.microsoft.com/office/powerpoint/2010/main" val="268299236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E46A9642-FD4A-45CC-9F4F-8E10AB9AB4AA}" type="slidenum">
              <a:rPr lang="en-US" altLang="zh-CN" smtClean="0"/>
              <a:pPr>
                <a:defRPr/>
              </a:pPr>
              <a:t>98</a:t>
            </a:fld>
            <a:endParaRPr lang="en-US" altLang="zh-CN"/>
          </a:p>
        </p:txBody>
      </p:sp>
    </p:spTree>
    <p:extLst>
      <p:ext uri="{BB962C8B-B14F-4D97-AF65-F5344CB8AC3E}">
        <p14:creationId xmlns:p14="http://schemas.microsoft.com/office/powerpoint/2010/main" val="357785335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zh-CN" altLang="zh-CN" sz="1200" kern="1200" dirty="0">
                <a:solidFill>
                  <a:schemeClr val="tx1"/>
                </a:solidFill>
                <a:effectLst/>
                <a:latin typeface="Times New Roman" pitchFamily="18" charset="0"/>
                <a:ea typeface="宋体" charset="-122"/>
                <a:cs typeface="+mn-cs"/>
              </a:rPr>
              <a:t>服务器对</a:t>
            </a:r>
            <a:r>
              <a:rPr kumimoji="1" lang="en-US" altLang="zh-CN" sz="1200" kern="1200" dirty="0" err="1">
                <a:solidFill>
                  <a:schemeClr val="tx1"/>
                </a:solidFill>
                <a:effectLst/>
                <a:latin typeface="Times New Roman" pitchFamily="18" charset="0"/>
                <a:ea typeface="宋体" charset="-122"/>
                <a:cs typeface="+mn-cs"/>
              </a:rPr>
              <a:t>ClientHello</a:t>
            </a:r>
            <a:r>
              <a:rPr kumimoji="1" lang="zh-CN" altLang="zh-CN" sz="1200" kern="1200" dirty="0">
                <a:solidFill>
                  <a:schemeClr val="tx1"/>
                </a:solidFill>
                <a:effectLst/>
                <a:latin typeface="Times New Roman" pitchFamily="18" charset="0"/>
                <a:ea typeface="宋体" charset="-122"/>
                <a:cs typeface="+mn-cs"/>
              </a:rPr>
              <a:t>消息的响应有多个握手报文（</a:t>
            </a:r>
            <a:r>
              <a:rPr kumimoji="1" lang="en-US" altLang="zh-CN" sz="1200" kern="1200" dirty="0">
                <a:solidFill>
                  <a:schemeClr val="tx1"/>
                </a:solidFill>
                <a:effectLst/>
                <a:latin typeface="Times New Roman" pitchFamily="18" charset="0"/>
                <a:ea typeface="宋体" charset="-122"/>
                <a:cs typeface="+mn-cs"/>
              </a:rPr>
              <a:t>Multiple Handshake Messages</a:t>
            </a:r>
            <a:r>
              <a:rPr kumimoji="1" lang="zh-CN" altLang="zh-CN" sz="1200" kern="1200" dirty="0">
                <a:solidFill>
                  <a:schemeClr val="tx1"/>
                </a:solidFill>
                <a:effectLst/>
                <a:latin typeface="Times New Roman" pitchFamily="18" charset="0"/>
                <a:ea typeface="宋体" charset="-122"/>
                <a:cs typeface="+mn-cs"/>
              </a:rPr>
              <a:t>）</a:t>
            </a:r>
            <a:endParaRPr kumimoji="1" lang="en-US" altLang="zh-CN" sz="1200" kern="1200" dirty="0">
              <a:solidFill>
                <a:schemeClr val="tx1"/>
              </a:solidFill>
              <a:effectLst/>
              <a:latin typeface="Times New Roman" pitchFamily="18" charset="0"/>
              <a:ea typeface="宋体"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kumimoji="1" lang="en-US" altLang="zh-CN" sz="1200" b="1" kern="1200" dirty="0">
              <a:solidFill>
                <a:schemeClr val="tx1"/>
              </a:solidFill>
              <a:effectLst/>
              <a:latin typeface="Times New Roman" pitchFamily="18" charset="0"/>
              <a:ea typeface="宋体"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altLang="zh-CN" sz="1200" b="1" kern="1200" dirty="0">
                <a:solidFill>
                  <a:schemeClr val="tx1"/>
                </a:solidFill>
                <a:effectLst/>
                <a:latin typeface="Times New Roman" pitchFamily="18" charset="0"/>
                <a:ea typeface="宋体" charset="-122"/>
                <a:cs typeface="+mn-cs"/>
              </a:rPr>
              <a:t>Random</a:t>
            </a:r>
            <a:r>
              <a:rPr kumimoji="1" lang="zh-CN" altLang="zh-CN" sz="1200" kern="1200" dirty="0">
                <a:solidFill>
                  <a:schemeClr val="tx1"/>
                </a:solidFill>
                <a:effectLst/>
                <a:latin typeface="Times New Roman" pitchFamily="18" charset="0"/>
                <a:ea typeface="宋体" charset="-122"/>
                <a:cs typeface="+mn-cs"/>
              </a:rPr>
              <a:t>：由随机种子</a:t>
            </a:r>
            <a:r>
              <a:rPr kumimoji="1" lang="en-US" altLang="zh-CN" sz="1200" kern="1200" dirty="0" err="1">
                <a:solidFill>
                  <a:schemeClr val="tx1"/>
                </a:solidFill>
                <a:effectLst/>
                <a:latin typeface="Times New Roman" pitchFamily="18" charset="0"/>
                <a:ea typeface="宋体" charset="-122"/>
                <a:cs typeface="+mn-cs"/>
              </a:rPr>
              <a:t>gmt_unix_time</a:t>
            </a:r>
            <a:r>
              <a:rPr kumimoji="1" lang="zh-CN" altLang="zh-CN" sz="1200" kern="1200" dirty="0">
                <a:solidFill>
                  <a:schemeClr val="tx1"/>
                </a:solidFill>
                <a:effectLst/>
                <a:latin typeface="Times New Roman" pitchFamily="18" charset="0"/>
                <a:ea typeface="宋体" charset="-122"/>
                <a:cs typeface="+mn-cs"/>
              </a:rPr>
              <a:t>使用伪随机数函数（</a:t>
            </a:r>
            <a:r>
              <a:rPr kumimoji="1" lang="en-US" altLang="zh-CN" sz="1200" kern="1200" dirty="0">
                <a:solidFill>
                  <a:schemeClr val="tx1"/>
                </a:solidFill>
                <a:effectLst/>
                <a:latin typeface="Times New Roman" pitchFamily="18" charset="0"/>
                <a:ea typeface="宋体" charset="-122"/>
                <a:cs typeface="+mn-cs"/>
              </a:rPr>
              <a:t>PRF</a:t>
            </a:r>
            <a:r>
              <a:rPr kumimoji="1" lang="zh-CN" altLang="zh-CN" sz="1200" kern="1200" dirty="0">
                <a:solidFill>
                  <a:schemeClr val="tx1"/>
                </a:solidFill>
                <a:effectLst/>
                <a:latin typeface="Times New Roman" pitchFamily="18" charset="0"/>
                <a:ea typeface="宋体" charset="-122"/>
                <a:cs typeface="+mn-cs"/>
              </a:rPr>
              <a:t>）生成的</a:t>
            </a:r>
            <a:r>
              <a:rPr kumimoji="1" lang="en-US" altLang="zh-CN" sz="1200" kern="1200" dirty="0">
                <a:solidFill>
                  <a:schemeClr val="tx1"/>
                </a:solidFill>
                <a:effectLst/>
                <a:latin typeface="Times New Roman" pitchFamily="18" charset="0"/>
                <a:ea typeface="宋体" charset="-122"/>
                <a:cs typeface="+mn-cs"/>
              </a:rPr>
              <a:t>32</a:t>
            </a:r>
            <a:r>
              <a:rPr kumimoji="1" lang="zh-CN" altLang="zh-CN" sz="1200" kern="1200" dirty="0">
                <a:solidFill>
                  <a:schemeClr val="tx1"/>
                </a:solidFill>
                <a:effectLst/>
                <a:latin typeface="Times New Roman" pitchFamily="18" charset="0"/>
                <a:ea typeface="宋体" charset="-122"/>
                <a:cs typeface="+mn-cs"/>
              </a:rPr>
              <a:t>字节随机数。</a:t>
            </a:r>
            <a:r>
              <a:rPr kumimoji="1" lang="en-US" altLang="zh-CN" sz="1200" kern="1200" dirty="0">
                <a:solidFill>
                  <a:schemeClr val="tx1"/>
                </a:solidFill>
                <a:effectLst/>
                <a:latin typeface="Times New Roman" pitchFamily="18" charset="0"/>
                <a:ea typeface="宋体" charset="-122"/>
                <a:cs typeface="+mn-cs"/>
              </a:rPr>
              <a:t> </a:t>
            </a:r>
            <a:br>
              <a:rPr kumimoji="1" lang="en-US" altLang="zh-CN" sz="1200" kern="1200" dirty="0">
                <a:solidFill>
                  <a:schemeClr val="tx1"/>
                </a:solidFill>
                <a:effectLst/>
                <a:latin typeface="Times New Roman" pitchFamily="18" charset="0"/>
                <a:ea typeface="宋体" charset="-122"/>
                <a:cs typeface="+mn-cs"/>
              </a:rPr>
            </a:br>
            <a:r>
              <a:rPr kumimoji="1" lang="en-US" altLang="zh-CN" sz="1200" b="1" kern="1200" dirty="0">
                <a:solidFill>
                  <a:schemeClr val="tx1"/>
                </a:solidFill>
                <a:effectLst/>
                <a:latin typeface="Times New Roman" pitchFamily="18" charset="0"/>
                <a:ea typeface="宋体" charset="-122"/>
                <a:cs typeface="+mn-cs"/>
              </a:rPr>
              <a:t>session ID</a:t>
            </a:r>
            <a:r>
              <a:rPr kumimoji="1" lang="zh-CN" altLang="zh-CN" sz="1200" kern="1200" dirty="0">
                <a:solidFill>
                  <a:schemeClr val="tx1"/>
                </a:solidFill>
                <a:effectLst/>
                <a:latin typeface="Times New Roman" pitchFamily="18" charset="0"/>
                <a:ea typeface="宋体" charset="-122"/>
                <a:cs typeface="+mn-cs"/>
              </a:rPr>
              <a:t>：如果没有建立过连接则对应值为空，不为空则说明之前建立过对应的连接并缓存。</a:t>
            </a:r>
            <a:r>
              <a:rPr kumimoji="1" lang="en-US" altLang="zh-CN" sz="1200" kern="1200" dirty="0">
                <a:solidFill>
                  <a:schemeClr val="tx1"/>
                </a:solidFill>
                <a:effectLst/>
                <a:latin typeface="Times New Roman" pitchFamily="18" charset="0"/>
                <a:ea typeface="宋体" charset="-122"/>
                <a:cs typeface="+mn-cs"/>
              </a:rPr>
              <a:t> </a:t>
            </a:r>
            <a:br>
              <a:rPr kumimoji="1" lang="en-US" altLang="zh-CN" sz="1200" kern="1200" dirty="0">
                <a:solidFill>
                  <a:schemeClr val="tx1"/>
                </a:solidFill>
                <a:effectLst/>
                <a:latin typeface="Times New Roman" pitchFamily="18" charset="0"/>
                <a:ea typeface="宋体" charset="-122"/>
                <a:cs typeface="+mn-cs"/>
              </a:rPr>
            </a:br>
            <a:r>
              <a:rPr kumimoji="1" lang="en-US" altLang="zh-CN" sz="1200" b="1" kern="1200" dirty="0">
                <a:solidFill>
                  <a:schemeClr val="tx1"/>
                </a:solidFill>
                <a:effectLst/>
                <a:latin typeface="Times New Roman" pitchFamily="18" charset="0"/>
                <a:ea typeface="宋体" charset="-122"/>
                <a:cs typeface="+mn-cs"/>
              </a:rPr>
              <a:t>Cipher Suite</a:t>
            </a:r>
            <a:r>
              <a:rPr kumimoji="1" lang="zh-CN" altLang="zh-CN" sz="1200" kern="1200" dirty="0">
                <a:solidFill>
                  <a:schemeClr val="tx1"/>
                </a:solidFill>
                <a:effectLst/>
                <a:latin typeface="Times New Roman" pitchFamily="18" charset="0"/>
                <a:ea typeface="宋体" charset="-122"/>
                <a:cs typeface="+mn-cs"/>
              </a:rPr>
              <a:t>：指定了服务端选定的加密组合，这里选出的加密组合是</a:t>
            </a:r>
            <a:r>
              <a:rPr kumimoji="1" lang="en-US" altLang="zh-CN" sz="1200" kern="1200" dirty="0">
                <a:solidFill>
                  <a:schemeClr val="tx1"/>
                </a:solidFill>
                <a:effectLst/>
                <a:latin typeface="Times New Roman" pitchFamily="18" charset="0"/>
                <a:ea typeface="宋体" charset="-122"/>
                <a:cs typeface="+mn-cs"/>
              </a:rPr>
              <a:t>TLS_ECDHE_RSA_WITH_AES_128_GCM_SHA256</a:t>
            </a:r>
            <a:r>
              <a:rPr kumimoji="1" lang="zh-CN" altLang="zh-CN" sz="1200" kern="1200" dirty="0">
                <a:solidFill>
                  <a:schemeClr val="tx1"/>
                </a:solidFill>
                <a:effectLst/>
                <a:latin typeface="Times New Roman" pitchFamily="18" charset="0"/>
                <a:ea typeface="宋体" charset="-122"/>
                <a:cs typeface="+mn-cs"/>
              </a:rPr>
              <a:t>，</a:t>
            </a:r>
            <a:r>
              <a:rPr kumimoji="1" lang="en-US" altLang="zh-CN" sz="1200" kern="1200" dirty="0">
                <a:solidFill>
                  <a:schemeClr val="tx1"/>
                </a:solidFill>
                <a:effectLst/>
                <a:latin typeface="Times New Roman" pitchFamily="18" charset="0"/>
                <a:ea typeface="宋体" charset="-122"/>
                <a:cs typeface="+mn-cs"/>
              </a:rPr>
              <a:t>ECDHE_RSA</a:t>
            </a:r>
            <a:r>
              <a:rPr kumimoji="1" lang="zh-CN" altLang="zh-CN" sz="1200" kern="1200" dirty="0">
                <a:solidFill>
                  <a:schemeClr val="tx1"/>
                </a:solidFill>
                <a:effectLst/>
                <a:latin typeface="Times New Roman" pitchFamily="18" charset="0"/>
                <a:ea typeface="宋体" charset="-122"/>
                <a:cs typeface="+mn-cs"/>
              </a:rPr>
              <a:t>作为密钥交换算法。</a:t>
            </a:r>
            <a:r>
              <a:rPr kumimoji="1" lang="en-US" altLang="zh-CN" sz="1200" kern="1200" dirty="0">
                <a:solidFill>
                  <a:schemeClr val="tx1"/>
                </a:solidFill>
                <a:effectLst/>
                <a:latin typeface="Times New Roman" pitchFamily="18" charset="0"/>
                <a:ea typeface="宋体" charset="-122"/>
                <a:cs typeface="+mn-cs"/>
              </a:rPr>
              <a:t>128</a:t>
            </a:r>
            <a:r>
              <a:rPr kumimoji="1" lang="zh-CN" altLang="zh-CN" sz="1200" kern="1200" dirty="0">
                <a:solidFill>
                  <a:schemeClr val="tx1"/>
                </a:solidFill>
                <a:effectLst/>
                <a:latin typeface="Times New Roman" pitchFamily="18" charset="0"/>
                <a:ea typeface="宋体" charset="-122"/>
                <a:cs typeface="+mn-cs"/>
              </a:rPr>
              <a:t>位的</a:t>
            </a:r>
            <a:r>
              <a:rPr kumimoji="1" lang="en-US" altLang="zh-CN" sz="1200" kern="1200" dirty="0">
                <a:solidFill>
                  <a:schemeClr val="tx1"/>
                </a:solidFill>
                <a:effectLst/>
                <a:latin typeface="Times New Roman" pitchFamily="18" charset="0"/>
                <a:ea typeface="宋体" charset="-122"/>
                <a:cs typeface="+mn-cs"/>
              </a:rPr>
              <a:t>AES</a:t>
            </a:r>
            <a:r>
              <a:rPr kumimoji="1" lang="zh-CN" altLang="zh-CN" sz="1200" kern="1200" dirty="0">
                <a:solidFill>
                  <a:schemeClr val="tx1"/>
                </a:solidFill>
                <a:effectLst/>
                <a:latin typeface="Times New Roman" pitchFamily="18" charset="0"/>
                <a:ea typeface="宋体" charset="-122"/>
                <a:cs typeface="+mn-cs"/>
              </a:rPr>
              <a:t>分组加密算法，</a:t>
            </a:r>
            <a:r>
              <a:rPr kumimoji="1" lang="en-US" altLang="zh-CN" sz="1200" kern="1200" dirty="0">
                <a:solidFill>
                  <a:schemeClr val="tx1"/>
                </a:solidFill>
                <a:effectLst/>
                <a:latin typeface="Times New Roman" pitchFamily="18" charset="0"/>
                <a:ea typeface="宋体" charset="-122"/>
                <a:cs typeface="+mn-cs"/>
              </a:rPr>
              <a:t>SHA</a:t>
            </a:r>
            <a:r>
              <a:rPr kumimoji="1" lang="zh-CN" altLang="zh-CN" sz="1200" kern="1200" dirty="0">
                <a:solidFill>
                  <a:schemeClr val="tx1"/>
                </a:solidFill>
                <a:effectLst/>
                <a:latin typeface="Times New Roman" pitchFamily="18" charset="0"/>
                <a:ea typeface="宋体" charset="-122"/>
                <a:cs typeface="+mn-cs"/>
              </a:rPr>
              <a:t>作为消息摘要算法。</a:t>
            </a:r>
            <a:r>
              <a:rPr kumimoji="1" lang="en-US" altLang="zh-CN" sz="1200" kern="1200" dirty="0">
                <a:solidFill>
                  <a:schemeClr val="tx1"/>
                </a:solidFill>
                <a:effectLst/>
                <a:latin typeface="Times New Roman" pitchFamily="18" charset="0"/>
                <a:ea typeface="宋体" charset="-122"/>
                <a:cs typeface="+mn-cs"/>
              </a:rPr>
              <a:t> </a:t>
            </a:r>
            <a:br>
              <a:rPr kumimoji="1" lang="en-US" altLang="zh-CN" sz="1200" kern="1200" dirty="0">
                <a:solidFill>
                  <a:schemeClr val="tx1"/>
                </a:solidFill>
                <a:effectLst/>
                <a:latin typeface="Times New Roman" pitchFamily="18" charset="0"/>
                <a:ea typeface="宋体" charset="-122"/>
                <a:cs typeface="+mn-cs"/>
              </a:rPr>
            </a:br>
            <a:r>
              <a:rPr kumimoji="1" lang="en-US" altLang="zh-CN" sz="1200" b="1" kern="1200" dirty="0">
                <a:solidFill>
                  <a:schemeClr val="tx1"/>
                </a:solidFill>
                <a:effectLst/>
                <a:latin typeface="Times New Roman" pitchFamily="18" charset="0"/>
                <a:ea typeface="宋体" charset="-122"/>
                <a:cs typeface="+mn-cs"/>
              </a:rPr>
              <a:t>Compress Method</a:t>
            </a:r>
            <a:r>
              <a:rPr kumimoji="1" lang="zh-CN" altLang="zh-CN" sz="1200" kern="1200" dirty="0">
                <a:solidFill>
                  <a:schemeClr val="tx1"/>
                </a:solidFill>
                <a:effectLst/>
                <a:latin typeface="Times New Roman" pitchFamily="18" charset="0"/>
                <a:ea typeface="宋体" charset="-122"/>
                <a:cs typeface="+mn-cs"/>
              </a:rPr>
              <a:t>：记录层接收高层协议的数据时使用的压缩算法，这里没有使用压缩算法，所以是</a:t>
            </a:r>
            <a:r>
              <a:rPr kumimoji="1" lang="en-US" altLang="zh-CN" sz="1200" kern="1200" dirty="0">
                <a:solidFill>
                  <a:schemeClr val="tx1"/>
                </a:solidFill>
                <a:effectLst/>
                <a:latin typeface="Times New Roman" pitchFamily="18" charset="0"/>
                <a:ea typeface="宋体" charset="-122"/>
                <a:cs typeface="+mn-cs"/>
              </a:rPr>
              <a:t>null</a:t>
            </a:r>
            <a:r>
              <a:rPr kumimoji="1" lang="zh-CN" altLang="zh-CN" sz="1200" kern="1200" dirty="0">
                <a:solidFill>
                  <a:schemeClr val="tx1"/>
                </a:solidFill>
                <a:effectLst/>
                <a:latin typeface="Times New Roman" pitchFamily="18" charset="0"/>
                <a:ea typeface="宋体" charset="-122"/>
                <a:cs typeface="+mn-cs"/>
              </a:rPr>
              <a:t>。</a:t>
            </a:r>
          </a:p>
          <a:p>
            <a:endParaRPr lang="zh-CN" altLang="en-US" dirty="0"/>
          </a:p>
        </p:txBody>
      </p:sp>
      <p:sp>
        <p:nvSpPr>
          <p:cNvPr id="4" name="灯片编号占位符 3"/>
          <p:cNvSpPr>
            <a:spLocks noGrp="1"/>
          </p:cNvSpPr>
          <p:nvPr>
            <p:ph type="sldNum" sz="quarter" idx="10"/>
          </p:nvPr>
        </p:nvSpPr>
        <p:spPr/>
        <p:txBody>
          <a:bodyPr/>
          <a:lstStyle/>
          <a:p>
            <a:pPr>
              <a:defRPr/>
            </a:pPr>
            <a:fld id="{E46A9642-FD4A-45CC-9F4F-8E10AB9AB4AA}" type="slidenum">
              <a:rPr lang="en-US" altLang="zh-CN" smtClean="0"/>
              <a:pPr>
                <a:defRPr/>
              </a:pPr>
              <a:t>99</a:t>
            </a:fld>
            <a:endParaRPr lang="en-US" altLang="zh-CN"/>
          </a:p>
        </p:txBody>
      </p:sp>
    </p:spTree>
    <p:extLst>
      <p:ext uri="{BB962C8B-B14F-4D97-AF65-F5344CB8AC3E}">
        <p14:creationId xmlns:p14="http://schemas.microsoft.com/office/powerpoint/2010/main" val="267421022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zh-CN" altLang="zh-CN" sz="1200" kern="1200" dirty="0">
                <a:solidFill>
                  <a:schemeClr val="tx1"/>
                </a:solidFill>
                <a:effectLst/>
                <a:latin typeface="Times New Roman" pitchFamily="18" charset="0"/>
                <a:ea typeface="宋体" charset="-122"/>
                <a:cs typeface="+mn-cs"/>
              </a:rPr>
              <a:t>点击证书字段前的向右箭头，可以进一步查看该字段的更多内容。从图中可以看到，服务器实际上发送的是一条证书链，包含从服务器证书到其根证书总共</a:t>
            </a:r>
            <a:r>
              <a:rPr kumimoji="1" lang="en-US" altLang="zh-CN" sz="1200" kern="1200" dirty="0">
                <a:solidFill>
                  <a:schemeClr val="tx1"/>
                </a:solidFill>
                <a:effectLst/>
                <a:latin typeface="Times New Roman" pitchFamily="18" charset="0"/>
                <a:ea typeface="宋体" charset="-122"/>
                <a:cs typeface="+mn-cs"/>
              </a:rPr>
              <a:t>2</a:t>
            </a:r>
            <a:r>
              <a:rPr kumimoji="1" lang="zh-CN" altLang="zh-CN" sz="1200" kern="1200" dirty="0">
                <a:solidFill>
                  <a:schemeClr val="tx1"/>
                </a:solidFill>
                <a:effectLst/>
                <a:latin typeface="Times New Roman" pitchFamily="18" charset="0"/>
                <a:ea typeface="宋体" charset="-122"/>
                <a:cs typeface="+mn-cs"/>
              </a:rPr>
              <a:t>个证书。可以进一步根据证书中的内容在浏览器的证书管理功能中查看证书的详细信息，并与</a:t>
            </a:r>
            <a:r>
              <a:rPr kumimoji="1" lang="en-US" altLang="zh-CN" sz="1200" kern="1200" dirty="0">
                <a:solidFill>
                  <a:schemeClr val="tx1"/>
                </a:solidFill>
                <a:effectLst/>
                <a:latin typeface="Times New Roman" pitchFamily="18" charset="0"/>
                <a:ea typeface="宋体" charset="-122"/>
                <a:cs typeface="+mn-cs"/>
              </a:rPr>
              <a:t>Wireshark</a:t>
            </a:r>
            <a:r>
              <a:rPr kumimoji="1" lang="zh-CN" altLang="zh-CN" sz="1200" kern="1200" dirty="0">
                <a:solidFill>
                  <a:schemeClr val="tx1"/>
                </a:solidFill>
                <a:effectLst/>
                <a:latin typeface="Times New Roman" pitchFamily="18" charset="0"/>
                <a:ea typeface="宋体" charset="-122"/>
                <a:cs typeface="+mn-cs"/>
              </a:rPr>
              <a:t>解析的证书内容进行比较。</a:t>
            </a:r>
            <a:endParaRPr kumimoji="1" lang="en-US" altLang="zh-CN" sz="1200" kern="1200" dirty="0">
              <a:solidFill>
                <a:schemeClr val="tx1"/>
              </a:solidFill>
              <a:effectLst/>
              <a:latin typeface="Times New Roman" pitchFamily="18" charset="0"/>
              <a:ea typeface="宋体"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altLang="zh-CN" sz="1200" b="1" kern="1200" dirty="0">
                <a:solidFill>
                  <a:schemeClr val="tx1"/>
                </a:solidFill>
                <a:effectLst/>
                <a:latin typeface="Times New Roman" pitchFamily="18" charset="0"/>
                <a:ea typeface="宋体" charset="-122"/>
                <a:cs typeface="+mn-cs"/>
              </a:rPr>
              <a:t>https://blog.csdn.net/phunxm/article/details/72853552</a:t>
            </a:r>
          </a:p>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zh-CN" altLang="en-US" sz="1200" b="1" kern="1200" dirty="0">
                <a:solidFill>
                  <a:schemeClr val="tx1"/>
                </a:solidFill>
                <a:effectLst/>
                <a:latin typeface="Times New Roman" pitchFamily="18" charset="0"/>
                <a:ea typeface="宋体" charset="-122"/>
                <a:cs typeface="+mn-cs"/>
              </a:rPr>
              <a:t>客户端首先要校验服务端下发证书（</a:t>
            </a:r>
            <a:r>
              <a:rPr kumimoji="1" lang="en-US" altLang="zh-CN" sz="1200" b="1" kern="1200" dirty="0">
                <a:solidFill>
                  <a:schemeClr val="tx1"/>
                </a:solidFill>
                <a:effectLst/>
                <a:latin typeface="Times New Roman" pitchFamily="18" charset="0"/>
                <a:ea typeface="宋体" charset="-122"/>
                <a:cs typeface="+mn-cs"/>
              </a:rPr>
              <a:t>Certificate</a:t>
            </a:r>
            <a:r>
              <a:rPr kumimoji="1" lang="zh-CN" altLang="en-US" sz="1200" b="1" kern="1200" dirty="0">
                <a:solidFill>
                  <a:schemeClr val="tx1"/>
                </a:solidFill>
                <a:effectLst/>
                <a:latin typeface="Times New Roman" pitchFamily="18" charset="0"/>
                <a:ea typeface="宋体" charset="-122"/>
                <a:cs typeface="+mn-cs"/>
              </a:rPr>
              <a:t>）的合法性（</a:t>
            </a:r>
            <a:r>
              <a:rPr kumimoji="1" lang="en-US" altLang="zh-CN" sz="1200" b="1" kern="1200" dirty="0">
                <a:solidFill>
                  <a:schemeClr val="tx1"/>
                </a:solidFill>
                <a:effectLst/>
                <a:latin typeface="Times New Roman" pitchFamily="18" charset="0"/>
                <a:ea typeface="宋体" charset="-122"/>
                <a:cs typeface="+mn-cs"/>
              </a:rPr>
              <a:t>validates the certificate chain</a:t>
            </a:r>
            <a:r>
              <a:rPr kumimoji="1" lang="zh-CN" altLang="en-US" sz="1200" b="1" kern="1200" dirty="0">
                <a:solidFill>
                  <a:schemeClr val="tx1"/>
                </a:solidFill>
                <a:effectLst/>
                <a:latin typeface="Times New Roman" pitchFamily="18" charset="0"/>
                <a:ea typeface="宋体" charset="-122"/>
                <a:cs typeface="+mn-cs"/>
              </a:rPr>
              <a:t>）：</a:t>
            </a:r>
            <a:endParaRPr kumimoji="1" lang="en-US" altLang="zh-CN" sz="1200" b="1" kern="1200" dirty="0">
              <a:solidFill>
                <a:schemeClr val="tx1"/>
              </a:solidFill>
              <a:effectLst/>
              <a:latin typeface="Times New Roman" pitchFamily="18" charset="0"/>
              <a:ea typeface="宋体"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altLang="zh-CN" sz="1200" b="1" kern="1200" dirty="0">
                <a:solidFill>
                  <a:schemeClr val="tx1"/>
                </a:solidFill>
                <a:effectLst/>
                <a:latin typeface="Times New Roman" pitchFamily="18" charset="0"/>
                <a:ea typeface="宋体" charset="-122"/>
                <a:cs typeface="+mn-cs"/>
              </a:rPr>
              <a:t>1</a:t>
            </a:r>
            <a:r>
              <a:rPr kumimoji="1" lang="zh-CN" altLang="en-US" sz="1200" b="1" kern="1200" dirty="0">
                <a:solidFill>
                  <a:schemeClr val="tx1"/>
                </a:solidFill>
                <a:effectLst/>
                <a:latin typeface="Times New Roman" pitchFamily="18" charset="0"/>
                <a:ea typeface="宋体" charset="-122"/>
                <a:cs typeface="+mn-cs"/>
              </a:rPr>
              <a:t>）证书路径信任链逐级校验通过（证书确由可信 </a:t>
            </a:r>
            <a:r>
              <a:rPr kumimoji="1" lang="en-US" altLang="zh-CN" sz="1200" b="1" kern="1200" dirty="0">
                <a:solidFill>
                  <a:schemeClr val="tx1"/>
                </a:solidFill>
                <a:effectLst/>
                <a:latin typeface="Times New Roman" pitchFamily="18" charset="0"/>
                <a:ea typeface="宋体" charset="-122"/>
                <a:cs typeface="+mn-cs"/>
              </a:rPr>
              <a:t>CA </a:t>
            </a:r>
            <a:r>
              <a:rPr kumimoji="1" lang="zh-CN" altLang="en-US" sz="1200" b="1" kern="1200" dirty="0">
                <a:solidFill>
                  <a:schemeClr val="tx1"/>
                </a:solidFill>
                <a:effectLst/>
                <a:latin typeface="Times New Roman" pitchFamily="18" charset="0"/>
                <a:ea typeface="宋体" charset="-122"/>
                <a:cs typeface="+mn-cs"/>
              </a:rPr>
              <a:t>认证签发）；</a:t>
            </a:r>
            <a:endParaRPr kumimoji="1" lang="en-US" altLang="zh-CN" sz="1200" b="1" kern="1200" dirty="0">
              <a:solidFill>
                <a:schemeClr val="tx1"/>
              </a:solidFill>
              <a:effectLst/>
              <a:latin typeface="Times New Roman" pitchFamily="18" charset="0"/>
              <a:ea typeface="宋体"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altLang="zh-CN" sz="1200" b="1" kern="1200" dirty="0">
                <a:solidFill>
                  <a:schemeClr val="tx1"/>
                </a:solidFill>
                <a:effectLst/>
                <a:latin typeface="Times New Roman" pitchFamily="18" charset="0"/>
                <a:ea typeface="宋体" charset="-122"/>
                <a:cs typeface="+mn-cs"/>
              </a:rPr>
              <a:t>2</a:t>
            </a:r>
            <a:r>
              <a:rPr kumimoji="1" lang="zh-CN" altLang="en-US" sz="1200" b="1" kern="1200" dirty="0">
                <a:solidFill>
                  <a:schemeClr val="tx1"/>
                </a:solidFill>
                <a:effectLst/>
                <a:latin typeface="Times New Roman" pitchFamily="18" charset="0"/>
                <a:ea typeface="宋体" charset="-122"/>
                <a:cs typeface="+mn-cs"/>
              </a:rPr>
              <a:t>）签名解密成功（确系证书持有者亲笔）；</a:t>
            </a:r>
            <a:endParaRPr kumimoji="1" lang="en-US" altLang="zh-CN" sz="1200" b="1" kern="1200" dirty="0">
              <a:solidFill>
                <a:schemeClr val="tx1"/>
              </a:solidFill>
              <a:effectLst/>
              <a:latin typeface="Times New Roman" pitchFamily="18" charset="0"/>
              <a:ea typeface="宋体"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altLang="zh-CN" sz="1200" b="1" kern="1200" dirty="0">
                <a:solidFill>
                  <a:schemeClr val="tx1"/>
                </a:solidFill>
                <a:effectLst/>
                <a:latin typeface="Times New Roman" pitchFamily="18" charset="0"/>
                <a:ea typeface="宋体" charset="-122"/>
                <a:cs typeface="+mn-cs"/>
              </a:rPr>
              <a:t>3</a:t>
            </a:r>
            <a:r>
              <a:rPr kumimoji="1" lang="zh-CN" altLang="en-US" sz="1200" b="1" kern="1200" dirty="0">
                <a:solidFill>
                  <a:schemeClr val="tx1"/>
                </a:solidFill>
                <a:effectLst/>
                <a:latin typeface="Times New Roman" pitchFamily="18" charset="0"/>
                <a:ea typeface="宋体" charset="-122"/>
                <a:cs typeface="+mn-cs"/>
              </a:rPr>
              <a:t>）从签名解析出的摘要和证书公开内容的摘要一致（证书内容完整，未被篡改）；</a:t>
            </a:r>
            <a:endParaRPr kumimoji="1" lang="en-US" altLang="zh-CN" sz="1200" b="1" kern="1200" dirty="0">
              <a:solidFill>
                <a:schemeClr val="tx1"/>
              </a:solidFill>
              <a:effectLst/>
              <a:latin typeface="Times New Roman" pitchFamily="18" charset="0"/>
              <a:ea typeface="宋体"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altLang="zh-CN" sz="1200" b="1" kern="1200" dirty="0">
                <a:solidFill>
                  <a:schemeClr val="tx1"/>
                </a:solidFill>
                <a:effectLst/>
                <a:latin typeface="Times New Roman" pitchFamily="18" charset="0"/>
                <a:ea typeface="宋体" charset="-122"/>
                <a:cs typeface="+mn-cs"/>
              </a:rPr>
              <a:t>4</a:t>
            </a:r>
            <a:r>
              <a:rPr kumimoji="1" lang="zh-CN" altLang="en-US" sz="1200" b="1" kern="1200" dirty="0">
                <a:solidFill>
                  <a:schemeClr val="tx1"/>
                </a:solidFill>
                <a:effectLst/>
                <a:latin typeface="Times New Roman" pitchFamily="18" charset="0"/>
                <a:ea typeface="宋体" charset="-122"/>
                <a:cs typeface="+mn-cs"/>
              </a:rPr>
              <a:t>）主题 </a:t>
            </a:r>
            <a:r>
              <a:rPr kumimoji="1" lang="en-US" altLang="zh-CN" sz="1200" b="1" kern="1200" dirty="0">
                <a:solidFill>
                  <a:schemeClr val="tx1"/>
                </a:solidFill>
                <a:effectLst/>
                <a:latin typeface="Times New Roman" pitchFamily="18" charset="0"/>
                <a:ea typeface="宋体" charset="-122"/>
                <a:cs typeface="+mn-cs"/>
              </a:rPr>
              <a:t>CN </a:t>
            </a:r>
            <a:r>
              <a:rPr kumimoji="1" lang="zh-CN" altLang="en-US" sz="1200" b="1" kern="1200" dirty="0">
                <a:solidFill>
                  <a:schemeClr val="tx1"/>
                </a:solidFill>
                <a:effectLst/>
                <a:latin typeface="Times New Roman" pitchFamily="18" charset="0"/>
                <a:ea typeface="宋体" charset="-122"/>
                <a:cs typeface="+mn-cs"/>
              </a:rPr>
              <a:t>子域（</a:t>
            </a:r>
            <a:r>
              <a:rPr kumimoji="1" lang="en-US" altLang="zh-CN" sz="1200" b="1" kern="1200" dirty="0">
                <a:solidFill>
                  <a:schemeClr val="tx1"/>
                </a:solidFill>
                <a:effectLst/>
                <a:latin typeface="Times New Roman" pitchFamily="18" charset="0"/>
                <a:ea typeface="宋体" charset="-122"/>
                <a:cs typeface="+mn-cs"/>
              </a:rPr>
              <a:t>Subject.CN</a:t>
            </a:r>
            <a:r>
              <a:rPr kumimoji="1" lang="zh-CN" altLang="en-US" sz="1200" b="1" kern="1200" dirty="0">
                <a:solidFill>
                  <a:schemeClr val="tx1"/>
                </a:solidFill>
                <a:effectLst/>
                <a:latin typeface="Times New Roman" pitchFamily="18" charset="0"/>
                <a:ea typeface="宋体" charset="-122"/>
                <a:cs typeface="+mn-cs"/>
              </a:rPr>
              <a:t>）与 </a:t>
            </a:r>
            <a:r>
              <a:rPr kumimoji="1" lang="en-US" altLang="zh-CN" sz="1200" b="1" kern="1200" dirty="0">
                <a:solidFill>
                  <a:schemeClr val="tx1"/>
                </a:solidFill>
                <a:effectLst/>
                <a:latin typeface="Times New Roman" pitchFamily="18" charset="0"/>
                <a:ea typeface="宋体" charset="-122"/>
                <a:cs typeface="+mn-cs"/>
              </a:rPr>
              <a:t>URL </a:t>
            </a:r>
            <a:r>
              <a:rPr kumimoji="1" lang="zh-CN" altLang="en-US" sz="1200" b="1" kern="1200" dirty="0">
                <a:solidFill>
                  <a:schemeClr val="tx1"/>
                </a:solidFill>
                <a:effectLst/>
                <a:latin typeface="Times New Roman" pitchFamily="18" charset="0"/>
                <a:ea typeface="宋体" charset="-122"/>
                <a:cs typeface="+mn-cs"/>
              </a:rPr>
              <a:t>中的 </a:t>
            </a:r>
            <a:r>
              <a:rPr kumimoji="1" lang="en-US" altLang="zh-CN" sz="1200" b="1" kern="1200" dirty="0">
                <a:solidFill>
                  <a:schemeClr val="tx1"/>
                </a:solidFill>
                <a:effectLst/>
                <a:latin typeface="Times New Roman" pitchFamily="18" charset="0"/>
                <a:ea typeface="宋体" charset="-122"/>
                <a:cs typeface="+mn-cs"/>
              </a:rPr>
              <a:t>HOST </a:t>
            </a:r>
            <a:r>
              <a:rPr kumimoji="1" lang="zh-CN" altLang="en-US" sz="1200" b="1" kern="1200" dirty="0">
                <a:solidFill>
                  <a:schemeClr val="tx1"/>
                </a:solidFill>
                <a:effectLst/>
                <a:latin typeface="Times New Roman" pitchFamily="18" charset="0"/>
                <a:ea typeface="宋体" charset="-122"/>
                <a:cs typeface="+mn-cs"/>
              </a:rPr>
              <a:t>一致，综上确保访问的网站是来自预期目标服务器且非劫持或钓鱼。</a:t>
            </a:r>
            <a:endParaRPr kumimoji="1" lang="en-US" altLang="zh-CN" sz="1200" b="1" kern="1200" dirty="0">
              <a:solidFill>
                <a:schemeClr val="tx1"/>
              </a:solidFill>
              <a:effectLst/>
              <a:latin typeface="Times New Roman" pitchFamily="18" charset="0"/>
              <a:ea typeface="宋体"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zh-CN" altLang="en-US" sz="1200" b="1" kern="1200" dirty="0">
                <a:solidFill>
                  <a:schemeClr val="tx1"/>
                </a:solidFill>
                <a:effectLst/>
                <a:latin typeface="Times New Roman" pitchFamily="18" charset="0"/>
                <a:ea typeface="宋体" charset="-122"/>
                <a:cs typeface="+mn-cs"/>
              </a:rPr>
              <a:t>然后，客户端在接收到 </a:t>
            </a:r>
            <a:r>
              <a:rPr kumimoji="1" lang="en-US" altLang="zh-CN" sz="1200" b="1" kern="1200" dirty="0">
                <a:solidFill>
                  <a:schemeClr val="tx1"/>
                </a:solidFill>
                <a:effectLst/>
                <a:latin typeface="Times New Roman" pitchFamily="18" charset="0"/>
                <a:ea typeface="宋体" charset="-122"/>
                <a:cs typeface="+mn-cs"/>
              </a:rPr>
              <a:t>Server Key Exchange </a:t>
            </a:r>
            <a:r>
              <a:rPr kumimoji="1" lang="zh-CN" altLang="en-US" sz="1200" b="1" kern="1200" dirty="0">
                <a:solidFill>
                  <a:schemeClr val="tx1"/>
                </a:solidFill>
                <a:effectLst/>
                <a:latin typeface="Times New Roman" pitchFamily="18" charset="0"/>
                <a:ea typeface="宋体" charset="-122"/>
                <a:cs typeface="+mn-cs"/>
              </a:rPr>
              <a:t>报文后，首先需要使用证书中的公钥对签名进行 </a:t>
            </a:r>
            <a:r>
              <a:rPr kumimoji="1" lang="en-US" altLang="zh-CN" sz="1200" b="1" kern="1200" dirty="0">
                <a:solidFill>
                  <a:schemeClr val="tx1"/>
                </a:solidFill>
                <a:effectLst/>
                <a:latin typeface="Times New Roman" pitchFamily="18" charset="0"/>
                <a:ea typeface="宋体" charset="-122"/>
                <a:cs typeface="+mn-cs"/>
              </a:rPr>
              <a:t>RSA </a:t>
            </a:r>
            <a:r>
              <a:rPr kumimoji="1" lang="zh-CN" altLang="en-US" sz="1200" b="1" kern="1200" dirty="0">
                <a:solidFill>
                  <a:schemeClr val="tx1"/>
                </a:solidFill>
                <a:effectLst/>
                <a:latin typeface="Times New Roman" pitchFamily="18" charset="0"/>
                <a:ea typeface="宋体" charset="-122"/>
                <a:cs typeface="+mn-cs"/>
              </a:rPr>
              <a:t>解密并校验散列值。如果解密校验通过，则基于 </a:t>
            </a:r>
            <a:r>
              <a:rPr kumimoji="1" lang="en-US" altLang="zh-CN" sz="1200" b="1" kern="1200" dirty="0">
                <a:solidFill>
                  <a:schemeClr val="tx1"/>
                </a:solidFill>
                <a:effectLst/>
                <a:latin typeface="Times New Roman" pitchFamily="18" charset="0"/>
                <a:ea typeface="宋体" charset="-122"/>
                <a:cs typeface="+mn-cs"/>
              </a:rPr>
              <a:t>ECDH[^ECDH] </a:t>
            </a:r>
            <a:r>
              <a:rPr kumimoji="1" lang="zh-CN" altLang="en-US" sz="1200" b="1" kern="1200" dirty="0">
                <a:solidFill>
                  <a:schemeClr val="tx1"/>
                </a:solidFill>
                <a:effectLst/>
                <a:latin typeface="Times New Roman" pitchFamily="18" charset="0"/>
                <a:ea typeface="宋体" charset="-122"/>
                <a:cs typeface="+mn-cs"/>
              </a:rPr>
              <a:t>参数中的 </a:t>
            </a:r>
            <a:r>
              <a:rPr kumimoji="1" lang="en-US" altLang="zh-CN" sz="1200" b="1" kern="1200" dirty="0" err="1">
                <a:solidFill>
                  <a:schemeClr val="tx1"/>
                </a:solidFill>
                <a:effectLst/>
                <a:latin typeface="Times New Roman" pitchFamily="18" charset="0"/>
                <a:ea typeface="宋体" charset="-122"/>
                <a:cs typeface="+mn-cs"/>
              </a:rPr>
              <a:t>Pubkey</a:t>
            </a:r>
            <a:r>
              <a:rPr kumimoji="1" lang="zh-CN" altLang="en-US" sz="1200" b="1" kern="1200" dirty="0">
                <a:solidFill>
                  <a:schemeClr val="tx1"/>
                </a:solidFill>
                <a:effectLst/>
                <a:latin typeface="Times New Roman" pitchFamily="18" charset="0"/>
                <a:ea typeface="宋体" charset="-122"/>
                <a:cs typeface="+mn-cs"/>
              </a:rPr>
              <a:t>（</a:t>
            </a:r>
            <a:r>
              <a:rPr kumimoji="1" lang="en-US" altLang="zh-CN" sz="1200" b="1" kern="1200" dirty="0">
                <a:solidFill>
                  <a:schemeClr val="tx1"/>
                </a:solidFill>
                <a:effectLst/>
                <a:latin typeface="Times New Roman" pitchFamily="18" charset="0"/>
                <a:ea typeface="宋体" charset="-122"/>
                <a:cs typeface="+mn-cs"/>
              </a:rPr>
              <a:t>the server’s ephemeral ECDH public key</a:t>
            </a:r>
            <a:r>
              <a:rPr kumimoji="1" lang="zh-CN" altLang="en-US" sz="1200" b="1" kern="1200" dirty="0">
                <a:solidFill>
                  <a:schemeClr val="tx1"/>
                </a:solidFill>
                <a:effectLst/>
                <a:latin typeface="Times New Roman" pitchFamily="18" charset="0"/>
                <a:ea typeface="宋体" charset="-122"/>
                <a:cs typeface="+mn-cs"/>
              </a:rPr>
              <a:t>） 通过一定的算法计算出 </a:t>
            </a:r>
            <a:r>
              <a:rPr kumimoji="1" lang="en-US" altLang="zh-CN" sz="1200" b="1" kern="1200" dirty="0">
                <a:solidFill>
                  <a:schemeClr val="tx1"/>
                </a:solidFill>
                <a:effectLst/>
                <a:latin typeface="Times New Roman" pitchFamily="18" charset="0"/>
                <a:ea typeface="宋体" charset="-122"/>
                <a:cs typeface="+mn-cs"/>
              </a:rPr>
              <a:t>Pre-Master Secret</a:t>
            </a:r>
            <a:r>
              <a:rPr kumimoji="1" lang="zh-CN" altLang="en-US" sz="1200" b="1" kern="1200" dirty="0">
                <a:solidFill>
                  <a:schemeClr val="tx1"/>
                </a:solidFill>
                <a:effectLst/>
                <a:latin typeface="Times New Roman" pitchFamily="18" charset="0"/>
                <a:ea typeface="宋体" charset="-122"/>
                <a:cs typeface="+mn-cs"/>
              </a:rPr>
              <a:t>（</a:t>
            </a:r>
            <a:r>
              <a:rPr kumimoji="1" lang="en-US" altLang="zh-CN" sz="1200" b="1" kern="1200" dirty="0">
                <a:solidFill>
                  <a:schemeClr val="tx1"/>
                </a:solidFill>
                <a:effectLst/>
                <a:latin typeface="Times New Roman" pitchFamily="18" charset="0"/>
                <a:ea typeface="宋体" charset="-122"/>
                <a:cs typeface="+mn-cs"/>
              </a:rPr>
              <a:t>resultant shared secret</a:t>
            </a:r>
            <a:r>
              <a:rPr kumimoji="1" lang="zh-CN" altLang="en-US" sz="1200" b="1" kern="1200" dirty="0">
                <a:solidFill>
                  <a:schemeClr val="tx1"/>
                </a:solidFill>
                <a:effectLst/>
                <a:latin typeface="Times New Roman" pitchFamily="18" charset="0"/>
                <a:ea typeface="宋体" charset="-122"/>
                <a:cs typeface="+mn-cs"/>
              </a:rPr>
              <a:t>）。</a:t>
            </a:r>
            <a:r>
              <a:rPr kumimoji="1" lang="zh-CN" altLang="en-US" sz="1200" b="0" i="0" kern="1200" dirty="0">
                <a:solidFill>
                  <a:schemeClr val="tx1"/>
                </a:solidFill>
                <a:effectLst/>
                <a:latin typeface="Times New Roman" pitchFamily="18" charset="0"/>
                <a:ea typeface="宋体" charset="-122"/>
                <a:cs typeface="+mn-cs"/>
              </a:rPr>
              <a:t>紧接着，客户端将基于 </a:t>
            </a:r>
            <a:r>
              <a:rPr kumimoji="1" lang="en-US" altLang="zh-CN" sz="1200" b="0" i="0" kern="1200" dirty="0">
                <a:solidFill>
                  <a:schemeClr val="tx1"/>
                </a:solidFill>
                <a:effectLst/>
                <a:latin typeface="Times New Roman" pitchFamily="18" charset="0"/>
                <a:ea typeface="宋体" charset="-122"/>
                <a:cs typeface="+mn-cs"/>
              </a:rPr>
              <a:t>Client Hello</a:t>
            </a:r>
            <a:r>
              <a:rPr kumimoji="1" lang="zh-CN" altLang="en-US" sz="1200" b="0" i="0" kern="1200" dirty="0">
                <a:solidFill>
                  <a:schemeClr val="tx1"/>
                </a:solidFill>
                <a:effectLst/>
                <a:latin typeface="Times New Roman" pitchFamily="18" charset="0"/>
                <a:ea typeface="宋体" charset="-122"/>
                <a:cs typeface="+mn-cs"/>
              </a:rPr>
              <a:t>、</a:t>
            </a:r>
            <a:r>
              <a:rPr kumimoji="1" lang="en-US" altLang="zh-CN" sz="1200" b="0" i="0" kern="1200" dirty="0">
                <a:solidFill>
                  <a:schemeClr val="tx1"/>
                </a:solidFill>
                <a:effectLst/>
                <a:latin typeface="Times New Roman" pitchFamily="18" charset="0"/>
                <a:ea typeface="宋体" charset="-122"/>
                <a:cs typeface="+mn-cs"/>
              </a:rPr>
              <a:t>Server Hello </a:t>
            </a:r>
            <a:r>
              <a:rPr kumimoji="1" lang="zh-CN" altLang="en-US" sz="1200" b="0" i="0" kern="1200" dirty="0">
                <a:solidFill>
                  <a:schemeClr val="tx1"/>
                </a:solidFill>
                <a:effectLst/>
                <a:latin typeface="Times New Roman" pitchFamily="18" charset="0"/>
                <a:ea typeface="宋体" charset="-122"/>
                <a:cs typeface="+mn-cs"/>
              </a:rPr>
              <a:t>中的 </a:t>
            </a:r>
            <a:r>
              <a:rPr kumimoji="1" lang="en-US" altLang="zh-CN" sz="1200" b="0" i="0" kern="1200" dirty="0">
                <a:solidFill>
                  <a:schemeClr val="tx1"/>
                </a:solidFill>
                <a:effectLst/>
                <a:latin typeface="Times New Roman" pitchFamily="18" charset="0"/>
                <a:ea typeface="宋体" charset="-122"/>
                <a:cs typeface="+mn-cs"/>
              </a:rPr>
              <a:t>2 </a:t>
            </a:r>
            <a:r>
              <a:rPr kumimoji="1" lang="zh-CN" altLang="en-US" sz="1200" b="0" i="0" kern="1200" dirty="0">
                <a:solidFill>
                  <a:schemeClr val="tx1"/>
                </a:solidFill>
                <a:effectLst/>
                <a:latin typeface="Times New Roman" pitchFamily="18" charset="0"/>
                <a:ea typeface="宋体" charset="-122"/>
                <a:cs typeface="+mn-cs"/>
              </a:rPr>
              <a:t>个 </a:t>
            </a:r>
            <a:r>
              <a:rPr kumimoji="1" lang="en-US" altLang="zh-CN" sz="1200" b="0" i="0" kern="1200" dirty="0">
                <a:solidFill>
                  <a:schemeClr val="tx1"/>
                </a:solidFill>
                <a:effectLst/>
                <a:latin typeface="Times New Roman" pitchFamily="18" charset="0"/>
                <a:ea typeface="宋体" charset="-122"/>
                <a:cs typeface="+mn-cs"/>
              </a:rPr>
              <a:t>28 bytes </a:t>
            </a:r>
            <a:r>
              <a:rPr kumimoji="1" lang="zh-CN" altLang="en-US" sz="1200" b="0" i="0" kern="1200" dirty="0">
                <a:solidFill>
                  <a:schemeClr val="tx1"/>
                </a:solidFill>
                <a:effectLst/>
                <a:latin typeface="Times New Roman" pitchFamily="18" charset="0"/>
                <a:ea typeface="宋体" charset="-122"/>
                <a:cs typeface="+mn-cs"/>
              </a:rPr>
              <a:t>随机数（</a:t>
            </a:r>
            <a:r>
              <a:rPr kumimoji="1" lang="en-US" altLang="zh-CN" sz="1200" b="0" i="0" kern="1200" dirty="0">
                <a:solidFill>
                  <a:schemeClr val="tx1"/>
                </a:solidFill>
                <a:effectLst/>
                <a:latin typeface="Times New Roman" pitchFamily="18" charset="0"/>
                <a:ea typeface="宋体" charset="-122"/>
                <a:cs typeface="+mn-cs"/>
              </a:rPr>
              <a:t>Random</a:t>
            </a:r>
            <a:r>
              <a:rPr kumimoji="1" lang="zh-CN" altLang="en-US" sz="1200" b="0" i="0" kern="1200" dirty="0">
                <a:solidFill>
                  <a:schemeClr val="tx1"/>
                </a:solidFill>
                <a:effectLst/>
                <a:latin typeface="Times New Roman" pitchFamily="18" charset="0"/>
                <a:ea typeface="宋体" charset="-122"/>
                <a:cs typeface="+mn-cs"/>
              </a:rPr>
              <a:t>）和这个 </a:t>
            </a:r>
            <a:r>
              <a:rPr kumimoji="1" lang="en-US" altLang="zh-CN" sz="1200" b="0" i="0" kern="1200" dirty="0">
                <a:solidFill>
                  <a:schemeClr val="tx1"/>
                </a:solidFill>
                <a:effectLst/>
                <a:latin typeface="Times New Roman" pitchFamily="18" charset="0"/>
                <a:ea typeface="宋体" charset="-122"/>
                <a:cs typeface="+mn-cs"/>
              </a:rPr>
              <a:t>Pre-Master Secret </a:t>
            </a:r>
            <a:r>
              <a:rPr kumimoji="1" lang="zh-CN" altLang="en-US" sz="1200" b="0" i="0" kern="1200" dirty="0">
                <a:solidFill>
                  <a:schemeClr val="tx1"/>
                </a:solidFill>
                <a:effectLst/>
                <a:latin typeface="Times New Roman" pitchFamily="18" charset="0"/>
                <a:ea typeface="宋体" charset="-122"/>
                <a:cs typeface="+mn-cs"/>
              </a:rPr>
              <a:t>计算出用于派生后续传输所用对称密钥的种子</a:t>
            </a:r>
            <a:r>
              <a:rPr kumimoji="1" lang="en-US" altLang="zh-CN" sz="1200" b="0" i="0" kern="1200" dirty="0">
                <a:solidFill>
                  <a:schemeClr val="tx1"/>
                </a:solidFill>
                <a:effectLst/>
                <a:latin typeface="Times New Roman" pitchFamily="18" charset="0"/>
                <a:ea typeface="宋体" charset="-122"/>
                <a:cs typeface="+mn-cs"/>
              </a:rPr>
              <a:t>—— </a:t>
            </a:r>
            <a:r>
              <a:rPr kumimoji="1" lang="en-US" altLang="zh-CN" sz="1200" b="1" i="1" kern="1200" dirty="0">
                <a:solidFill>
                  <a:schemeClr val="tx1"/>
                </a:solidFill>
                <a:effectLst/>
                <a:latin typeface="Times New Roman" pitchFamily="18" charset="0"/>
                <a:ea typeface="宋体" charset="-122"/>
                <a:cs typeface="+mn-cs"/>
              </a:rPr>
              <a:t>Master Secret</a:t>
            </a:r>
            <a:r>
              <a:rPr kumimoji="1" lang="zh-CN" altLang="en-US" sz="1200" b="0" i="0" kern="1200" dirty="0">
                <a:solidFill>
                  <a:schemeClr val="tx1"/>
                </a:solidFill>
                <a:effectLst/>
                <a:latin typeface="Times New Roman" pitchFamily="18" charset="0"/>
                <a:ea typeface="宋体" charset="-122"/>
                <a:cs typeface="+mn-cs"/>
              </a:rPr>
              <a:t>（</a:t>
            </a:r>
            <a:r>
              <a:rPr kumimoji="1" lang="en-US" altLang="zh-CN" sz="1200" b="0" i="0" kern="1200" dirty="0">
                <a:solidFill>
                  <a:schemeClr val="tx1"/>
                </a:solidFill>
                <a:effectLst/>
                <a:latin typeface="Times New Roman" pitchFamily="18" charset="0"/>
                <a:ea typeface="宋体" charset="-122"/>
                <a:cs typeface="+mn-cs"/>
              </a:rPr>
              <a:t>Shared Secret</a:t>
            </a:r>
            <a:r>
              <a:rPr kumimoji="1" lang="zh-CN" altLang="en-US" sz="1200" b="0" i="0" kern="1200" dirty="0">
                <a:solidFill>
                  <a:schemeClr val="tx1"/>
                </a:solidFill>
                <a:effectLst/>
                <a:latin typeface="Times New Roman" pitchFamily="18" charset="0"/>
                <a:ea typeface="宋体" charset="-122"/>
                <a:cs typeface="+mn-cs"/>
              </a:rPr>
              <a:t>）。</a:t>
            </a:r>
            <a:endParaRPr kumimoji="1" lang="en-US" altLang="zh-CN" sz="1200" b="0" i="0" kern="1200" dirty="0">
              <a:solidFill>
                <a:schemeClr val="tx1"/>
              </a:solidFill>
              <a:effectLst/>
              <a:latin typeface="Times New Roman" pitchFamily="18" charset="0"/>
              <a:ea typeface="宋体"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zh-CN" altLang="en-US" sz="1200" b="0" i="0" kern="1200" dirty="0">
                <a:solidFill>
                  <a:schemeClr val="tx1"/>
                </a:solidFill>
                <a:effectLst/>
                <a:latin typeface="Times New Roman" pitchFamily="18" charset="0"/>
                <a:ea typeface="宋体" charset="-122"/>
                <a:cs typeface="+mn-cs"/>
              </a:rPr>
              <a:t>两个 </a:t>
            </a:r>
            <a:r>
              <a:rPr kumimoji="1" lang="en-US" altLang="zh-CN" sz="1200" b="0" i="0" kern="1200" dirty="0">
                <a:solidFill>
                  <a:schemeClr val="tx1"/>
                </a:solidFill>
                <a:effectLst/>
                <a:latin typeface="Times New Roman" pitchFamily="18" charset="0"/>
                <a:ea typeface="宋体" charset="-122"/>
                <a:cs typeface="+mn-cs"/>
              </a:rPr>
              <a:t>Hello </a:t>
            </a:r>
            <a:r>
              <a:rPr kumimoji="1" lang="zh-CN" altLang="en-US" sz="1200" b="0" i="0" kern="1200" dirty="0">
                <a:solidFill>
                  <a:schemeClr val="tx1"/>
                </a:solidFill>
                <a:effectLst/>
                <a:latin typeface="Times New Roman" pitchFamily="18" charset="0"/>
                <a:ea typeface="宋体" charset="-122"/>
                <a:cs typeface="+mn-cs"/>
              </a:rPr>
              <a:t>随机数都是明文透传。</a:t>
            </a:r>
            <a:r>
              <a:rPr kumimoji="1" lang="en-US" altLang="zh-CN" sz="1200" b="0" i="0" kern="1200" dirty="0">
                <a:solidFill>
                  <a:schemeClr val="tx1"/>
                </a:solidFill>
                <a:effectLst/>
                <a:latin typeface="Times New Roman" pitchFamily="18" charset="0"/>
                <a:ea typeface="宋体" charset="-122"/>
                <a:cs typeface="+mn-cs"/>
              </a:rPr>
              <a:t>ECDH </a:t>
            </a:r>
            <a:r>
              <a:rPr kumimoji="1" lang="zh-CN" altLang="en-US" sz="1200" b="0" i="0" kern="1200" dirty="0">
                <a:solidFill>
                  <a:schemeClr val="tx1"/>
                </a:solidFill>
                <a:effectLst/>
                <a:latin typeface="Times New Roman" pitchFamily="18" charset="0"/>
                <a:ea typeface="宋体" charset="-122"/>
                <a:cs typeface="+mn-cs"/>
              </a:rPr>
              <a:t>参数（</a:t>
            </a:r>
            <a:r>
              <a:rPr kumimoji="1" lang="en-US" altLang="zh-CN" sz="1200" b="0" i="0" kern="1200" dirty="0">
                <a:solidFill>
                  <a:schemeClr val="tx1"/>
                </a:solidFill>
                <a:effectLst/>
                <a:latin typeface="Times New Roman" pitchFamily="18" charset="0"/>
                <a:ea typeface="宋体" charset="-122"/>
                <a:cs typeface="+mn-cs"/>
              </a:rPr>
              <a:t>EC Diffie-Hellman Server Params</a:t>
            </a:r>
            <a:r>
              <a:rPr kumimoji="1" lang="zh-CN" altLang="en-US" sz="1200" b="0" i="0" kern="1200" dirty="0">
                <a:solidFill>
                  <a:schemeClr val="tx1"/>
                </a:solidFill>
                <a:effectLst/>
                <a:latin typeface="Times New Roman" pitchFamily="18" charset="0"/>
                <a:ea typeface="宋体" charset="-122"/>
                <a:cs typeface="+mn-cs"/>
              </a:rPr>
              <a:t>）携带了 </a:t>
            </a:r>
            <a:r>
              <a:rPr kumimoji="1" lang="en-US" altLang="zh-CN" sz="1200" b="0" i="0" kern="1200" dirty="0">
                <a:solidFill>
                  <a:schemeClr val="tx1"/>
                </a:solidFill>
                <a:effectLst/>
                <a:latin typeface="Times New Roman" pitchFamily="18" charset="0"/>
                <a:ea typeface="宋体" charset="-122"/>
                <a:cs typeface="+mn-cs"/>
              </a:rPr>
              <a:t>Signature</a:t>
            </a:r>
            <a:r>
              <a:rPr kumimoji="1" lang="zh-CN" altLang="en-US" sz="1200" b="0" i="0" kern="1200" dirty="0">
                <a:solidFill>
                  <a:schemeClr val="tx1"/>
                </a:solidFill>
                <a:effectLst/>
                <a:latin typeface="Times New Roman" pitchFamily="18" charset="0"/>
                <a:ea typeface="宋体" charset="-122"/>
                <a:cs typeface="+mn-cs"/>
              </a:rPr>
              <a:t>，需要 </a:t>
            </a:r>
            <a:r>
              <a:rPr kumimoji="1" lang="en-US" altLang="zh-CN" sz="1200" b="0" i="0" kern="1200" dirty="0">
                <a:solidFill>
                  <a:schemeClr val="tx1"/>
                </a:solidFill>
                <a:effectLst/>
                <a:latin typeface="Times New Roman" pitchFamily="18" charset="0"/>
                <a:ea typeface="宋体" charset="-122"/>
                <a:cs typeface="+mn-cs"/>
              </a:rPr>
              <a:t>Certificate </a:t>
            </a:r>
            <a:r>
              <a:rPr kumimoji="1" lang="zh-CN" altLang="en-US" sz="1200" b="0" i="0" kern="1200" dirty="0">
                <a:solidFill>
                  <a:schemeClr val="tx1"/>
                </a:solidFill>
                <a:effectLst/>
                <a:latin typeface="Times New Roman" pitchFamily="18" charset="0"/>
                <a:ea typeface="宋体" charset="-122"/>
                <a:cs typeface="+mn-cs"/>
              </a:rPr>
              <a:t>中的公钥进行 </a:t>
            </a:r>
            <a:r>
              <a:rPr kumimoji="1" lang="en-US" altLang="zh-CN" sz="1200" b="0" i="0" kern="1200" dirty="0">
                <a:solidFill>
                  <a:schemeClr val="tx1"/>
                </a:solidFill>
                <a:effectLst/>
                <a:latin typeface="Times New Roman" pitchFamily="18" charset="0"/>
                <a:ea typeface="宋体" charset="-122"/>
                <a:cs typeface="+mn-cs"/>
              </a:rPr>
              <a:t>RSA </a:t>
            </a:r>
            <a:r>
              <a:rPr kumimoji="1" lang="zh-CN" altLang="en-US" sz="1200" b="0" i="0" kern="1200" dirty="0">
                <a:solidFill>
                  <a:schemeClr val="tx1"/>
                </a:solidFill>
                <a:effectLst/>
                <a:latin typeface="Times New Roman" pitchFamily="18" charset="0"/>
                <a:ea typeface="宋体" charset="-122"/>
                <a:cs typeface="+mn-cs"/>
              </a:rPr>
              <a:t>解密和 </a:t>
            </a:r>
            <a:r>
              <a:rPr kumimoji="1" lang="en-US" altLang="zh-CN" sz="1200" b="0" i="0" kern="1200" dirty="0">
                <a:solidFill>
                  <a:schemeClr val="tx1"/>
                </a:solidFill>
                <a:effectLst/>
                <a:latin typeface="Times New Roman" pitchFamily="18" charset="0"/>
                <a:ea typeface="宋体" charset="-122"/>
                <a:cs typeface="+mn-cs"/>
              </a:rPr>
              <a:t>HASH </a:t>
            </a:r>
            <a:r>
              <a:rPr kumimoji="1" lang="zh-CN" altLang="en-US" sz="1200" b="0" i="0" kern="1200" dirty="0">
                <a:solidFill>
                  <a:schemeClr val="tx1"/>
                </a:solidFill>
                <a:effectLst/>
                <a:latin typeface="Times New Roman" pitchFamily="18" charset="0"/>
                <a:ea typeface="宋体" charset="-122"/>
                <a:cs typeface="+mn-cs"/>
              </a:rPr>
              <a:t>校验，从而保证整个握手协商的安全性</a:t>
            </a:r>
            <a:endParaRPr kumimoji="1" lang="zh-CN" altLang="en-US" sz="1200" b="1" kern="1200" dirty="0">
              <a:solidFill>
                <a:schemeClr val="tx1"/>
              </a:solidFill>
              <a:effectLst/>
              <a:latin typeface="Times New Roman" pitchFamily="18" charset="0"/>
              <a:ea typeface="宋体" charset="-122"/>
              <a:cs typeface="+mn-cs"/>
            </a:endParaRPr>
          </a:p>
        </p:txBody>
      </p:sp>
      <p:sp>
        <p:nvSpPr>
          <p:cNvPr id="4" name="灯片编号占位符 3"/>
          <p:cNvSpPr>
            <a:spLocks noGrp="1"/>
          </p:cNvSpPr>
          <p:nvPr>
            <p:ph type="sldNum" sz="quarter" idx="10"/>
          </p:nvPr>
        </p:nvSpPr>
        <p:spPr/>
        <p:txBody>
          <a:bodyPr/>
          <a:lstStyle/>
          <a:p>
            <a:pPr>
              <a:defRPr/>
            </a:pPr>
            <a:fld id="{E46A9642-FD4A-45CC-9F4F-8E10AB9AB4AA}" type="slidenum">
              <a:rPr lang="en-US" altLang="zh-CN" smtClean="0"/>
              <a:pPr>
                <a:defRPr/>
              </a:pPr>
              <a:t>100</a:t>
            </a:fld>
            <a:endParaRPr lang="en-US" altLang="zh-CN"/>
          </a:p>
        </p:txBody>
      </p:sp>
    </p:spTree>
    <p:extLst>
      <p:ext uri="{BB962C8B-B14F-4D97-AF65-F5344CB8AC3E}">
        <p14:creationId xmlns:p14="http://schemas.microsoft.com/office/powerpoint/2010/main" val="251866737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kumimoji="1" lang="en-US" altLang="zh-CN" sz="1200" kern="1200" dirty="0">
              <a:solidFill>
                <a:schemeClr val="tx1"/>
              </a:solidFill>
              <a:effectLst/>
              <a:latin typeface="Times New Roman" pitchFamily="18" charset="0"/>
              <a:ea typeface="宋体" charset="-122"/>
              <a:cs typeface="+mn-cs"/>
            </a:endParaRPr>
          </a:p>
        </p:txBody>
      </p:sp>
      <p:sp>
        <p:nvSpPr>
          <p:cNvPr id="4" name="灯片编号占位符 3"/>
          <p:cNvSpPr>
            <a:spLocks noGrp="1"/>
          </p:cNvSpPr>
          <p:nvPr>
            <p:ph type="sldNum" sz="quarter" idx="10"/>
          </p:nvPr>
        </p:nvSpPr>
        <p:spPr/>
        <p:txBody>
          <a:bodyPr/>
          <a:lstStyle/>
          <a:p>
            <a:pPr>
              <a:defRPr/>
            </a:pPr>
            <a:fld id="{E46A9642-FD4A-45CC-9F4F-8E10AB9AB4AA}" type="slidenum">
              <a:rPr lang="en-US" altLang="zh-CN" smtClean="0"/>
              <a:pPr>
                <a:defRPr/>
              </a:pPr>
              <a:t>101</a:t>
            </a:fld>
            <a:endParaRPr lang="en-US" altLang="zh-CN"/>
          </a:p>
        </p:txBody>
      </p:sp>
    </p:spTree>
    <p:extLst>
      <p:ext uri="{BB962C8B-B14F-4D97-AF65-F5344CB8AC3E}">
        <p14:creationId xmlns:p14="http://schemas.microsoft.com/office/powerpoint/2010/main" val="197305725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altLang="zh-CN" sz="1200" kern="1200" dirty="0">
                <a:solidFill>
                  <a:schemeClr val="tx1"/>
                </a:solidFill>
                <a:effectLst/>
                <a:latin typeface="Times New Roman" pitchFamily="18" charset="0"/>
                <a:ea typeface="宋体" charset="-122"/>
                <a:cs typeface="+mn-cs"/>
              </a:rPr>
              <a:t>https://blog.csdn.net/phunxm/article/details/72853552</a:t>
            </a:r>
          </a:p>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zh-CN" altLang="en-US" sz="1200" kern="1200" dirty="0">
                <a:solidFill>
                  <a:schemeClr val="tx1"/>
                </a:solidFill>
                <a:effectLst/>
                <a:latin typeface="Times New Roman" pitchFamily="18" charset="0"/>
                <a:ea typeface="宋体" charset="-122"/>
                <a:cs typeface="+mn-cs"/>
              </a:rPr>
              <a:t>在收到 </a:t>
            </a:r>
            <a:r>
              <a:rPr kumimoji="1" lang="en-US" altLang="zh-CN" sz="1200" kern="1200" dirty="0">
                <a:solidFill>
                  <a:schemeClr val="tx1"/>
                </a:solidFill>
                <a:effectLst/>
                <a:latin typeface="Times New Roman" pitchFamily="18" charset="0"/>
                <a:ea typeface="宋体" charset="-122"/>
                <a:cs typeface="+mn-cs"/>
              </a:rPr>
              <a:t>Server Hello Done </a:t>
            </a:r>
            <a:r>
              <a:rPr kumimoji="1" lang="zh-CN" altLang="en-US" sz="1200" kern="1200" dirty="0">
                <a:solidFill>
                  <a:schemeClr val="tx1"/>
                </a:solidFill>
                <a:effectLst/>
                <a:latin typeface="Times New Roman" pitchFamily="18" charset="0"/>
                <a:ea typeface="宋体" charset="-122"/>
                <a:cs typeface="+mn-cs"/>
              </a:rPr>
              <a:t>且客户端已成功协商计算出 </a:t>
            </a:r>
            <a:r>
              <a:rPr kumimoji="1" lang="en-US" altLang="zh-CN" sz="1200" kern="1200" dirty="0">
                <a:solidFill>
                  <a:schemeClr val="tx1"/>
                </a:solidFill>
                <a:effectLst/>
                <a:latin typeface="Times New Roman" pitchFamily="18" charset="0"/>
                <a:ea typeface="宋体" charset="-122"/>
                <a:cs typeface="+mn-cs"/>
              </a:rPr>
              <a:t>Session Secret </a:t>
            </a:r>
            <a:r>
              <a:rPr kumimoji="1" lang="zh-CN" altLang="en-US" sz="1200" kern="1200" dirty="0">
                <a:solidFill>
                  <a:schemeClr val="tx1"/>
                </a:solidFill>
                <a:effectLst/>
                <a:latin typeface="Times New Roman" pitchFamily="18" charset="0"/>
                <a:ea typeface="宋体" charset="-122"/>
                <a:cs typeface="+mn-cs"/>
              </a:rPr>
              <a:t>之后，客户端向服务器发送 </a:t>
            </a:r>
            <a:r>
              <a:rPr kumimoji="1" lang="en-US" altLang="zh-CN" sz="1200" kern="1200" dirty="0">
                <a:solidFill>
                  <a:schemeClr val="tx1"/>
                </a:solidFill>
                <a:effectLst/>
                <a:latin typeface="Times New Roman" pitchFamily="18" charset="0"/>
                <a:ea typeface="宋体" charset="-122"/>
                <a:cs typeface="+mn-cs"/>
              </a:rPr>
              <a:t>Client Key Exchange</a:t>
            </a:r>
            <a:r>
              <a:rPr kumimoji="1" lang="zh-CN" altLang="en-US" sz="1200" kern="1200" dirty="0">
                <a:solidFill>
                  <a:schemeClr val="tx1"/>
                </a:solidFill>
                <a:effectLst/>
                <a:latin typeface="Times New Roman" pitchFamily="18" charset="0"/>
                <a:ea typeface="宋体" charset="-122"/>
                <a:cs typeface="+mn-cs"/>
              </a:rPr>
              <a:t>、</a:t>
            </a:r>
            <a:r>
              <a:rPr kumimoji="1" lang="en-US" altLang="zh-CN" sz="1200" kern="1200" dirty="0">
                <a:solidFill>
                  <a:schemeClr val="tx1"/>
                </a:solidFill>
                <a:effectLst/>
                <a:latin typeface="Times New Roman" pitchFamily="18" charset="0"/>
                <a:ea typeface="宋体" charset="-122"/>
                <a:cs typeface="+mn-cs"/>
              </a:rPr>
              <a:t>Change Cipher Spec </a:t>
            </a:r>
            <a:r>
              <a:rPr kumimoji="1" lang="zh-CN" altLang="en-US" sz="1200" kern="1200" dirty="0">
                <a:solidFill>
                  <a:schemeClr val="tx1"/>
                </a:solidFill>
                <a:effectLst/>
                <a:latin typeface="Times New Roman" pitchFamily="18" charset="0"/>
                <a:ea typeface="宋体" charset="-122"/>
                <a:cs typeface="+mn-cs"/>
              </a:rPr>
              <a:t>和 </a:t>
            </a:r>
            <a:r>
              <a:rPr kumimoji="1" lang="en-US" altLang="zh-CN" sz="1200" kern="1200" dirty="0" err="1">
                <a:solidFill>
                  <a:schemeClr val="tx1"/>
                </a:solidFill>
                <a:effectLst/>
                <a:latin typeface="Times New Roman" pitchFamily="18" charset="0"/>
                <a:ea typeface="宋体" charset="-122"/>
                <a:cs typeface="+mn-cs"/>
              </a:rPr>
              <a:t>Encryted</a:t>
            </a:r>
            <a:r>
              <a:rPr kumimoji="1" lang="en-US" altLang="zh-CN" sz="1200" kern="1200" dirty="0">
                <a:solidFill>
                  <a:schemeClr val="tx1"/>
                </a:solidFill>
                <a:effectLst/>
                <a:latin typeface="Times New Roman" pitchFamily="18" charset="0"/>
                <a:ea typeface="宋体" charset="-122"/>
                <a:cs typeface="+mn-cs"/>
              </a:rPr>
              <a:t> Handshake Message </a:t>
            </a:r>
            <a:r>
              <a:rPr kumimoji="1" lang="zh-CN" altLang="en-US" sz="1200" kern="1200" dirty="0">
                <a:solidFill>
                  <a:schemeClr val="tx1"/>
                </a:solidFill>
                <a:effectLst/>
                <a:latin typeface="Times New Roman" pitchFamily="18" charset="0"/>
                <a:ea typeface="宋体" charset="-122"/>
                <a:cs typeface="+mn-cs"/>
              </a:rPr>
              <a:t>报文 。</a:t>
            </a:r>
            <a:endParaRPr kumimoji="1" lang="en-US" altLang="zh-CN" sz="1200" kern="1200" dirty="0">
              <a:solidFill>
                <a:schemeClr val="tx1"/>
              </a:solidFill>
              <a:effectLst/>
              <a:latin typeface="Times New Roman" pitchFamily="18" charset="0"/>
              <a:ea typeface="宋体"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altLang="zh-CN" sz="1200" kern="1200" dirty="0">
                <a:solidFill>
                  <a:schemeClr val="tx1"/>
                </a:solidFill>
                <a:effectLst/>
                <a:latin typeface="Times New Roman" pitchFamily="18" charset="0"/>
                <a:ea typeface="宋体" charset="-122"/>
                <a:cs typeface="+mn-cs"/>
              </a:rPr>
              <a:t>1) </a:t>
            </a:r>
            <a:r>
              <a:rPr kumimoji="1" lang="zh-CN" altLang="en-US" sz="1200" kern="1200" dirty="0">
                <a:solidFill>
                  <a:schemeClr val="tx1"/>
                </a:solidFill>
                <a:effectLst/>
                <a:latin typeface="Times New Roman" pitchFamily="18" charset="0"/>
                <a:ea typeface="宋体" charset="-122"/>
                <a:cs typeface="+mn-cs"/>
              </a:rPr>
              <a:t>发送 </a:t>
            </a:r>
            <a:r>
              <a:rPr kumimoji="1" lang="en-US" altLang="zh-CN" sz="1200" kern="1200" dirty="0" err="1">
                <a:solidFill>
                  <a:schemeClr val="tx1"/>
                </a:solidFill>
                <a:effectLst/>
                <a:latin typeface="Times New Roman" pitchFamily="18" charset="0"/>
                <a:ea typeface="宋体" charset="-122"/>
                <a:cs typeface="+mn-cs"/>
              </a:rPr>
              <a:t>ChangeCipherSpec</a:t>
            </a:r>
            <a:r>
              <a:rPr kumimoji="1" lang="zh-CN" altLang="en-US" sz="1200" kern="1200" dirty="0">
                <a:solidFill>
                  <a:schemeClr val="tx1"/>
                </a:solidFill>
                <a:effectLst/>
                <a:latin typeface="Times New Roman" pitchFamily="18" charset="0"/>
                <a:ea typeface="宋体" charset="-122"/>
                <a:cs typeface="+mn-cs"/>
              </a:rPr>
              <a:t>，表示客户端确认接受 </a:t>
            </a:r>
            <a:r>
              <a:rPr kumimoji="1" lang="en-US" altLang="zh-CN" sz="1200" kern="1200" dirty="0">
                <a:solidFill>
                  <a:schemeClr val="tx1"/>
                </a:solidFill>
                <a:effectLst/>
                <a:latin typeface="Times New Roman" pitchFamily="18" charset="0"/>
                <a:ea typeface="宋体" charset="-122"/>
                <a:cs typeface="+mn-cs"/>
              </a:rPr>
              <a:t>Server Hello </a:t>
            </a:r>
            <a:r>
              <a:rPr kumimoji="1" lang="zh-CN" altLang="en-US" sz="1200" kern="1200" dirty="0">
                <a:solidFill>
                  <a:schemeClr val="tx1"/>
                </a:solidFill>
                <a:effectLst/>
                <a:latin typeface="Times New Roman" pitchFamily="18" charset="0"/>
                <a:ea typeface="宋体" charset="-122"/>
                <a:cs typeface="+mn-cs"/>
              </a:rPr>
              <a:t>中服务器选定的 </a:t>
            </a:r>
            <a:r>
              <a:rPr kumimoji="1" lang="en-US" altLang="zh-CN" sz="1200" kern="1200" dirty="0">
                <a:solidFill>
                  <a:schemeClr val="tx1"/>
                </a:solidFill>
                <a:effectLst/>
                <a:latin typeface="Times New Roman" pitchFamily="18" charset="0"/>
                <a:ea typeface="宋体" charset="-122"/>
                <a:cs typeface="+mn-cs"/>
              </a:rPr>
              <a:t>Cipher Suite</a:t>
            </a:r>
            <a:r>
              <a:rPr kumimoji="1" lang="zh-CN" altLang="en-US" sz="1200" kern="1200" dirty="0">
                <a:solidFill>
                  <a:schemeClr val="tx1"/>
                </a:solidFill>
                <a:effectLst/>
                <a:latin typeface="Times New Roman" pitchFamily="18" charset="0"/>
                <a:ea typeface="宋体" charset="-122"/>
                <a:cs typeface="+mn-cs"/>
              </a:rPr>
              <a:t>。</a:t>
            </a:r>
            <a:endParaRPr kumimoji="1" lang="en-US" altLang="zh-CN" sz="1200" kern="1200" dirty="0">
              <a:solidFill>
                <a:schemeClr val="tx1"/>
              </a:solidFill>
              <a:effectLst/>
              <a:latin typeface="Times New Roman" pitchFamily="18" charset="0"/>
              <a:ea typeface="宋体"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altLang="zh-CN" sz="1200" kern="1200" dirty="0">
                <a:solidFill>
                  <a:schemeClr val="tx1"/>
                </a:solidFill>
                <a:effectLst/>
                <a:latin typeface="Times New Roman" pitchFamily="18" charset="0"/>
                <a:ea typeface="宋体" charset="-122"/>
                <a:cs typeface="+mn-cs"/>
              </a:rPr>
              <a:t>2) </a:t>
            </a:r>
            <a:r>
              <a:rPr kumimoji="1" lang="zh-CN" altLang="en-US" sz="1200" kern="1200" dirty="0">
                <a:solidFill>
                  <a:schemeClr val="tx1"/>
                </a:solidFill>
                <a:effectLst/>
                <a:latin typeface="Times New Roman" pitchFamily="18" charset="0"/>
                <a:ea typeface="宋体" charset="-122"/>
                <a:cs typeface="+mn-cs"/>
              </a:rPr>
              <a:t>发送 </a:t>
            </a:r>
            <a:r>
              <a:rPr kumimoji="1" lang="en-US" altLang="zh-CN" sz="1200" kern="1200" dirty="0">
                <a:solidFill>
                  <a:schemeClr val="tx1"/>
                </a:solidFill>
                <a:effectLst/>
                <a:latin typeface="Times New Roman" pitchFamily="18" charset="0"/>
                <a:ea typeface="宋体" charset="-122"/>
                <a:cs typeface="+mn-cs"/>
              </a:rPr>
              <a:t>Client Key Exchange</a:t>
            </a:r>
            <a:r>
              <a:rPr kumimoji="1" lang="zh-CN" altLang="en-US" sz="1200" kern="1200" dirty="0">
                <a:solidFill>
                  <a:schemeClr val="tx1"/>
                </a:solidFill>
                <a:effectLst/>
                <a:latin typeface="Times New Roman" pitchFamily="18" charset="0"/>
                <a:ea typeface="宋体" charset="-122"/>
                <a:cs typeface="+mn-cs"/>
              </a:rPr>
              <a:t>，这样服务器也能基于 </a:t>
            </a:r>
            <a:r>
              <a:rPr kumimoji="1" lang="en-US" altLang="zh-CN" sz="1200" kern="1200" dirty="0">
                <a:solidFill>
                  <a:schemeClr val="tx1"/>
                </a:solidFill>
                <a:effectLst/>
                <a:latin typeface="Times New Roman" pitchFamily="18" charset="0"/>
                <a:ea typeface="宋体" charset="-122"/>
                <a:cs typeface="+mn-cs"/>
              </a:rPr>
              <a:t>Server Hello </a:t>
            </a:r>
            <a:r>
              <a:rPr kumimoji="1" lang="zh-CN" altLang="en-US" sz="1200" kern="1200" dirty="0">
                <a:solidFill>
                  <a:schemeClr val="tx1"/>
                </a:solidFill>
                <a:effectLst/>
                <a:latin typeface="Times New Roman" pitchFamily="18" charset="0"/>
                <a:ea typeface="宋体" charset="-122"/>
                <a:cs typeface="+mn-cs"/>
              </a:rPr>
              <a:t>指定的 </a:t>
            </a:r>
            <a:r>
              <a:rPr kumimoji="1" lang="en-US" altLang="zh-CN" sz="1200" kern="1200" dirty="0">
                <a:solidFill>
                  <a:schemeClr val="tx1"/>
                </a:solidFill>
                <a:effectLst/>
                <a:latin typeface="Times New Roman" pitchFamily="18" charset="0"/>
                <a:ea typeface="宋体" charset="-122"/>
                <a:cs typeface="+mn-cs"/>
              </a:rPr>
              <a:t>Cipher Suite </a:t>
            </a:r>
            <a:r>
              <a:rPr kumimoji="1" lang="zh-CN" altLang="en-US" sz="1200" kern="1200" dirty="0">
                <a:solidFill>
                  <a:schemeClr val="tx1"/>
                </a:solidFill>
                <a:effectLst/>
                <a:latin typeface="Times New Roman" pitchFamily="18" charset="0"/>
                <a:ea typeface="宋体" charset="-122"/>
                <a:cs typeface="+mn-cs"/>
              </a:rPr>
              <a:t>和 </a:t>
            </a:r>
            <a:r>
              <a:rPr kumimoji="1" lang="en-US" altLang="zh-CN" sz="1200" kern="1200" dirty="0">
                <a:solidFill>
                  <a:schemeClr val="tx1"/>
                </a:solidFill>
                <a:effectLst/>
                <a:latin typeface="Times New Roman" pitchFamily="18" charset="0"/>
                <a:ea typeface="宋体" charset="-122"/>
                <a:cs typeface="+mn-cs"/>
              </a:rPr>
              <a:t>Client Hello</a:t>
            </a:r>
            <a:r>
              <a:rPr kumimoji="1" lang="zh-CN" altLang="en-US" sz="1200" kern="1200" dirty="0">
                <a:solidFill>
                  <a:schemeClr val="tx1"/>
                </a:solidFill>
                <a:effectLst/>
                <a:latin typeface="Times New Roman" pitchFamily="18" charset="0"/>
                <a:ea typeface="宋体" charset="-122"/>
                <a:cs typeface="+mn-cs"/>
              </a:rPr>
              <a:t>、</a:t>
            </a:r>
            <a:r>
              <a:rPr kumimoji="1" lang="en-US" altLang="zh-CN" sz="1200" kern="1200" dirty="0">
                <a:solidFill>
                  <a:schemeClr val="tx1"/>
                </a:solidFill>
                <a:effectLst/>
                <a:latin typeface="Times New Roman" pitchFamily="18" charset="0"/>
                <a:ea typeface="宋体" charset="-122"/>
                <a:cs typeface="+mn-cs"/>
              </a:rPr>
              <a:t>Server Hello </a:t>
            </a:r>
            <a:r>
              <a:rPr kumimoji="1" lang="zh-CN" altLang="en-US" sz="1200" kern="1200" dirty="0">
                <a:solidFill>
                  <a:schemeClr val="tx1"/>
                </a:solidFill>
                <a:effectLst/>
                <a:latin typeface="Times New Roman" pitchFamily="18" charset="0"/>
                <a:ea typeface="宋体" charset="-122"/>
                <a:cs typeface="+mn-cs"/>
              </a:rPr>
              <a:t>中的 </a:t>
            </a:r>
            <a:r>
              <a:rPr kumimoji="1" lang="en-US" altLang="zh-CN" sz="1200" kern="1200" dirty="0">
                <a:solidFill>
                  <a:schemeClr val="tx1"/>
                </a:solidFill>
                <a:effectLst/>
                <a:latin typeface="Times New Roman" pitchFamily="18" charset="0"/>
                <a:ea typeface="宋体" charset="-122"/>
                <a:cs typeface="+mn-cs"/>
              </a:rPr>
              <a:t>2 </a:t>
            </a:r>
            <a:r>
              <a:rPr kumimoji="1" lang="zh-CN" altLang="en-US" sz="1200" kern="1200" dirty="0">
                <a:solidFill>
                  <a:schemeClr val="tx1"/>
                </a:solidFill>
                <a:effectLst/>
                <a:latin typeface="Times New Roman" pitchFamily="18" charset="0"/>
                <a:ea typeface="宋体" charset="-122"/>
                <a:cs typeface="+mn-cs"/>
              </a:rPr>
              <a:t>个 </a:t>
            </a:r>
            <a:r>
              <a:rPr kumimoji="1" lang="en-US" altLang="zh-CN" sz="1200" kern="1200" dirty="0">
                <a:solidFill>
                  <a:schemeClr val="tx1"/>
                </a:solidFill>
                <a:effectLst/>
                <a:latin typeface="Times New Roman" pitchFamily="18" charset="0"/>
                <a:ea typeface="宋体" charset="-122"/>
                <a:cs typeface="+mn-cs"/>
              </a:rPr>
              <a:t>28 bytes </a:t>
            </a:r>
            <a:r>
              <a:rPr kumimoji="1" lang="zh-CN" altLang="en-US" sz="1200" kern="1200" dirty="0">
                <a:solidFill>
                  <a:schemeClr val="tx1"/>
                </a:solidFill>
                <a:effectLst/>
                <a:latin typeface="Times New Roman" pitchFamily="18" charset="0"/>
                <a:ea typeface="宋体" charset="-122"/>
                <a:cs typeface="+mn-cs"/>
              </a:rPr>
              <a:t>随机数以及 </a:t>
            </a:r>
            <a:r>
              <a:rPr kumimoji="1" lang="en-US" altLang="zh-CN" sz="1200" kern="1200" dirty="0">
                <a:solidFill>
                  <a:schemeClr val="tx1"/>
                </a:solidFill>
                <a:effectLst/>
                <a:latin typeface="Times New Roman" pitchFamily="18" charset="0"/>
                <a:ea typeface="宋体" charset="-122"/>
                <a:cs typeface="+mn-cs"/>
              </a:rPr>
              <a:t>Client Key Exchange </a:t>
            </a:r>
            <a:r>
              <a:rPr kumimoji="1" lang="zh-CN" altLang="en-US" sz="1200" kern="1200" dirty="0">
                <a:solidFill>
                  <a:schemeClr val="tx1"/>
                </a:solidFill>
                <a:effectLst/>
                <a:latin typeface="Times New Roman" pitchFamily="18" charset="0"/>
                <a:ea typeface="宋体" charset="-122"/>
                <a:cs typeface="+mn-cs"/>
              </a:rPr>
              <a:t>中的 </a:t>
            </a:r>
            <a:r>
              <a:rPr kumimoji="1" lang="en-US" altLang="zh-CN" sz="1200" kern="1200" dirty="0">
                <a:solidFill>
                  <a:schemeClr val="tx1"/>
                </a:solidFill>
                <a:effectLst/>
                <a:latin typeface="Times New Roman" pitchFamily="18" charset="0"/>
                <a:ea typeface="宋体" charset="-122"/>
                <a:cs typeface="+mn-cs"/>
              </a:rPr>
              <a:t>ECDH </a:t>
            </a:r>
            <a:r>
              <a:rPr kumimoji="1" lang="zh-CN" altLang="en-US" sz="1200" kern="1200" dirty="0">
                <a:solidFill>
                  <a:schemeClr val="tx1"/>
                </a:solidFill>
                <a:effectLst/>
                <a:latin typeface="Times New Roman" pitchFamily="18" charset="0"/>
                <a:ea typeface="宋体" charset="-122"/>
                <a:cs typeface="+mn-cs"/>
              </a:rPr>
              <a:t>参数最终协商出 </a:t>
            </a:r>
            <a:r>
              <a:rPr kumimoji="1" lang="en-US" altLang="zh-CN" sz="1200" kern="1200" dirty="0">
                <a:solidFill>
                  <a:schemeClr val="tx1"/>
                </a:solidFill>
                <a:effectLst/>
                <a:latin typeface="Times New Roman" pitchFamily="18" charset="0"/>
                <a:ea typeface="宋体" charset="-122"/>
                <a:cs typeface="+mn-cs"/>
              </a:rPr>
              <a:t>Session Secret</a:t>
            </a:r>
            <a:r>
              <a:rPr kumimoji="1" lang="zh-CN" altLang="en-US" sz="1200" kern="1200" dirty="0">
                <a:solidFill>
                  <a:schemeClr val="tx1"/>
                </a:solidFill>
                <a:effectLst/>
                <a:latin typeface="Times New Roman" pitchFamily="18" charset="0"/>
                <a:ea typeface="宋体" charset="-122"/>
                <a:cs typeface="+mn-cs"/>
              </a:rPr>
              <a:t>。</a:t>
            </a:r>
            <a:endParaRPr kumimoji="1" lang="en-US" altLang="zh-CN" sz="1200" kern="1200" dirty="0">
              <a:solidFill>
                <a:schemeClr val="tx1"/>
              </a:solidFill>
              <a:effectLst/>
              <a:latin typeface="Times New Roman" pitchFamily="18" charset="0"/>
              <a:ea typeface="宋体"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altLang="zh-CN" sz="1200" kern="1200" dirty="0">
                <a:solidFill>
                  <a:schemeClr val="tx1"/>
                </a:solidFill>
                <a:effectLst/>
                <a:latin typeface="Times New Roman" pitchFamily="18" charset="0"/>
                <a:ea typeface="宋体" charset="-122"/>
                <a:cs typeface="+mn-cs"/>
              </a:rPr>
              <a:t>3) </a:t>
            </a:r>
            <a:r>
              <a:rPr kumimoji="1" lang="zh-CN" altLang="en-US" sz="1200" kern="1200" dirty="0">
                <a:solidFill>
                  <a:schemeClr val="tx1"/>
                </a:solidFill>
                <a:effectLst/>
                <a:latin typeface="Times New Roman" pitchFamily="18" charset="0"/>
                <a:ea typeface="宋体" charset="-122"/>
                <a:cs typeface="+mn-cs"/>
              </a:rPr>
              <a:t>发送 </a:t>
            </a:r>
            <a:r>
              <a:rPr kumimoji="1" lang="en-US" altLang="zh-CN" sz="1200" kern="1200" dirty="0" err="1">
                <a:solidFill>
                  <a:schemeClr val="tx1"/>
                </a:solidFill>
                <a:effectLst/>
                <a:latin typeface="Times New Roman" pitchFamily="18" charset="0"/>
                <a:ea typeface="宋体" charset="-122"/>
                <a:cs typeface="+mn-cs"/>
              </a:rPr>
              <a:t>Encryted</a:t>
            </a:r>
            <a:r>
              <a:rPr kumimoji="1" lang="en-US" altLang="zh-CN" sz="1200" kern="1200" dirty="0">
                <a:solidFill>
                  <a:schemeClr val="tx1"/>
                </a:solidFill>
                <a:effectLst/>
                <a:latin typeface="Times New Roman" pitchFamily="18" charset="0"/>
                <a:ea typeface="宋体" charset="-122"/>
                <a:cs typeface="+mn-cs"/>
              </a:rPr>
              <a:t> Handshake Message</a:t>
            </a:r>
            <a:r>
              <a:rPr kumimoji="1" lang="zh-CN" altLang="en-US" sz="1200" kern="1200" dirty="0">
                <a:solidFill>
                  <a:schemeClr val="tx1"/>
                </a:solidFill>
                <a:effectLst/>
                <a:latin typeface="Times New Roman" pitchFamily="18" charset="0"/>
                <a:ea typeface="宋体" charset="-122"/>
                <a:cs typeface="+mn-cs"/>
              </a:rPr>
              <a:t>，表示客户端基于计算出的会话密钥加密一段数据（</a:t>
            </a:r>
            <a:r>
              <a:rPr kumimoji="1" lang="en-US" altLang="zh-CN" sz="1200" kern="1200" dirty="0" err="1">
                <a:solidFill>
                  <a:schemeClr val="tx1"/>
                </a:solidFill>
                <a:effectLst/>
                <a:latin typeface="Times New Roman" pitchFamily="18" charset="0"/>
                <a:ea typeface="宋体" charset="-122"/>
                <a:cs typeface="+mn-cs"/>
              </a:rPr>
              <a:t>verify_data</a:t>
            </a:r>
            <a:r>
              <a:rPr kumimoji="1" lang="zh-CN" altLang="en-US" sz="1200" kern="1200" dirty="0">
                <a:solidFill>
                  <a:schemeClr val="tx1"/>
                </a:solidFill>
                <a:effectLst/>
                <a:latin typeface="Times New Roman" pitchFamily="18" charset="0"/>
                <a:ea typeface="宋体" charset="-122"/>
                <a:cs typeface="+mn-cs"/>
              </a:rPr>
              <a:t>，</a:t>
            </a:r>
            <a:r>
              <a:rPr kumimoji="1" lang="en-US" altLang="zh-CN" sz="1200" kern="1200" dirty="0">
                <a:solidFill>
                  <a:schemeClr val="tx1"/>
                </a:solidFill>
                <a:effectLst/>
                <a:latin typeface="Times New Roman" pitchFamily="18" charset="0"/>
                <a:ea typeface="宋体" charset="-122"/>
                <a:cs typeface="+mn-cs"/>
              </a:rPr>
              <a:t>Finished message</a:t>
            </a:r>
            <a:r>
              <a:rPr kumimoji="1" lang="zh-CN" altLang="en-US" sz="1200" kern="1200" dirty="0">
                <a:solidFill>
                  <a:schemeClr val="tx1"/>
                </a:solidFill>
                <a:effectLst/>
                <a:latin typeface="Times New Roman" pitchFamily="18" charset="0"/>
                <a:ea typeface="宋体" charset="-122"/>
                <a:cs typeface="+mn-cs"/>
              </a:rPr>
              <a:t>），在正式传输应用数据之前对握手协商的会话加解密通道进行验证。</a:t>
            </a:r>
            <a:endParaRPr kumimoji="1" lang="en-US" altLang="zh-CN" sz="1200" kern="1200" dirty="0">
              <a:solidFill>
                <a:schemeClr val="tx1"/>
              </a:solidFill>
              <a:effectLst/>
              <a:latin typeface="Times New Roman" pitchFamily="18" charset="0"/>
              <a:ea typeface="宋体"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zh-CN" altLang="en-US" sz="1200" b="0" i="0" kern="1200" dirty="0">
                <a:solidFill>
                  <a:schemeClr val="tx1"/>
                </a:solidFill>
                <a:effectLst/>
                <a:latin typeface="Times New Roman" pitchFamily="18" charset="0"/>
                <a:ea typeface="宋体" charset="-122"/>
                <a:cs typeface="+mn-cs"/>
              </a:rPr>
              <a:t>服务器只有确保收到了 </a:t>
            </a:r>
            <a:r>
              <a:rPr lang="en-US" altLang="zh-CN" dirty="0"/>
              <a:t>Change Cipher Spec</a:t>
            </a:r>
            <a:r>
              <a:rPr kumimoji="1" lang="zh-CN" altLang="en-US" sz="1200" b="0" i="0" kern="1200" dirty="0">
                <a:solidFill>
                  <a:schemeClr val="tx1"/>
                </a:solidFill>
                <a:effectLst/>
                <a:latin typeface="Times New Roman" pitchFamily="18" charset="0"/>
                <a:ea typeface="宋体" charset="-122"/>
                <a:cs typeface="+mn-cs"/>
              </a:rPr>
              <a:t>、</a:t>
            </a:r>
            <a:r>
              <a:rPr lang="en-US" altLang="zh-CN" dirty="0"/>
              <a:t>Client Key Exchange</a:t>
            </a:r>
            <a:r>
              <a:rPr kumimoji="1" lang="en-US" altLang="zh-CN" sz="1200" b="0" i="0" kern="1200" dirty="0">
                <a:solidFill>
                  <a:schemeClr val="tx1"/>
                </a:solidFill>
                <a:effectLst/>
                <a:latin typeface="Times New Roman" pitchFamily="18" charset="0"/>
                <a:ea typeface="宋体" charset="-122"/>
                <a:cs typeface="+mn-cs"/>
              </a:rPr>
              <a:t> </a:t>
            </a:r>
            <a:r>
              <a:rPr kumimoji="1" lang="zh-CN" altLang="en-US" sz="1200" b="0" i="0" kern="1200" dirty="0">
                <a:solidFill>
                  <a:schemeClr val="tx1"/>
                </a:solidFill>
                <a:effectLst/>
                <a:latin typeface="Times New Roman" pitchFamily="18" charset="0"/>
                <a:ea typeface="宋体" charset="-122"/>
                <a:cs typeface="+mn-cs"/>
              </a:rPr>
              <a:t>报文并成功协商出了 </a:t>
            </a:r>
            <a:r>
              <a:rPr kumimoji="1" lang="en-US" altLang="zh-CN" sz="1200" b="0" i="0" kern="1200" dirty="0">
                <a:solidFill>
                  <a:schemeClr val="tx1"/>
                </a:solidFill>
                <a:effectLst/>
                <a:latin typeface="Times New Roman" pitchFamily="18" charset="0"/>
                <a:ea typeface="宋体" charset="-122"/>
                <a:cs typeface="+mn-cs"/>
              </a:rPr>
              <a:t>Session Secret</a:t>
            </a:r>
            <a:r>
              <a:rPr kumimoji="1" lang="zh-CN" altLang="en-US" sz="1200" b="0" i="0" kern="1200" dirty="0">
                <a:solidFill>
                  <a:schemeClr val="tx1"/>
                </a:solidFill>
                <a:effectLst/>
                <a:latin typeface="Times New Roman" pitchFamily="18" charset="0"/>
                <a:ea typeface="宋体" charset="-122"/>
                <a:cs typeface="+mn-cs"/>
              </a:rPr>
              <a:t>，才能解密（验证）加密的 </a:t>
            </a:r>
            <a:r>
              <a:rPr kumimoji="1" lang="en-US" altLang="zh-CN" sz="1200" b="0" i="0" kern="1200" dirty="0">
                <a:solidFill>
                  <a:schemeClr val="tx1"/>
                </a:solidFill>
                <a:effectLst/>
                <a:latin typeface="Times New Roman" pitchFamily="18" charset="0"/>
                <a:ea typeface="宋体" charset="-122"/>
                <a:cs typeface="+mn-cs"/>
              </a:rPr>
              <a:t>Finished message</a:t>
            </a:r>
            <a:endParaRPr kumimoji="1" lang="zh-CN" altLang="en-US" sz="1200" kern="1200" dirty="0">
              <a:solidFill>
                <a:schemeClr val="tx1"/>
              </a:solidFill>
              <a:effectLst/>
              <a:latin typeface="Times New Roman" pitchFamily="18" charset="0"/>
              <a:ea typeface="宋体"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kumimoji="1" lang="en-US" altLang="zh-CN" sz="1200" kern="1200" dirty="0">
              <a:solidFill>
                <a:schemeClr val="tx1"/>
              </a:solidFill>
              <a:effectLst/>
              <a:latin typeface="Times New Roman" pitchFamily="18" charset="0"/>
              <a:ea typeface="宋体"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zh-CN" altLang="en-US" sz="1200" kern="1200" dirty="0">
                <a:solidFill>
                  <a:schemeClr val="tx1"/>
                </a:solidFill>
                <a:effectLst/>
                <a:latin typeface="Times New Roman" pitchFamily="18" charset="0"/>
                <a:ea typeface="宋体" charset="-122"/>
                <a:cs typeface="+mn-cs"/>
              </a:rPr>
              <a:t>参考教材配套的实验指导书</a:t>
            </a:r>
            <a:r>
              <a:rPr kumimoji="1" lang="en-US" altLang="zh-CN" sz="1200" kern="1200" dirty="0">
                <a:solidFill>
                  <a:schemeClr val="tx1"/>
                </a:solidFill>
                <a:effectLst/>
                <a:latin typeface="Times New Roman" pitchFamily="18" charset="0"/>
                <a:ea typeface="宋体" charset="-122"/>
                <a:cs typeface="+mn-cs"/>
              </a:rPr>
              <a:t>7.1.2</a:t>
            </a:r>
            <a:r>
              <a:rPr kumimoji="1" lang="zh-CN" altLang="en-US" sz="1200" kern="1200" dirty="0">
                <a:solidFill>
                  <a:schemeClr val="tx1"/>
                </a:solidFill>
                <a:effectLst/>
                <a:latin typeface="Times New Roman" pitchFamily="18" charset="0"/>
                <a:ea typeface="宋体" charset="-122"/>
                <a:cs typeface="+mn-cs"/>
              </a:rPr>
              <a:t>节</a:t>
            </a:r>
            <a:endParaRPr kumimoji="1" lang="en-US" altLang="zh-CN" sz="1200" kern="1200" dirty="0">
              <a:solidFill>
                <a:schemeClr val="tx1"/>
              </a:solidFill>
              <a:effectLst/>
              <a:latin typeface="Times New Roman" pitchFamily="18" charset="0"/>
              <a:ea typeface="宋体"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sz="1200" dirty="0"/>
              <a:t>Client Key Exchange</a:t>
            </a:r>
            <a:r>
              <a:rPr lang="zh-CN" altLang="en-US" sz="1200" dirty="0"/>
              <a:t>包含使用服务器</a:t>
            </a:r>
            <a:r>
              <a:rPr lang="en-US" altLang="zh-CN" sz="1200" dirty="0"/>
              <a:t>RSA</a:t>
            </a:r>
            <a:r>
              <a:rPr lang="zh-CN" altLang="en-US" sz="1200" dirty="0"/>
              <a:t>公钥加密过的随机数</a:t>
            </a:r>
            <a:r>
              <a:rPr lang="en-US" altLang="zh-CN" sz="1200" dirty="0" err="1"/>
              <a:t>Pre_Master_Secret</a:t>
            </a:r>
            <a:r>
              <a:rPr lang="zh-CN" altLang="en-US" sz="1200" dirty="0"/>
              <a:t>，该参数用于后续生成主密钥；</a:t>
            </a:r>
            <a:r>
              <a:rPr lang="en-US" altLang="zh-CN" sz="1200" dirty="0"/>
              <a:t>Change Cipher Spec</a:t>
            </a:r>
            <a:r>
              <a:rPr lang="zh-CN" altLang="en-US" sz="1200" dirty="0"/>
              <a:t>消息告诉服务器，接下来的消息将采用新协商的加密套件和密钥进行通信，并通知客户端到服务器的握手过程结束</a:t>
            </a:r>
            <a:endParaRPr lang="en-US" altLang="zh-CN" sz="1200"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ltLang="zh-CN" sz="1200" dirty="0"/>
          </a:p>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zh-CN" altLang="zh-CN" sz="1200" kern="1200" dirty="0">
                <a:solidFill>
                  <a:schemeClr val="tx1"/>
                </a:solidFill>
                <a:effectLst/>
                <a:latin typeface="Times New Roman" pitchFamily="18" charset="0"/>
                <a:ea typeface="宋体" charset="-122"/>
                <a:cs typeface="+mn-cs"/>
              </a:rPr>
              <a:t>首先是客户端发送</a:t>
            </a:r>
            <a:r>
              <a:rPr kumimoji="1" lang="en-US" altLang="zh-CN" sz="1200" kern="1200" dirty="0">
                <a:solidFill>
                  <a:schemeClr val="tx1"/>
                </a:solidFill>
                <a:effectLst/>
                <a:latin typeface="Times New Roman" pitchFamily="18" charset="0"/>
                <a:ea typeface="宋体" charset="-122"/>
                <a:cs typeface="+mn-cs"/>
              </a:rPr>
              <a:t>Client Key Exchange</a:t>
            </a:r>
            <a:r>
              <a:rPr kumimoji="1" lang="zh-CN" altLang="zh-CN" sz="1200" kern="1200" dirty="0">
                <a:solidFill>
                  <a:schemeClr val="tx1"/>
                </a:solidFill>
                <a:effectLst/>
                <a:latin typeface="Times New Roman" pitchFamily="18" charset="0"/>
                <a:ea typeface="宋体" charset="-122"/>
                <a:cs typeface="+mn-cs"/>
              </a:rPr>
              <a:t>给服务器（由于此次交互服务器没有发送图 </a:t>
            </a:r>
            <a:r>
              <a:rPr kumimoji="1" lang="en-US" altLang="zh-CN" sz="1200" kern="1200" dirty="0">
                <a:solidFill>
                  <a:schemeClr val="tx1"/>
                </a:solidFill>
                <a:effectLst/>
                <a:latin typeface="Times New Roman" pitchFamily="18" charset="0"/>
                <a:ea typeface="宋体" charset="-122"/>
                <a:cs typeface="+mn-cs"/>
              </a:rPr>
              <a:t>7‑2</a:t>
            </a:r>
            <a:r>
              <a:rPr kumimoji="1" lang="zh-CN" altLang="zh-CN" sz="1200" kern="1200" dirty="0">
                <a:solidFill>
                  <a:schemeClr val="tx1"/>
                </a:solidFill>
                <a:effectLst/>
                <a:latin typeface="Times New Roman" pitchFamily="18" charset="0"/>
                <a:ea typeface="宋体" charset="-122"/>
                <a:cs typeface="+mn-cs"/>
              </a:rPr>
              <a:t>所示的客户端证书请求消息</a:t>
            </a:r>
            <a:r>
              <a:rPr kumimoji="1" lang="en-US" altLang="zh-CN" sz="1200" kern="1200" dirty="0" err="1">
                <a:solidFill>
                  <a:schemeClr val="tx1"/>
                </a:solidFill>
                <a:effectLst/>
                <a:latin typeface="Times New Roman" pitchFamily="18" charset="0"/>
                <a:ea typeface="宋体" charset="-122"/>
                <a:cs typeface="+mn-cs"/>
              </a:rPr>
              <a:t>CertificateRequest</a:t>
            </a:r>
            <a:r>
              <a:rPr kumimoji="1" lang="zh-CN" altLang="zh-CN" sz="1200" kern="1200" dirty="0">
                <a:solidFill>
                  <a:schemeClr val="tx1"/>
                </a:solidFill>
                <a:effectLst/>
                <a:latin typeface="Times New Roman" pitchFamily="18" charset="0"/>
                <a:ea typeface="宋体" charset="-122"/>
                <a:cs typeface="+mn-cs"/>
              </a:rPr>
              <a:t>，所以客户端也没有在阶段</a:t>
            </a:r>
            <a:r>
              <a:rPr kumimoji="1" lang="en-US" altLang="zh-CN" sz="1200" kern="1200" dirty="0">
                <a:solidFill>
                  <a:schemeClr val="tx1"/>
                </a:solidFill>
                <a:effectLst/>
                <a:latin typeface="Times New Roman" pitchFamily="18" charset="0"/>
                <a:ea typeface="宋体" charset="-122"/>
                <a:cs typeface="+mn-cs"/>
              </a:rPr>
              <a:t>3</a:t>
            </a:r>
            <a:r>
              <a:rPr kumimoji="1" lang="zh-CN" altLang="zh-CN" sz="1200" kern="1200" dirty="0">
                <a:solidFill>
                  <a:schemeClr val="tx1"/>
                </a:solidFill>
                <a:effectLst/>
                <a:latin typeface="Times New Roman" pitchFamily="18" charset="0"/>
                <a:ea typeface="宋体" charset="-122"/>
                <a:cs typeface="+mn-cs"/>
              </a:rPr>
              <a:t>中给服务器发送图 </a:t>
            </a:r>
            <a:r>
              <a:rPr kumimoji="1" lang="en-US" altLang="zh-CN" sz="1200" kern="1200" dirty="0">
                <a:solidFill>
                  <a:schemeClr val="tx1"/>
                </a:solidFill>
                <a:effectLst/>
                <a:latin typeface="Times New Roman" pitchFamily="18" charset="0"/>
                <a:ea typeface="宋体" charset="-122"/>
                <a:cs typeface="+mn-cs"/>
              </a:rPr>
              <a:t>7‑2</a:t>
            </a:r>
            <a:r>
              <a:rPr kumimoji="1" lang="zh-CN" altLang="zh-CN" sz="1200" kern="1200" dirty="0">
                <a:solidFill>
                  <a:schemeClr val="tx1"/>
                </a:solidFill>
                <a:effectLst/>
                <a:latin typeface="Times New Roman" pitchFamily="18" charset="0"/>
                <a:ea typeface="宋体" charset="-122"/>
                <a:cs typeface="+mn-cs"/>
              </a:rPr>
              <a:t>所示的</a:t>
            </a:r>
            <a:r>
              <a:rPr kumimoji="1" lang="en-US" altLang="zh-CN" sz="1200" kern="1200" dirty="0">
                <a:solidFill>
                  <a:schemeClr val="tx1"/>
                </a:solidFill>
                <a:effectLst/>
                <a:latin typeface="Times New Roman" pitchFamily="18" charset="0"/>
                <a:ea typeface="宋体" charset="-122"/>
                <a:cs typeface="+mn-cs"/>
              </a:rPr>
              <a:t>Certificate</a:t>
            </a:r>
            <a:r>
              <a:rPr kumimoji="1" lang="zh-CN" altLang="zh-CN" sz="1200" kern="1200" dirty="0">
                <a:solidFill>
                  <a:schemeClr val="tx1"/>
                </a:solidFill>
                <a:effectLst/>
                <a:latin typeface="Times New Roman" pitchFamily="18" charset="0"/>
                <a:ea typeface="宋体" charset="-122"/>
                <a:cs typeface="+mn-cs"/>
              </a:rPr>
              <a:t>消息和</a:t>
            </a:r>
            <a:r>
              <a:rPr kumimoji="1" lang="en-US" altLang="zh-CN" sz="1200" kern="1200" dirty="0" err="1">
                <a:solidFill>
                  <a:schemeClr val="tx1"/>
                </a:solidFill>
                <a:effectLst/>
                <a:latin typeface="Times New Roman" pitchFamily="18" charset="0"/>
                <a:ea typeface="宋体" charset="-122"/>
                <a:cs typeface="+mn-cs"/>
              </a:rPr>
              <a:t>CertificateVeriry</a:t>
            </a:r>
            <a:r>
              <a:rPr kumimoji="1" lang="zh-CN" altLang="zh-CN" sz="1200" kern="1200" dirty="0">
                <a:solidFill>
                  <a:schemeClr val="tx1"/>
                </a:solidFill>
                <a:effectLst/>
                <a:latin typeface="Times New Roman" pitchFamily="18" charset="0"/>
                <a:ea typeface="宋体" charset="-122"/>
                <a:cs typeface="+mn-cs"/>
              </a:rPr>
              <a:t>消息），如图 </a:t>
            </a:r>
            <a:r>
              <a:rPr kumimoji="1" lang="en-US" altLang="zh-CN" sz="1200" kern="1200" dirty="0">
                <a:solidFill>
                  <a:schemeClr val="tx1"/>
                </a:solidFill>
                <a:effectLst/>
                <a:latin typeface="Times New Roman" pitchFamily="18" charset="0"/>
                <a:ea typeface="宋体" charset="-122"/>
                <a:cs typeface="+mn-cs"/>
              </a:rPr>
              <a:t>7‑15</a:t>
            </a:r>
            <a:r>
              <a:rPr kumimoji="1" lang="zh-CN" altLang="zh-CN" sz="1200" kern="1200" dirty="0">
                <a:solidFill>
                  <a:schemeClr val="tx1"/>
                </a:solidFill>
                <a:effectLst/>
                <a:latin typeface="Times New Roman" pitchFamily="18" charset="0"/>
                <a:ea typeface="宋体" charset="-122"/>
                <a:cs typeface="+mn-cs"/>
              </a:rPr>
              <a:t>所示。</a:t>
            </a:r>
            <a:endParaRPr kumimoji="1" lang="en-US" altLang="zh-CN" sz="1200" kern="1200" dirty="0">
              <a:solidFill>
                <a:schemeClr val="tx1"/>
              </a:solidFill>
              <a:effectLst/>
              <a:latin typeface="Times New Roman" pitchFamily="18" charset="0"/>
              <a:ea typeface="宋体"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zh-CN" altLang="zh-CN" sz="1200" kern="1200" dirty="0">
                <a:solidFill>
                  <a:schemeClr val="tx1"/>
                </a:solidFill>
                <a:effectLst/>
                <a:latin typeface="Times New Roman" pitchFamily="18" charset="0"/>
                <a:ea typeface="宋体" charset="-122"/>
                <a:cs typeface="+mn-cs"/>
              </a:rPr>
              <a:t>然后客户端发送</a:t>
            </a:r>
            <a:r>
              <a:rPr kumimoji="1" lang="en-US" altLang="zh-CN" sz="1200" kern="1200" dirty="0">
                <a:solidFill>
                  <a:schemeClr val="tx1"/>
                </a:solidFill>
                <a:effectLst/>
                <a:latin typeface="Times New Roman" pitchFamily="18" charset="0"/>
                <a:ea typeface="宋体" charset="-122"/>
                <a:cs typeface="+mn-cs"/>
              </a:rPr>
              <a:t>Change Cipher Spec</a:t>
            </a:r>
            <a:r>
              <a:rPr kumimoji="1" lang="zh-CN" altLang="zh-CN" sz="1200" kern="1200" dirty="0">
                <a:solidFill>
                  <a:schemeClr val="tx1"/>
                </a:solidFill>
                <a:effectLst/>
                <a:latin typeface="Times New Roman" pitchFamily="18" charset="0"/>
                <a:ea typeface="宋体" charset="-122"/>
                <a:cs typeface="+mn-cs"/>
              </a:rPr>
              <a:t>消息给服务器，如图 </a:t>
            </a:r>
            <a:r>
              <a:rPr kumimoji="1" lang="en-US" altLang="zh-CN" sz="1200" kern="1200" dirty="0">
                <a:solidFill>
                  <a:schemeClr val="tx1"/>
                </a:solidFill>
                <a:effectLst/>
                <a:latin typeface="Times New Roman" pitchFamily="18" charset="0"/>
                <a:ea typeface="宋体" charset="-122"/>
                <a:cs typeface="+mn-cs"/>
              </a:rPr>
              <a:t>7‑16</a:t>
            </a:r>
            <a:r>
              <a:rPr kumimoji="1" lang="zh-CN" altLang="zh-CN" sz="1200" kern="1200" dirty="0">
                <a:solidFill>
                  <a:schemeClr val="tx1"/>
                </a:solidFill>
                <a:effectLst/>
                <a:latin typeface="Times New Roman" pitchFamily="18" charset="0"/>
                <a:ea typeface="宋体" charset="-122"/>
                <a:cs typeface="+mn-cs"/>
              </a:rPr>
              <a:t>所示。该消息通知服务器将采用新协商的加密套件和密钥进行通信，并发送一个加密的握手消息</a:t>
            </a:r>
            <a:r>
              <a:rPr kumimoji="1" lang="en-US" altLang="zh-CN" sz="1200" kern="1200" dirty="0" err="1">
                <a:solidFill>
                  <a:schemeClr val="tx1"/>
                </a:solidFill>
                <a:effectLst/>
                <a:latin typeface="Times New Roman" pitchFamily="18" charset="0"/>
                <a:ea typeface="宋体" charset="-122"/>
                <a:cs typeface="+mn-cs"/>
              </a:rPr>
              <a:t>EncryptedHandshakeMessage</a:t>
            </a:r>
            <a:r>
              <a:rPr kumimoji="1" lang="zh-CN" altLang="zh-CN" sz="1200" kern="1200" dirty="0">
                <a:solidFill>
                  <a:schemeClr val="tx1"/>
                </a:solidFill>
                <a:effectLst/>
                <a:latin typeface="Times New Roman" pitchFamily="18" charset="0"/>
                <a:ea typeface="宋体" charset="-122"/>
                <a:cs typeface="+mn-cs"/>
              </a:rPr>
              <a:t>消息（如图 </a:t>
            </a:r>
            <a:r>
              <a:rPr kumimoji="1" lang="en-US" altLang="zh-CN" sz="1200" kern="1200" dirty="0">
                <a:solidFill>
                  <a:schemeClr val="tx1"/>
                </a:solidFill>
                <a:effectLst/>
                <a:latin typeface="Times New Roman" pitchFamily="18" charset="0"/>
                <a:ea typeface="宋体" charset="-122"/>
                <a:cs typeface="+mn-cs"/>
              </a:rPr>
              <a:t>7‑17</a:t>
            </a:r>
            <a:r>
              <a:rPr kumimoji="1" lang="zh-CN" altLang="zh-CN" sz="1200" kern="1200" dirty="0">
                <a:solidFill>
                  <a:schemeClr val="tx1"/>
                </a:solidFill>
                <a:effectLst/>
                <a:latin typeface="Times New Roman" pitchFamily="18" charset="0"/>
                <a:ea typeface="宋体" charset="-122"/>
                <a:cs typeface="+mn-cs"/>
              </a:rPr>
              <a:t>所示）通知客户端到服务器的握手过程结束。</a:t>
            </a:r>
          </a:p>
          <a:p>
            <a:pPr marL="0" marR="0" lvl="0" indent="0" algn="l" defTabSz="914400" rtl="0" eaLnBrk="0" fontAlgn="base" latinLnBrk="0" hangingPunct="0">
              <a:lnSpc>
                <a:spcPct val="100000"/>
              </a:lnSpc>
              <a:spcBef>
                <a:spcPct val="30000"/>
              </a:spcBef>
              <a:spcAft>
                <a:spcPct val="0"/>
              </a:spcAft>
              <a:buClrTx/>
              <a:buSzTx/>
              <a:buFontTx/>
              <a:buNone/>
              <a:tabLst/>
              <a:defRPr/>
            </a:pPr>
            <a:endParaRPr kumimoji="1" lang="en-US" altLang="zh-CN" sz="1200" kern="1200" dirty="0">
              <a:solidFill>
                <a:schemeClr val="tx1"/>
              </a:solidFill>
              <a:effectLst/>
              <a:latin typeface="Times New Roman" pitchFamily="18" charset="0"/>
              <a:ea typeface="宋体"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altLang="zh-CN" sz="1200" kern="1200" dirty="0">
                <a:solidFill>
                  <a:schemeClr val="tx1"/>
                </a:solidFill>
                <a:effectLst/>
                <a:latin typeface="Times New Roman" pitchFamily="18" charset="0"/>
                <a:ea typeface="宋体" charset="-122"/>
                <a:cs typeface="+mn-cs"/>
              </a:rPr>
              <a:t>Client Key Exchange</a:t>
            </a:r>
            <a:r>
              <a:rPr kumimoji="1" lang="zh-CN" altLang="zh-CN" sz="1200" kern="1200" dirty="0">
                <a:solidFill>
                  <a:schemeClr val="tx1"/>
                </a:solidFill>
                <a:effectLst/>
                <a:latin typeface="Times New Roman" pitchFamily="18" charset="0"/>
                <a:ea typeface="宋体" charset="-122"/>
                <a:cs typeface="+mn-cs"/>
              </a:rPr>
              <a:t>包含使用服务器</a:t>
            </a:r>
            <a:r>
              <a:rPr kumimoji="1" lang="en-US" altLang="zh-CN" sz="1200" kern="1200" dirty="0">
                <a:solidFill>
                  <a:schemeClr val="tx1"/>
                </a:solidFill>
                <a:effectLst/>
                <a:latin typeface="Times New Roman" pitchFamily="18" charset="0"/>
                <a:ea typeface="宋体" charset="-122"/>
                <a:cs typeface="+mn-cs"/>
              </a:rPr>
              <a:t>RSA</a:t>
            </a:r>
            <a:r>
              <a:rPr kumimoji="1" lang="zh-CN" altLang="zh-CN" sz="1200" kern="1200" dirty="0">
                <a:solidFill>
                  <a:schemeClr val="tx1"/>
                </a:solidFill>
                <a:effectLst/>
                <a:latin typeface="Times New Roman" pitchFamily="18" charset="0"/>
                <a:ea typeface="宋体" charset="-122"/>
                <a:cs typeface="+mn-cs"/>
              </a:rPr>
              <a:t>公钥加密过的随机数</a:t>
            </a:r>
            <a:r>
              <a:rPr kumimoji="1" lang="en-US" altLang="zh-CN" sz="1200" kern="1200" dirty="0" err="1">
                <a:solidFill>
                  <a:schemeClr val="tx1"/>
                </a:solidFill>
                <a:effectLst/>
                <a:latin typeface="Times New Roman" pitchFamily="18" charset="0"/>
                <a:ea typeface="宋体" charset="-122"/>
                <a:cs typeface="+mn-cs"/>
              </a:rPr>
              <a:t>Pre_Master_Secret</a:t>
            </a:r>
            <a:r>
              <a:rPr kumimoji="1" lang="zh-CN" altLang="zh-CN" sz="1200" kern="1200" dirty="0">
                <a:solidFill>
                  <a:schemeClr val="tx1"/>
                </a:solidFill>
                <a:effectLst/>
                <a:latin typeface="Times New Roman" pitchFamily="18" charset="0"/>
                <a:ea typeface="宋体" charset="-122"/>
                <a:cs typeface="+mn-cs"/>
              </a:rPr>
              <a:t>，该参数用于后续生成主密钥。</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zh-CN" altLang="en-US" sz="1200" dirty="0"/>
          </a:p>
          <a:p>
            <a:endParaRPr lang="zh-CN" altLang="en-US" dirty="0"/>
          </a:p>
        </p:txBody>
      </p:sp>
      <p:sp>
        <p:nvSpPr>
          <p:cNvPr id="4" name="灯片编号占位符 3"/>
          <p:cNvSpPr>
            <a:spLocks noGrp="1"/>
          </p:cNvSpPr>
          <p:nvPr>
            <p:ph type="sldNum" sz="quarter" idx="10"/>
          </p:nvPr>
        </p:nvSpPr>
        <p:spPr/>
        <p:txBody>
          <a:bodyPr/>
          <a:lstStyle/>
          <a:p>
            <a:pPr>
              <a:defRPr/>
            </a:pPr>
            <a:fld id="{E46A9642-FD4A-45CC-9F4F-8E10AB9AB4AA}" type="slidenum">
              <a:rPr lang="en-US" altLang="zh-CN" smtClean="0"/>
              <a:pPr>
                <a:defRPr/>
              </a:pPr>
              <a:t>102</a:t>
            </a:fld>
            <a:endParaRPr lang="en-US" altLang="zh-CN"/>
          </a:p>
        </p:txBody>
      </p:sp>
    </p:spTree>
    <p:extLst>
      <p:ext uri="{BB962C8B-B14F-4D97-AF65-F5344CB8AC3E}">
        <p14:creationId xmlns:p14="http://schemas.microsoft.com/office/powerpoint/2010/main" val="143878917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zh-CN" sz="1200" kern="1200" dirty="0">
                <a:solidFill>
                  <a:schemeClr val="tx1"/>
                </a:solidFill>
                <a:effectLst/>
                <a:latin typeface="Times New Roman" pitchFamily="18" charset="0"/>
                <a:ea typeface="宋体" charset="-122"/>
                <a:cs typeface="+mn-cs"/>
              </a:rPr>
              <a:t>服务器收到</a:t>
            </a:r>
            <a:r>
              <a:rPr kumimoji="1" lang="en-US" altLang="zh-CN" sz="1200" kern="1200" dirty="0" err="1">
                <a:solidFill>
                  <a:schemeClr val="tx1"/>
                </a:solidFill>
                <a:effectLst/>
                <a:latin typeface="Times New Roman" pitchFamily="18" charset="0"/>
                <a:ea typeface="宋体" charset="-122"/>
                <a:cs typeface="+mn-cs"/>
              </a:rPr>
              <a:t>EncryptedHandshakeMessage</a:t>
            </a:r>
            <a:r>
              <a:rPr kumimoji="1" lang="zh-CN" altLang="zh-CN" sz="1200" kern="1200" dirty="0">
                <a:solidFill>
                  <a:schemeClr val="tx1"/>
                </a:solidFill>
                <a:effectLst/>
                <a:latin typeface="Times New Roman" pitchFamily="18" charset="0"/>
                <a:ea typeface="宋体" charset="-122"/>
                <a:cs typeface="+mn-cs"/>
              </a:rPr>
              <a:t>消息，解密后进行验证。验证通过则说明握手过程中的数据没有被篡改过，也说明服务器是之前交换证书的持有者。现在双方就可以开始加密通信。</a:t>
            </a:r>
            <a:endParaRPr kumimoji="1" lang="en-US" altLang="zh-CN" sz="1200" kern="1200" dirty="0">
              <a:solidFill>
                <a:schemeClr val="tx1"/>
              </a:solidFill>
              <a:effectLst/>
              <a:latin typeface="Times New Roman" pitchFamily="18" charset="0"/>
              <a:ea typeface="宋体" charset="-122"/>
              <a:cs typeface="+mn-cs"/>
            </a:endParaRPr>
          </a:p>
          <a:p>
            <a:r>
              <a:rPr kumimoji="1" lang="zh-CN" altLang="zh-CN" sz="1200" kern="1200" dirty="0">
                <a:solidFill>
                  <a:schemeClr val="tx1"/>
                </a:solidFill>
                <a:effectLst/>
                <a:latin typeface="Times New Roman" pitchFamily="18" charset="0"/>
                <a:ea typeface="宋体" charset="-122"/>
                <a:cs typeface="+mn-cs"/>
              </a:rPr>
              <a:t>接着服务器同样发送</a:t>
            </a:r>
            <a:r>
              <a:rPr kumimoji="1" lang="en-US" altLang="zh-CN" sz="1200" kern="1200" dirty="0" err="1">
                <a:solidFill>
                  <a:schemeClr val="tx1"/>
                </a:solidFill>
                <a:effectLst/>
                <a:latin typeface="Times New Roman" pitchFamily="18" charset="0"/>
                <a:ea typeface="宋体" charset="-122"/>
                <a:cs typeface="+mn-cs"/>
              </a:rPr>
              <a:t>ChangeCipheSpec</a:t>
            </a:r>
            <a:r>
              <a:rPr kumimoji="1" lang="zh-CN" altLang="zh-CN" sz="1200" kern="1200" dirty="0">
                <a:solidFill>
                  <a:schemeClr val="tx1"/>
                </a:solidFill>
                <a:effectLst/>
                <a:latin typeface="Times New Roman" pitchFamily="18" charset="0"/>
                <a:ea typeface="宋体" charset="-122"/>
                <a:cs typeface="+mn-cs"/>
              </a:rPr>
              <a:t>消息（如图 </a:t>
            </a:r>
            <a:r>
              <a:rPr kumimoji="1" lang="en-US" altLang="zh-CN" sz="1200" kern="1200" dirty="0">
                <a:solidFill>
                  <a:schemeClr val="tx1"/>
                </a:solidFill>
                <a:effectLst/>
                <a:latin typeface="Times New Roman" pitchFamily="18" charset="0"/>
                <a:ea typeface="宋体" charset="-122"/>
                <a:cs typeface="+mn-cs"/>
              </a:rPr>
              <a:t>7‑18</a:t>
            </a:r>
            <a:r>
              <a:rPr kumimoji="1" lang="zh-CN" altLang="zh-CN" sz="1200" kern="1200" dirty="0">
                <a:solidFill>
                  <a:schemeClr val="tx1"/>
                </a:solidFill>
                <a:effectLst/>
                <a:latin typeface="Times New Roman" pitchFamily="18" charset="0"/>
                <a:ea typeface="宋体" charset="-122"/>
                <a:cs typeface="+mn-cs"/>
              </a:rPr>
              <a:t>所示）通知服务器到客户端的握手过程结束，并发送一个加密的握手消息</a:t>
            </a:r>
            <a:r>
              <a:rPr kumimoji="1" lang="en-US" altLang="zh-CN" sz="1200" kern="1200" dirty="0" err="1">
                <a:solidFill>
                  <a:schemeClr val="tx1"/>
                </a:solidFill>
                <a:effectLst/>
                <a:latin typeface="Times New Roman" pitchFamily="18" charset="0"/>
                <a:ea typeface="宋体" charset="-122"/>
                <a:cs typeface="+mn-cs"/>
              </a:rPr>
              <a:t>EncryptedHandshakeMessage</a:t>
            </a:r>
            <a:r>
              <a:rPr kumimoji="1" lang="zh-CN" altLang="zh-CN" sz="1200" kern="1200" dirty="0">
                <a:solidFill>
                  <a:schemeClr val="tx1"/>
                </a:solidFill>
                <a:effectLst/>
                <a:latin typeface="Times New Roman" pitchFamily="18" charset="0"/>
                <a:ea typeface="宋体" charset="-122"/>
                <a:cs typeface="+mn-cs"/>
              </a:rPr>
              <a:t>（如图 </a:t>
            </a:r>
            <a:r>
              <a:rPr kumimoji="1" lang="en-US" altLang="zh-CN" sz="1200" kern="1200" dirty="0">
                <a:solidFill>
                  <a:schemeClr val="tx1"/>
                </a:solidFill>
                <a:effectLst/>
                <a:latin typeface="Times New Roman" pitchFamily="18" charset="0"/>
                <a:ea typeface="宋体" charset="-122"/>
                <a:cs typeface="+mn-cs"/>
              </a:rPr>
              <a:t>7‑19</a:t>
            </a:r>
            <a:r>
              <a:rPr kumimoji="1" lang="zh-CN" altLang="zh-CN" sz="1200" kern="1200" dirty="0">
                <a:solidFill>
                  <a:schemeClr val="tx1"/>
                </a:solidFill>
                <a:effectLst/>
                <a:latin typeface="Times New Roman" pitchFamily="18" charset="0"/>
                <a:ea typeface="宋体" charset="-122"/>
                <a:cs typeface="+mn-cs"/>
              </a:rPr>
              <a:t>所示）给客户端，以验证之前通过握手建立起来的加密通道是否成功。</a:t>
            </a:r>
            <a:endParaRPr kumimoji="1" lang="en-US" altLang="zh-CN" sz="1200" kern="1200" dirty="0">
              <a:solidFill>
                <a:schemeClr val="tx1"/>
              </a:solidFill>
              <a:effectLst/>
              <a:latin typeface="Times New Roman" pitchFamily="18" charset="0"/>
              <a:ea typeface="宋体"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zh-CN" altLang="zh-CN" sz="1200" kern="1200" dirty="0">
                <a:solidFill>
                  <a:schemeClr val="tx1"/>
                </a:solidFill>
                <a:effectLst/>
                <a:latin typeface="Times New Roman" pitchFamily="18" charset="0"/>
                <a:ea typeface="宋体" charset="-122"/>
                <a:cs typeface="+mn-cs"/>
              </a:rPr>
              <a:t>根据之前的握手信息，如果客户端和服务端都能对加密的</a:t>
            </a:r>
            <a:r>
              <a:rPr kumimoji="1" lang="en-US" altLang="zh-CN" sz="1200" kern="1200" dirty="0">
                <a:solidFill>
                  <a:schemeClr val="tx1"/>
                </a:solidFill>
                <a:effectLst/>
                <a:latin typeface="Times New Roman" pitchFamily="18" charset="0"/>
                <a:ea typeface="宋体" charset="-122"/>
                <a:cs typeface="+mn-cs"/>
              </a:rPr>
              <a:t>Finished</a:t>
            </a:r>
            <a:r>
              <a:rPr kumimoji="1" lang="zh-CN" altLang="zh-CN" sz="1200" kern="1200" dirty="0">
                <a:solidFill>
                  <a:schemeClr val="tx1"/>
                </a:solidFill>
                <a:effectLst/>
                <a:latin typeface="Times New Roman" pitchFamily="18" charset="0"/>
                <a:ea typeface="宋体" charset="-122"/>
                <a:cs typeface="+mn-cs"/>
              </a:rPr>
              <a:t>信息进行正常加解密且消息正确的被验证，则说明握手通道已经建立成功。</a:t>
            </a:r>
          </a:p>
          <a:p>
            <a:endParaRPr kumimoji="1" lang="en-US" altLang="zh-CN" sz="1200" kern="1200" dirty="0">
              <a:solidFill>
                <a:schemeClr val="tx1"/>
              </a:solidFill>
              <a:effectLst/>
              <a:latin typeface="Times New Roman" pitchFamily="18" charset="0"/>
              <a:ea typeface="宋体" charset="-122"/>
              <a:cs typeface="+mn-cs"/>
            </a:endParaRPr>
          </a:p>
          <a:p>
            <a:r>
              <a:rPr kumimoji="1" lang="zh-CN" altLang="en-US" sz="1200" b="0" i="0" kern="1200" dirty="0">
                <a:solidFill>
                  <a:schemeClr val="tx1"/>
                </a:solidFill>
                <a:effectLst/>
                <a:latin typeface="Times New Roman" pitchFamily="18" charset="0"/>
                <a:ea typeface="宋体" charset="-122"/>
                <a:cs typeface="+mn-cs"/>
              </a:rPr>
              <a:t>服务器在收到客户端的 </a:t>
            </a:r>
            <a:r>
              <a:rPr lang="en-US" altLang="zh-CN" dirty="0" err="1"/>
              <a:t>ChangeCipherSpec</a:t>
            </a:r>
            <a:r>
              <a:rPr kumimoji="1" lang="en-US" altLang="zh-CN" sz="1200" b="0" i="0" kern="1200" dirty="0">
                <a:solidFill>
                  <a:schemeClr val="tx1"/>
                </a:solidFill>
                <a:effectLst/>
                <a:latin typeface="Times New Roman" pitchFamily="18" charset="0"/>
                <a:ea typeface="宋体" charset="-122"/>
                <a:cs typeface="+mn-cs"/>
              </a:rPr>
              <a:t> </a:t>
            </a:r>
            <a:r>
              <a:rPr kumimoji="1" lang="zh-CN" altLang="en-US" sz="1200" b="0" i="0" kern="1200" dirty="0">
                <a:solidFill>
                  <a:schemeClr val="tx1"/>
                </a:solidFill>
                <a:effectLst/>
                <a:latin typeface="Times New Roman" pitchFamily="18" charset="0"/>
                <a:ea typeface="宋体" charset="-122"/>
                <a:cs typeface="+mn-cs"/>
              </a:rPr>
              <a:t>报文后，也回应一个 </a:t>
            </a:r>
            <a:r>
              <a:rPr lang="en-US" altLang="zh-CN" dirty="0" err="1"/>
              <a:t>ChangeCipherSpec</a:t>
            </a:r>
            <a:r>
              <a:rPr kumimoji="1" lang="en-US" altLang="zh-CN" sz="1200" b="0" i="0" kern="1200" dirty="0">
                <a:solidFill>
                  <a:schemeClr val="tx1"/>
                </a:solidFill>
                <a:effectLst/>
                <a:latin typeface="Times New Roman" pitchFamily="18" charset="0"/>
                <a:ea typeface="宋体" charset="-122"/>
                <a:cs typeface="+mn-cs"/>
              </a:rPr>
              <a:t> </a:t>
            </a:r>
            <a:r>
              <a:rPr kumimoji="1" lang="zh-CN" altLang="en-US" sz="1200" b="0" i="0" kern="1200" dirty="0">
                <a:solidFill>
                  <a:schemeClr val="tx1"/>
                </a:solidFill>
                <a:effectLst/>
                <a:latin typeface="Times New Roman" pitchFamily="18" charset="0"/>
                <a:ea typeface="宋体" charset="-122"/>
                <a:cs typeface="+mn-cs"/>
              </a:rPr>
              <a:t>告知客户端确定使用双方都支持确认的 </a:t>
            </a:r>
            <a:r>
              <a:rPr kumimoji="1" lang="en-US" altLang="zh-CN" sz="1200" b="0" i="0" kern="1200" dirty="0">
                <a:solidFill>
                  <a:schemeClr val="tx1"/>
                </a:solidFill>
                <a:effectLst/>
                <a:latin typeface="Times New Roman" pitchFamily="18" charset="0"/>
                <a:ea typeface="宋体" charset="-122"/>
                <a:cs typeface="+mn-cs"/>
              </a:rPr>
              <a:t>Cipher Suite</a:t>
            </a:r>
            <a:endParaRPr kumimoji="1" lang="zh-CN" altLang="zh-CN" sz="1200" kern="1200" dirty="0">
              <a:solidFill>
                <a:schemeClr val="tx1"/>
              </a:solidFill>
              <a:effectLst/>
              <a:latin typeface="Times New Roman" pitchFamily="18" charset="0"/>
              <a:ea typeface="宋体"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kumimoji="1" lang="en-US" altLang="zh-CN" sz="1200" kern="1200" dirty="0">
              <a:solidFill>
                <a:schemeClr val="tx1"/>
              </a:solidFill>
              <a:effectLst/>
              <a:latin typeface="Times New Roman" pitchFamily="18" charset="0"/>
              <a:ea typeface="宋体" charset="-122"/>
              <a:cs typeface="+mn-cs"/>
            </a:endParaRPr>
          </a:p>
        </p:txBody>
      </p:sp>
      <p:sp>
        <p:nvSpPr>
          <p:cNvPr id="4" name="灯片编号占位符 3"/>
          <p:cNvSpPr>
            <a:spLocks noGrp="1"/>
          </p:cNvSpPr>
          <p:nvPr>
            <p:ph type="sldNum" sz="quarter" idx="10"/>
          </p:nvPr>
        </p:nvSpPr>
        <p:spPr/>
        <p:txBody>
          <a:bodyPr/>
          <a:lstStyle/>
          <a:p>
            <a:pPr>
              <a:defRPr/>
            </a:pPr>
            <a:fld id="{E46A9642-FD4A-45CC-9F4F-8E10AB9AB4AA}" type="slidenum">
              <a:rPr lang="en-US" altLang="zh-CN" smtClean="0"/>
              <a:pPr>
                <a:defRPr/>
              </a:pPr>
              <a:t>103</a:t>
            </a:fld>
            <a:endParaRPr lang="en-US" altLang="zh-CN"/>
          </a:p>
        </p:txBody>
      </p:sp>
    </p:spTree>
    <p:extLst>
      <p:ext uri="{BB962C8B-B14F-4D97-AF65-F5344CB8AC3E}">
        <p14:creationId xmlns:p14="http://schemas.microsoft.com/office/powerpoint/2010/main" val="32454011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E46A9642-FD4A-45CC-9F4F-8E10AB9AB4AA}" type="slidenum">
              <a:rPr lang="en-US" altLang="zh-CN" smtClean="0"/>
              <a:pPr>
                <a:defRPr/>
              </a:pPr>
              <a:t>6</a:t>
            </a:fld>
            <a:endParaRPr lang="en-US" altLang="zh-CN"/>
          </a:p>
        </p:txBody>
      </p:sp>
    </p:spTree>
    <p:extLst>
      <p:ext uri="{BB962C8B-B14F-4D97-AF65-F5344CB8AC3E}">
        <p14:creationId xmlns:p14="http://schemas.microsoft.com/office/powerpoint/2010/main" val="253041828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zh-CN" altLang="zh-CN" sz="1200" kern="1200" dirty="0">
                <a:solidFill>
                  <a:schemeClr val="tx1"/>
                </a:solidFill>
                <a:effectLst/>
                <a:latin typeface="Times New Roman" pitchFamily="18" charset="0"/>
                <a:ea typeface="宋体" charset="-122"/>
                <a:cs typeface="+mn-cs"/>
              </a:rPr>
              <a:t>接下来，双方可以使用上面产生的</a:t>
            </a:r>
            <a:r>
              <a:rPr kumimoji="1" lang="en-US" altLang="zh-CN" sz="1200" kern="1200" dirty="0">
                <a:solidFill>
                  <a:schemeClr val="tx1"/>
                </a:solidFill>
                <a:effectLst/>
                <a:latin typeface="Times New Roman" pitchFamily="18" charset="0"/>
                <a:ea typeface="宋体" charset="-122"/>
                <a:cs typeface="+mn-cs"/>
              </a:rPr>
              <a:t>Session Secret</a:t>
            </a:r>
            <a:r>
              <a:rPr kumimoji="1" lang="zh-CN" altLang="zh-CN" sz="1200" kern="1200" dirty="0">
                <a:solidFill>
                  <a:schemeClr val="tx1"/>
                </a:solidFill>
                <a:effectLst/>
                <a:latin typeface="Times New Roman" pitchFamily="18" charset="0"/>
                <a:ea typeface="宋体" charset="-122"/>
                <a:cs typeface="+mn-cs"/>
              </a:rPr>
              <a:t>对数据进行加密传输了。从图中可以看出，传输的是</a:t>
            </a:r>
            <a:r>
              <a:rPr kumimoji="1" lang="en-US" altLang="zh-CN" sz="1200" kern="1200" dirty="0">
                <a:solidFill>
                  <a:schemeClr val="tx1"/>
                </a:solidFill>
                <a:effectLst/>
                <a:latin typeface="Times New Roman" pitchFamily="18" charset="0"/>
                <a:ea typeface="宋体" charset="-122"/>
                <a:cs typeface="+mn-cs"/>
              </a:rPr>
              <a:t>HTTP2</a:t>
            </a:r>
            <a:r>
              <a:rPr kumimoji="1" lang="zh-CN" altLang="zh-CN" sz="1200" kern="1200" dirty="0">
                <a:solidFill>
                  <a:schemeClr val="tx1"/>
                </a:solidFill>
                <a:effectLst/>
                <a:latin typeface="Times New Roman" pitchFamily="18" charset="0"/>
                <a:ea typeface="宋体" charset="-122"/>
                <a:cs typeface="+mn-cs"/>
              </a:rPr>
              <a:t>协议报文（此例中是用</a:t>
            </a:r>
            <a:r>
              <a:rPr kumimoji="1" lang="en-US" altLang="zh-CN" sz="1200" kern="1200" dirty="0">
                <a:solidFill>
                  <a:schemeClr val="tx1"/>
                </a:solidFill>
                <a:effectLst/>
                <a:latin typeface="Times New Roman" pitchFamily="18" charset="0"/>
                <a:ea typeface="宋体" charset="-122"/>
                <a:cs typeface="+mn-cs"/>
              </a:rPr>
              <a:t>HTTPS</a:t>
            </a:r>
            <a:r>
              <a:rPr kumimoji="1" lang="zh-CN" altLang="zh-CN" sz="1200" kern="1200" dirty="0">
                <a:solidFill>
                  <a:schemeClr val="tx1"/>
                </a:solidFill>
                <a:effectLst/>
                <a:latin typeface="Times New Roman" pitchFamily="18" charset="0"/>
                <a:ea typeface="宋体" charset="-122"/>
                <a:cs typeface="+mn-cs"/>
              </a:rPr>
              <a:t>访问目标网站的），内容经过了加密。</a:t>
            </a:r>
            <a:endParaRPr kumimoji="1" lang="en-US" altLang="zh-CN" sz="1200" kern="1200" dirty="0">
              <a:solidFill>
                <a:schemeClr val="tx1"/>
              </a:solidFill>
              <a:effectLst/>
              <a:latin typeface="Times New Roman" pitchFamily="18" charset="0"/>
              <a:ea typeface="宋体" charset="-122"/>
              <a:cs typeface="+mn-cs"/>
            </a:endParaRPr>
          </a:p>
        </p:txBody>
      </p:sp>
      <p:sp>
        <p:nvSpPr>
          <p:cNvPr id="4" name="灯片编号占位符 3"/>
          <p:cNvSpPr>
            <a:spLocks noGrp="1"/>
          </p:cNvSpPr>
          <p:nvPr>
            <p:ph type="sldNum" sz="quarter" idx="10"/>
          </p:nvPr>
        </p:nvSpPr>
        <p:spPr/>
        <p:txBody>
          <a:bodyPr/>
          <a:lstStyle/>
          <a:p>
            <a:pPr>
              <a:defRPr/>
            </a:pPr>
            <a:fld id="{E46A9642-FD4A-45CC-9F4F-8E10AB9AB4AA}" type="slidenum">
              <a:rPr lang="en-US" altLang="zh-CN" smtClean="0"/>
              <a:pPr>
                <a:defRPr/>
              </a:pPr>
              <a:t>104</a:t>
            </a:fld>
            <a:endParaRPr lang="en-US" altLang="zh-CN"/>
          </a:p>
        </p:txBody>
      </p:sp>
    </p:spTree>
    <p:extLst>
      <p:ext uri="{BB962C8B-B14F-4D97-AF65-F5344CB8AC3E}">
        <p14:creationId xmlns:p14="http://schemas.microsoft.com/office/powerpoint/2010/main" val="295356741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ISC2018</a:t>
            </a:r>
            <a:endParaRPr lang="zh-CN" altLang="en-US" dirty="0"/>
          </a:p>
        </p:txBody>
      </p:sp>
      <p:sp>
        <p:nvSpPr>
          <p:cNvPr id="4" name="灯片编号占位符 3"/>
          <p:cNvSpPr>
            <a:spLocks noGrp="1"/>
          </p:cNvSpPr>
          <p:nvPr>
            <p:ph type="sldNum" sz="quarter" idx="10"/>
          </p:nvPr>
        </p:nvSpPr>
        <p:spPr/>
        <p:txBody>
          <a:bodyPr/>
          <a:lstStyle/>
          <a:p>
            <a:pPr>
              <a:defRPr/>
            </a:pPr>
            <a:fld id="{E46A9642-FD4A-45CC-9F4F-8E10AB9AB4AA}" type="slidenum">
              <a:rPr lang="en-US" altLang="zh-CN" smtClean="0"/>
              <a:pPr>
                <a:defRPr/>
              </a:pPr>
              <a:t>106</a:t>
            </a:fld>
            <a:endParaRPr lang="en-US" altLang="zh-CN"/>
          </a:p>
        </p:txBody>
      </p:sp>
    </p:spTree>
    <p:extLst>
      <p:ext uri="{BB962C8B-B14F-4D97-AF65-F5344CB8AC3E}">
        <p14:creationId xmlns:p14="http://schemas.microsoft.com/office/powerpoint/2010/main" val="139187160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ISC2018</a:t>
            </a:r>
            <a:endParaRPr lang="zh-CN" altLang="en-US" dirty="0"/>
          </a:p>
        </p:txBody>
      </p:sp>
      <p:sp>
        <p:nvSpPr>
          <p:cNvPr id="4" name="灯片编号占位符 3"/>
          <p:cNvSpPr>
            <a:spLocks noGrp="1"/>
          </p:cNvSpPr>
          <p:nvPr>
            <p:ph type="sldNum" sz="quarter" idx="10"/>
          </p:nvPr>
        </p:nvSpPr>
        <p:spPr/>
        <p:txBody>
          <a:bodyPr/>
          <a:lstStyle/>
          <a:p>
            <a:pPr>
              <a:defRPr/>
            </a:pPr>
            <a:fld id="{E46A9642-FD4A-45CC-9F4F-8E10AB9AB4AA}" type="slidenum">
              <a:rPr lang="en-US" altLang="zh-CN" smtClean="0"/>
              <a:pPr>
                <a:defRPr/>
              </a:pPr>
              <a:t>107</a:t>
            </a:fld>
            <a:endParaRPr lang="en-US" altLang="zh-CN"/>
          </a:p>
        </p:txBody>
      </p:sp>
    </p:spTree>
    <p:extLst>
      <p:ext uri="{BB962C8B-B14F-4D97-AF65-F5344CB8AC3E}">
        <p14:creationId xmlns:p14="http://schemas.microsoft.com/office/powerpoint/2010/main" val="186768452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ISC2018</a:t>
            </a:r>
            <a:endParaRPr lang="zh-CN" altLang="en-US" dirty="0"/>
          </a:p>
        </p:txBody>
      </p:sp>
      <p:sp>
        <p:nvSpPr>
          <p:cNvPr id="4" name="灯片编号占位符 3"/>
          <p:cNvSpPr>
            <a:spLocks noGrp="1"/>
          </p:cNvSpPr>
          <p:nvPr>
            <p:ph type="sldNum" sz="quarter" idx="10"/>
          </p:nvPr>
        </p:nvSpPr>
        <p:spPr/>
        <p:txBody>
          <a:bodyPr/>
          <a:lstStyle/>
          <a:p>
            <a:pPr>
              <a:defRPr/>
            </a:pPr>
            <a:fld id="{E46A9642-FD4A-45CC-9F4F-8E10AB9AB4AA}" type="slidenum">
              <a:rPr lang="en-US" altLang="zh-CN" smtClean="0"/>
              <a:pPr>
                <a:defRPr/>
              </a:pPr>
              <a:t>108</a:t>
            </a:fld>
            <a:endParaRPr lang="en-US" altLang="zh-CN"/>
          </a:p>
        </p:txBody>
      </p:sp>
    </p:spTree>
    <p:extLst>
      <p:ext uri="{BB962C8B-B14F-4D97-AF65-F5344CB8AC3E}">
        <p14:creationId xmlns:p14="http://schemas.microsoft.com/office/powerpoint/2010/main" val="250899163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ISC2018</a:t>
            </a:r>
            <a:endParaRPr lang="zh-CN" altLang="en-US" dirty="0"/>
          </a:p>
        </p:txBody>
      </p:sp>
      <p:sp>
        <p:nvSpPr>
          <p:cNvPr id="4" name="灯片编号占位符 3"/>
          <p:cNvSpPr>
            <a:spLocks noGrp="1"/>
          </p:cNvSpPr>
          <p:nvPr>
            <p:ph type="sldNum" sz="quarter" idx="10"/>
          </p:nvPr>
        </p:nvSpPr>
        <p:spPr/>
        <p:txBody>
          <a:bodyPr/>
          <a:lstStyle/>
          <a:p>
            <a:pPr>
              <a:defRPr/>
            </a:pPr>
            <a:fld id="{E46A9642-FD4A-45CC-9F4F-8E10AB9AB4AA}" type="slidenum">
              <a:rPr lang="en-US" altLang="zh-CN" smtClean="0"/>
              <a:pPr>
                <a:defRPr/>
              </a:pPr>
              <a:t>109</a:t>
            </a:fld>
            <a:endParaRPr lang="en-US" altLang="zh-CN"/>
          </a:p>
        </p:txBody>
      </p:sp>
    </p:spTree>
    <p:extLst>
      <p:ext uri="{BB962C8B-B14F-4D97-AF65-F5344CB8AC3E}">
        <p14:creationId xmlns:p14="http://schemas.microsoft.com/office/powerpoint/2010/main" val="106602458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ISC2018</a:t>
            </a:r>
            <a:endParaRPr lang="zh-CN" altLang="en-US" dirty="0"/>
          </a:p>
        </p:txBody>
      </p:sp>
      <p:sp>
        <p:nvSpPr>
          <p:cNvPr id="4" name="灯片编号占位符 3"/>
          <p:cNvSpPr>
            <a:spLocks noGrp="1"/>
          </p:cNvSpPr>
          <p:nvPr>
            <p:ph type="sldNum" sz="quarter" idx="10"/>
          </p:nvPr>
        </p:nvSpPr>
        <p:spPr/>
        <p:txBody>
          <a:bodyPr/>
          <a:lstStyle/>
          <a:p>
            <a:pPr>
              <a:defRPr/>
            </a:pPr>
            <a:fld id="{E46A9642-FD4A-45CC-9F4F-8E10AB9AB4AA}" type="slidenum">
              <a:rPr lang="en-US" altLang="zh-CN" smtClean="0"/>
              <a:pPr>
                <a:defRPr/>
              </a:pPr>
              <a:t>110</a:t>
            </a:fld>
            <a:endParaRPr lang="en-US" altLang="zh-CN"/>
          </a:p>
        </p:txBody>
      </p:sp>
    </p:spTree>
    <p:extLst>
      <p:ext uri="{BB962C8B-B14F-4D97-AF65-F5344CB8AC3E}">
        <p14:creationId xmlns:p14="http://schemas.microsoft.com/office/powerpoint/2010/main" val="272867889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ISC2018</a:t>
            </a:r>
            <a:endParaRPr lang="zh-CN" altLang="en-US" dirty="0"/>
          </a:p>
        </p:txBody>
      </p:sp>
      <p:sp>
        <p:nvSpPr>
          <p:cNvPr id="4" name="灯片编号占位符 3"/>
          <p:cNvSpPr>
            <a:spLocks noGrp="1"/>
          </p:cNvSpPr>
          <p:nvPr>
            <p:ph type="sldNum" sz="quarter" idx="10"/>
          </p:nvPr>
        </p:nvSpPr>
        <p:spPr/>
        <p:txBody>
          <a:bodyPr/>
          <a:lstStyle/>
          <a:p>
            <a:pPr>
              <a:defRPr/>
            </a:pPr>
            <a:fld id="{E46A9642-FD4A-45CC-9F4F-8E10AB9AB4AA}" type="slidenum">
              <a:rPr lang="en-US" altLang="zh-CN" smtClean="0"/>
              <a:pPr>
                <a:defRPr/>
              </a:pPr>
              <a:t>111</a:t>
            </a:fld>
            <a:endParaRPr lang="en-US" altLang="zh-CN"/>
          </a:p>
        </p:txBody>
      </p:sp>
    </p:spTree>
    <p:extLst>
      <p:ext uri="{BB962C8B-B14F-4D97-AF65-F5344CB8AC3E}">
        <p14:creationId xmlns:p14="http://schemas.microsoft.com/office/powerpoint/2010/main" val="137075222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hlinkClick r:id="rId3"/>
              </a:rPr>
              <a:t>https://bugs.chromium.org/p/oss-fuzz/issues/detail?id=20816</a:t>
            </a:r>
            <a:endParaRPr lang="zh-CN" altLang="en-US" dirty="0"/>
          </a:p>
        </p:txBody>
      </p:sp>
      <p:sp>
        <p:nvSpPr>
          <p:cNvPr id="4" name="灯片编号占位符 3"/>
          <p:cNvSpPr>
            <a:spLocks noGrp="1"/>
          </p:cNvSpPr>
          <p:nvPr>
            <p:ph type="sldNum" sz="quarter" idx="10"/>
          </p:nvPr>
        </p:nvSpPr>
        <p:spPr/>
        <p:txBody>
          <a:bodyPr/>
          <a:lstStyle/>
          <a:p>
            <a:pPr>
              <a:defRPr/>
            </a:pPr>
            <a:fld id="{E46A9642-FD4A-45CC-9F4F-8E10AB9AB4AA}" type="slidenum">
              <a:rPr lang="en-US" altLang="zh-CN" smtClean="0"/>
              <a:pPr>
                <a:defRPr/>
              </a:pPr>
              <a:t>112</a:t>
            </a:fld>
            <a:endParaRPr lang="en-US" altLang="zh-CN"/>
          </a:p>
        </p:txBody>
      </p:sp>
    </p:spTree>
    <p:extLst>
      <p:ext uri="{BB962C8B-B14F-4D97-AF65-F5344CB8AC3E}">
        <p14:creationId xmlns:p14="http://schemas.microsoft.com/office/powerpoint/2010/main" val="323717347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DEFCON 2020</a:t>
            </a:r>
          </a:p>
          <a:p>
            <a:r>
              <a:rPr lang="en-US" altLang="zh-CN" dirty="0"/>
              <a:t>https://www.defcon.org/html/defcon-safemode/dc-safemode-speakers.html#Maddux</a:t>
            </a:r>
          </a:p>
          <a:p>
            <a:r>
              <a:rPr lang="en-US" altLang="zh-CN" dirty="0"/>
              <a:t>https://github.com/jmdx/TLS-poison</a:t>
            </a:r>
          </a:p>
          <a:p>
            <a:r>
              <a:rPr lang="zh-CN" altLang="en-US" dirty="0"/>
              <a:t>在</a:t>
            </a:r>
            <a:r>
              <a:rPr lang="en-US" altLang="zh-CN" dirty="0" err="1"/>
              <a:t>BlackHat</a:t>
            </a:r>
            <a:r>
              <a:rPr lang="en-US" altLang="zh-CN" baseline="0" dirty="0"/>
              <a:t> 2020</a:t>
            </a:r>
            <a:r>
              <a:rPr lang="zh-CN" altLang="en-US" baseline="0" dirty="0"/>
              <a:t>大会上的演讲</a:t>
            </a:r>
            <a:r>
              <a:rPr lang="en-US" altLang="zh-CN" baseline="0" dirty="0"/>
              <a:t>PPT</a:t>
            </a:r>
            <a:r>
              <a:rPr lang="zh-CN" altLang="en-US" baseline="0" dirty="0"/>
              <a:t>：</a:t>
            </a:r>
            <a:r>
              <a:rPr lang="en-US" altLang="zh-CN" baseline="0" dirty="0"/>
              <a:t>https://i.blackhat.com/USA-20/Wednesday/us-20-Maddux-When-TLS-Hacks-You.pdf</a:t>
            </a:r>
            <a:endParaRPr lang="zh-CN" altLang="en-US" dirty="0"/>
          </a:p>
        </p:txBody>
      </p:sp>
      <p:sp>
        <p:nvSpPr>
          <p:cNvPr id="4" name="灯片编号占位符 3"/>
          <p:cNvSpPr>
            <a:spLocks noGrp="1"/>
          </p:cNvSpPr>
          <p:nvPr>
            <p:ph type="sldNum" sz="quarter" idx="10"/>
          </p:nvPr>
        </p:nvSpPr>
        <p:spPr/>
        <p:txBody>
          <a:bodyPr/>
          <a:lstStyle/>
          <a:p>
            <a:pPr>
              <a:defRPr/>
            </a:pPr>
            <a:fld id="{E46A9642-FD4A-45CC-9F4F-8E10AB9AB4AA}" type="slidenum">
              <a:rPr lang="en-US" altLang="zh-CN" smtClean="0"/>
              <a:pPr>
                <a:defRPr/>
              </a:pPr>
              <a:t>114</a:t>
            </a:fld>
            <a:endParaRPr lang="en-US" altLang="zh-CN"/>
          </a:p>
        </p:txBody>
      </p:sp>
    </p:spTree>
    <p:extLst>
      <p:ext uri="{BB962C8B-B14F-4D97-AF65-F5344CB8AC3E}">
        <p14:creationId xmlns:p14="http://schemas.microsoft.com/office/powerpoint/2010/main" val="350553567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E46A9642-FD4A-45CC-9F4F-8E10AB9AB4AA}" type="slidenum">
              <a:rPr lang="en-US" altLang="zh-CN" smtClean="0"/>
              <a:pPr>
                <a:defRPr/>
              </a:pPr>
              <a:t>115</a:t>
            </a:fld>
            <a:endParaRPr lang="en-US" altLang="zh-CN"/>
          </a:p>
        </p:txBody>
      </p:sp>
    </p:spTree>
    <p:extLst>
      <p:ext uri="{BB962C8B-B14F-4D97-AF65-F5344CB8AC3E}">
        <p14:creationId xmlns:p14="http://schemas.microsoft.com/office/powerpoint/2010/main" val="36757755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a:t>清华大学段海新教授的学术报告：端到端通信中的中间盒子</a:t>
            </a:r>
            <a:r>
              <a:rPr lang="en-US" altLang="zh-CN" dirty="0"/>
              <a:t>—</a:t>
            </a:r>
            <a:r>
              <a:rPr lang="zh-CN" altLang="en-US" dirty="0"/>
              <a:t>祝福还是诅咒？</a:t>
            </a:r>
          </a:p>
        </p:txBody>
      </p:sp>
      <p:sp>
        <p:nvSpPr>
          <p:cNvPr id="4" name="灯片编号占位符 3"/>
          <p:cNvSpPr>
            <a:spLocks noGrp="1"/>
          </p:cNvSpPr>
          <p:nvPr>
            <p:ph type="sldNum" sz="quarter" idx="10"/>
          </p:nvPr>
        </p:nvSpPr>
        <p:spPr/>
        <p:txBody>
          <a:bodyPr/>
          <a:lstStyle/>
          <a:p>
            <a:pPr>
              <a:defRPr/>
            </a:pPr>
            <a:fld id="{E46A9642-FD4A-45CC-9F4F-8E10AB9AB4AA}" type="slidenum">
              <a:rPr lang="en-US" altLang="zh-CN" smtClean="0"/>
              <a:pPr>
                <a:defRPr/>
              </a:pPr>
              <a:t>11</a:t>
            </a:fld>
            <a:endParaRPr lang="en-US" altLang="zh-CN"/>
          </a:p>
        </p:txBody>
      </p:sp>
    </p:spTree>
    <p:extLst>
      <p:ext uri="{BB962C8B-B14F-4D97-AF65-F5344CB8AC3E}">
        <p14:creationId xmlns:p14="http://schemas.microsoft.com/office/powerpoint/2010/main" val="26652376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https://www.anxinssl.com/wildcard/#ax=tongpeifuzhengshu</a:t>
            </a:r>
            <a:endParaRPr lang="zh-CN" altLang="en-US" dirty="0"/>
          </a:p>
        </p:txBody>
      </p:sp>
      <p:sp>
        <p:nvSpPr>
          <p:cNvPr id="4" name="灯片编号占位符 3"/>
          <p:cNvSpPr>
            <a:spLocks noGrp="1"/>
          </p:cNvSpPr>
          <p:nvPr>
            <p:ph type="sldNum" sz="quarter" idx="5"/>
          </p:nvPr>
        </p:nvSpPr>
        <p:spPr/>
        <p:txBody>
          <a:bodyPr/>
          <a:lstStyle/>
          <a:p>
            <a:pPr>
              <a:defRPr/>
            </a:pPr>
            <a:fld id="{E46A9642-FD4A-45CC-9F4F-8E10AB9AB4AA}" type="slidenum">
              <a:rPr lang="en-US" altLang="zh-CN" smtClean="0"/>
              <a:pPr>
                <a:defRPr/>
              </a:pPr>
              <a:t>116</a:t>
            </a:fld>
            <a:endParaRPr lang="en-US" altLang="zh-CN"/>
          </a:p>
        </p:txBody>
      </p:sp>
    </p:spTree>
    <p:extLst>
      <p:ext uri="{BB962C8B-B14F-4D97-AF65-F5344CB8AC3E}">
        <p14:creationId xmlns:p14="http://schemas.microsoft.com/office/powerpoint/2010/main" val="411577576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sz="1200" b="0" i="0" kern="1200" dirty="0">
                <a:solidFill>
                  <a:schemeClr val="tx1"/>
                </a:solidFill>
                <a:effectLst/>
                <a:latin typeface="Times New Roman" pitchFamily="18" charset="0"/>
                <a:ea typeface="宋体" charset="-122"/>
                <a:cs typeface="+mn-cs"/>
              </a:rPr>
              <a:t>DV SSL</a:t>
            </a:r>
            <a:r>
              <a:rPr kumimoji="1" lang="zh-CN" altLang="en-US" sz="1200" b="0" i="0" kern="1200" dirty="0">
                <a:solidFill>
                  <a:schemeClr val="tx1"/>
                </a:solidFill>
                <a:effectLst/>
                <a:latin typeface="Times New Roman" pitchFamily="18" charset="0"/>
                <a:ea typeface="宋体" charset="-122"/>
                <a:cs typeface="+mn-cs"/>
              </a:rPr>
              <a:t>，即</a:t>
            </a:r>
            <a:r>
              <a:rPr kumimoji="1" lang="en-US" altLang="zh-CN" sz="1200" b="0" i="0" kern="1200" dirty="0">
                <a:solidFill>
                  <a:schemeClr val="tx1"/>
                </a:solidFill>
                <a:effectLst/>
                <a:latin typeface="Times New Roman" pitchFamily="18" charset="0"/>
                <a:ea typeface="宋体" charset="-122"/>
                <a:cs typeface="+mn-cs"/>
              </a:rPr>
              <a:t>Domain Validation SSL </a:t>
            </a:r>
            <a:r>
              <a:rPr kumimoji="1" lang="zh-CN" altLang="en-US" sz="1200" b="0" i="0" kern="1200" dirty="0">
                <a:solidFill>
                  <a:schemeClr val="tx1"/>
                </a:solidFill>
                <a:effectLst/>
                <a:latin typeface="Times New Roman" pitchFamily="18" charset="0"/>
                <a:ea typeface="宋体" charset="-122"/>
                <a:cs typeface="+mn-cs"/>
              </a:rPr>
              <a:t>或 超快 </a:t>
            </a:r>
            <a:r>
              <a:rPr kumimoji="1" lang="en-US" altLang="zh-CN" sz="1200" b="0" i="0" kern="1200" dirty="0">
                <a:solidFill>
                  <a:schemeClr val="tx1"/>
                </a:solidFill>
                <a:effectLst/>
                <a:latin typeface="Times New Roman" pitchFamily="18" charset="0"/>
                <a:ea typeface="宋体" charset="-122"/>
                <a:cs typeface="+mn-cs"/>
              </a:rPr>
              <a:t>SSL</a:t>
            </a:r>
            <a:r>
              <a:rPr kumimoji="1" lang="zh-CN" altLang="en-US" sz="1200" b="0" i="0" kern="1200" dirty="0">
                <a:solidFill>
                  <a:schemeClr val="tx1"/>
                </a:solidFill>
                <a:effectLst/>
                <a:latin typeface="Times New Roman" pitchFamily="18" charset="0"/>
                <a:ea typeface="宋体" charset="-122"/>
                <a:cs typeface="+mn-cs"/>
              </a:rPr>
              <a:t>，只验证域名所有权， 保证了网站的机密信息从用户浏览器到服务器之间的传输是高强度加密传输的，是不会被非法窃取和非法篡改的，但由于只验证域名，此证书仅起到加密传输信息的作用，并不能证明网站的真实身份</a:t>
            </a:r>
            <a:endParaRPr lang="zh-CN" altLang="en-US" dirty="0"/>
          </a:p>
        </p:txBody>
      </p:sp>
      <p:sp>
        <p:nvSpPr>
          <p:cNvPr id="4" name="灯片编号占位符 3"/>
          <p:cNvSpPr>
            <a:spLocks noGrp="1"/>
          </p:cNvSpPr>
          <p:nvPr>
            <p:ph type="sldNum" sz="quarter" idx="5"/>
          </p:nvPr>
        </p:nvSpPr>
        <p:spPr/>
        <p:txBody>
          <a:bodyPr/>
          <a:lstStyle/>
          <a:p>
            <a:pPr>
              <a:defRPr/>
            </a:pPr>
            <a:fld id="{E46A9642-FD4A-45CC-9F4F-8E10AB9AB4AA}" type="slidenum">
              <a:rPr lang="en-US" altLang="zh-CN" smtClean="0"/>
              <a:pPr>
                <a:defRPr/>
              </a:pPr>
              <a:t>117</a:t>
            </a:fld>
            <a:endParaRPr lang="en-US" altLang="zh-CN"/>
          </a:p>
        </p:txBody>
      </p:sp>
    </p:spTree>
    <p:extLst>
      <p:ext uri="{BB962C8B-B14F-4D97-AF65-F5344CB8AC3E}">
        <p14:creationId xmlns:p14="http://schemas.microsoft.com/office/powerpoint/2010/main" val="261584109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sz="1200" b="0" i="0" kern="1200" dirty="0">
                <a:solidFill>
                  <a:schemeClr val="tx1"/>
                </a:solidFill>
                <a:effectLst/>
                <a:latin typeface="Times New Roman" pitchFamily="18" charset="0"/>
                <a:ea typeface="宋体" charset="-122"/>
                <a:cs typeface="+mn-cs"/>
              </a:rPr>
              <a:t>指需要验证网站所有单位真实身份的标准型</a:t>
            </a:r>
            <a:r>
              <a:rPr kumimoji="1" lang="en-US" altLang="zh-CN" sz="1200" b="0" i="0" u="none" strike="noStrike" kern="1200" dirty="0">
                <a:solidFill>
                  <a:schemeClr val="tx1"/>
                </a:solidFill>
                <a:effectLst/>
                <a:latin typeface="Times New Roman" pitchFamily="18" charset="0"/>
                <a:ea typeface="宋体" charset="-122"/>
                <a:cs typeface="+mn-cs"/>
                <a:hlinkClick r:id="rId3"/>
              </a:rPr>
              <a:t>SSL</a:t>
            </a:r>
            <a:r>
              <a:rPr kumimoji="1" lang="zh-CN" altLang="en-US" sz="1200" b="0" i="0" u="none" strike="noStrike" kern="1200" dirty="0">
                <a:solidFill>
                  <a:schemeClr val="tx1"/>
                </a:solidFill>
                <a:effectLst/>
                <a:latin typeface="Times New Roman" pitchFamily="18" charset="0"/>
                <a:ea typeface="宋体" charset="-122"/>
                <a:cs typeface="+mn-cs"/>
                <a:hlinkClick r:id="rId3"/>
              </a:rPr>
              <a:t>证书</a:t>
            </a:r>
            <a:r>
              <a:rPr kumimoji="1" lang="zh-CN" altLang="en-US" sz="1200" b="0" i="0" kern="1200" dirty="0">
                <a:solidFill>
                  <a:schemeClr val="tx1"/>
                </a:solidFill>
                <a:effectLst/>
                <a:latin typeface="Times New Roman" pitchFamily="18" charset="0"/>
                <a:ea typeface="宋体" charset="-122"/>
                <a:cs typeface="+mn-cs"/>
              </a:rPr>
              <a:t>，此类证书也就是正常的</a:t>
            </a:r>
            <a:r>
              <a:rPr kumimoji="1" lang="en-US" altLang="zh-CN" sz="1200" b="0" i="0" kern="1200" dirty="0">
                <a:solidFill>
                  <a:schemeClr val="tx1"/>
                </a:solidFill>
                <a:effectLst/>
                <a:latin typeface="Times New Roman" pitchFamily="18" charset="0"/>
                <a:ea typeface="宋体" charset="-122"/>
                <a:cs typeface="+mn-cs"/>
              </a:rPr>
              <a:t>SSL</a:t>
            </a:r>
            <a:r>
              <a:rPr kumimoji="1" lang="zh-CN" altLang="en-US" sz="1200" b="0" i="0" kern="1200" dirty="0">
                <a:solidFill>
                  <a:schemeClr val="tx1"/>
                </a:solidFill>
                <a:effectLst/>
                <a:latin typeface="Times New Roman" pitchFamily="18" charset="0"/>
                <a:ea typeface="宋体" charset="-122"/>
                <a:cs typeface="+mn-cs"/>
              </a:rPr>
              <a:t>证书，不仅能起到网站机密信息加密的作用，而且能向用户证明网站的真实身份。</a:t>
            </a:r>
            <a:endParaRPr kumimoji="1" lang="en-US" altLang="zh-CN" sz="1200" b="0" i="0" kern="1200" dirty="0">
              <a:solidFill>
                <a:schemeClr val="tx1"/>
              </a:solidFill>
              <a:effectLst/>
              <a:latin typeface="Times New Roman" pitchFamily="18" charset="0"/>
              <a:ea typeface="宋体" charset="-122"/>
              <a:cs typeface="+mn-cs"/>
            </a:endParaRPr>
          </a:p>
          <a:p>
            <a:r>
              <a:rPr kumimoji="1" lang="en-US" altLang="zh-CN" sz="1200" b="0" i="0" kern="1200" dirty="0">
                <a:solidFill>
                  <a:schemeClr val="tx1"/>
                </a:solidFill>
                <a:effectLst/>
                <a:latin typeface="Times New Roman" pitchFamily="18" charset="0"/>
                <a:ea typeface="宋体" charset="-122"/>
                <a:cs typeface="+mn-cs"/>
              </a:rPr>
              <a:t>DV</a:t>
            </a:r>
            <a:r>
              <a:rPr kumimoji="1" lang="zh-CN" altLang="en-US" sz="1200" b="0" i="0" kern="1200" dirty="0">
                <a:solidFill>
                  <a:schemeClr val="tx1"/>
                </a:solidFill>
                <a:effectLst/>
                <a:latin typeface="Times New Roman" pitchFamily="18" charset="0"/>
                <a:ea typeface="宋体" charset="-122"/>
                <a:cs typeface="+mn-cs"/>
              </a:rPr>
              <a:t>和</a:t>
            </a:r>
            <a:r>
              <a:rPr kumimoji="1" lang="en-US" altLang="zh-CN" sz="1200" b="0" i="0" kern="1200" dirty="0">
                <a:solidFill>
                  <a:schemeClr val="tx1"/>
                </a:solidFill>
                <a:effectLst/>
                <a:latin typeface="Times New Roman" pitchFamily="18" charset="0"/>
                <a:ea typeface="宋体" charset="-122"/>
                <a:cs typeface="+mn-cs"/>
              </a:rPr>
              <a:t>OV</a:t>
            </a:r>
            <a:r>
              <a:rPr kumimoji="1" lang="zh-CN" altLang="en-US" sz="1200" b="0" i="0" kern="1200" dirty="0">
                <a:solidFill>
                  <a:schemeClr val="tx1"/>
                </a:solidFill>
                <a:effectLst/>
                <a:latin typeface="Times New Roman" pitchFamily="18" charset="0"/>
                <a:ea typeface="宋体" charset="-122"/>
                <a:cs typeface="+mn-cs"/>
              </a:rPr>
              <a:t>证书最大的差别是：</a:t>
            </a:r>
            <a:r>
              <a:rPr kumimoji="1" lang="en-US" altLang="zh-CN" sz="1200" b="0" i="0" kern="1200" dirty="0">
                <a:solidFill>
                  <a:schemeClr val="tx1"/>
                </a:solidFill>
                <a:effectLst/>
                <a:latin typeface="Times New Roman" pitchFamily="18" charset="0"/>
                <a:ea typeface="宋体" charset="-122"/>
                <a:cs typeface="+mn-cs"/>
              </a:rPr>
              <a:t>DV</a:t>
            </a:r>
            <a:r>
              <a:rPr kumimoji="1" lang="zh-CN" altLang="en-US" sz="1200" b="0" i="0" kern="1200" dirty="0">
                <a:solidFill>
                  <a:schemeClr val="tx1"/>
                </a:solidFill>
                <a:effectLst/>
                <a:latin typeface="Times New Roman" pitchFamily="18" charset="0"/>
                <a:ea typeface="宋体" charset="-122"/>
                <a:cs typeface="+mn-cs"/>
              </a:rPr>
              <a:t>型证书不包含企业名称信息</a:t>
            </a:r>
            <a:r>
              <a:rPr kumimoji="1" lang="en-US" altLang="zh-CN" sz="1200" b="0" i="0" kern="1200" dirty="0">
                <a:solidFill>
                  <a:schemeClr val="tx1"/>
                </a:solidFill>
                <a:effectLst/>
                <a:latin typeface="Times New Roman" pitchFamily="18" charset="0"/>
                <a:ea typeface="宋体" charset="-122"/>
                <a:cs typeface="+mn-cs"/>
              </a:rPr>
              <a:t>;</a:t>
            </a:r>
            <a:r>
              <a:rPr kumimoji="1" lang="zh-CN" altLang="en-US" sz="1200" b="0" i="0" kern="1200" dirty="0">
                <a:solidFill>
                  <a:schemeClr val="tx1"/>
                </a:solidFill>
                <a:effectLst/>
                <a:latin typeface="Times New Roman" pitchFamily="18" charset="0"/>
                <a:ea typeface="宋体" charset="-122"/>
                <a:cs typeface="+mn-cs"/>
              </a:rPr>
              <a:t>而</a:t>
            </a:r>
            <a:r>
              <a:rPr kumimoji="1" lang="en-US" altLang="zh-CN" sz="1200" b="0" i="0" kern="1200" dirty="0">
                <a:solidFill>
                  <a:schemeClr val="tx1"/>
                </a:solidFill>
                <a:effectLst/>
                <a:latin typeface="Times New Roman" pitchFamily="18" charset="0"/>
                <a:ea typeface="宋体" charset="-122"/>
                <a:cs typeface="+mn-cs"/>
              </a:rPr>
              <a:t>OV</a:t>
            </a:r>
            <a:r>
              <a:rPr kumimoji="1" lang="zh-CN" altLang="en-US" sz="1200" b="0" i="0" kern="1200" dirty="0">
                <a:solidFill>
                  <a:schemeClr val="tx1"/>
                </a:solidFill>
                <a:effectLst/>
                <a:latin typeface="Times New Roman" pitchFamily="18" charset="0"/>
                <a:ea typeface="宋体" charset="-122"/>
                <a:cs typeface="+mn-cs"/>
              </a:rPr>
              <a:t>型证书包含企业名称信息。</a:t>
            </a:r>
            <a:r>
              <a:rPr kumimoji="1" lang="en-US" altLang="zh-CN" sz="1200" b="0" i="0" kern="1200" dirty="0">
                <a:solidFill>
                  <a:schemeClr val="tx1"/>
                </a:solidFill>
                <a:effectLst/>
                <a:latin typeface="Times New Roman" pitchFamily="18" charset="0"/>
                <a:ea typeface="宋体" charset="-122"/>
                <a:cs typeface="+mn-cs"/>
              </a:rPr>
              <a:t>DV</a:t>
            </a:r>
            <a:r>
              <a:rPr kumimoji="1" lang="zh-CN" altLang="en-US" sz="1200" b="0" i="0" kern="1200" dirty="0">
                <a:solidFill>
                  <a:schemeClr val="tx1"/>
                </a:solidFill>
                <a:effectLst/>
                <a:latin typeface="Times New Roman" pitchFamily="18" charset="0"/>
                <a:ea typeface="宋体" charset="-122"/>
                <a:cs typeface="+mn-cs"/>
              </a:rPr>
              <a:t>和</a:t>
            </a:r>
            <a:r>
              <a:rPr kumimoji="1" lang="en-US" altLang="zh-CN" sz="1200" b="0" i="0" kern="1200" dirty="0">
                <a:solidFill>
                  <a:schemeClr val="tx1"/>
                </a:solidFill>
                <a:effectLst/>
                <a:latin typeface="Times New Roman" pitchFamily="18" charset="0"/>
                <a:ea typeface="宋体" charset="-122"/>
                <a:cs typeface="+mn-cs"/>
              </a:rPr>
              <a:t>OV</a:t>
            </a:r>
            <a:r>
              <a:rPr kumimoji="1" lang="zh-CN" altLang="en-US" sz="1200" b="0" i="0" kern="1200" dirty="0">
                <a:solidFill>
                  <a:schemeClr val="tx1"/>
                </a:solidFill>
                <a:effectLst/>
                <a:latin typeface="Times New Roman" pitchFamily="18" charset="0"/>
                <a:ea typeface="宋体" charset="-122"/>
                <a:cs typeface="+mn-cs"/>
              </a:rPr>
              <a:t>证书在用户查看证书的详情是，</a:t>
            </a:r>
            <a:r>
              <a:rPr kumimoji="1" lang="en-US" altLang="zh-CN" sz="1200" b="0" i="0" kern="1200" dirty="0">
                <a:solidFill>
                  <a:schemeClr val="tx1"/>
                </a:solidFill>
                <a:effectLst/>
                <a:latin typeface="Times New Roman" pitchFamily="18" charset="0"/>
                <a:ea typeface="宋体" charset="-122"/>
                <a:cs typeface="+mn-cs"/>
              </a:rPr>
              <a:t>OV</a:t>
            </a:r>
            <a:r>
              <a:rPr kumimoji="1" lang="zh-CN" altLang="en-US" sz="1200" b="0" i="0" kern="1200" dirty="0">
                <a:solidFill>
                  <a:schemeClr val="tx1"/>
                </a:solidFill>
                <a:effectLst/>
                <a:latin typeface="Times New Roman" pitchFamily="18" charset="0"/>
                <a:ea typeface="宋体" charset="-122"/>
                <a:cs typeface="+mn-cs"/>
              </a:rPr>
              <a:t>型证书会在证书的</a:t>
            </a:r>
            <a:r>
              <a:rPr kumimoji="1" lang="en-US" altLang="zh-CN" sz="1200" b="0" i="0" kern="1200" dirty="0">
                <a:solidFill>
                  <a:schemeClr val="tx1"/>
                </a:solidFill>
                <a:effectLst/>
                <a:latin typeface="Times New Roman" pitchFamily="18" charset="0"/>
                <a:ea typeface="宋体" charset="-122"/>
                <a:cs typeface="+mn-cs"/>
              </a:rPr>
              <a:t>Subject</a:t>
            </a:r>
            <a:r>
              <a:rPr kumimoji="1" lang="zh-CN" altLang="en-US" sz="1200" b="0" i="0" kern="1200" dirty="0">
                <a:solidFill>
                  <a:schemeClr val="tx1"/>
                </a:solidFill>
                <a:effectLst/>
                <a:latin typeface="Times New Roman" pitchFamily="18" charset="0"/>
                <a:ea typeface="宋体" charset="-122"/>
                <a:cs typeface="+mn-cs"/>
              </a:rPr>
              <a:t>中显示域名</a:t>
            </a:r>
            <a:r>
              <a:rPr kumimoji="1" lang="en-US" altLang="zh-CN" sz="1200" b="0" i="0" kern="1200" dirty="0">
                <a:solidFill>
                  <a:schemeClr val="tx1"/>
                </a:solidFill>
                <a:effectLst/>
                <a:latin typeface="Times New Roman" pitchFamily="18" charset="0"/>
                <a:ea typeface="宋体" charset="-122"/>
                <a:cs typeface="+mn-cs"/>
              </a:rPr>
              <a:t>+</a:t>
            </a:r>
            <a:r>
              <a:rPr kumimoji="1" lang="zh-CN" altLang="en-US" sz="1200" b="0" i="0" kern="1200" dirty="0">
                <a:solidFill>
                  <a:schemeClr val="tx1"/>
                </a:solidFill>
                <a:effectLst/>
                <a:latin typeface="Times New Roman" pitchFamily="18" charset="0"/>
                <a:ea typeface="宋体" charset="-122"/>
                <a:cs typeface="+mn-cs"/>
              </a:rPr>
              <a:t>单位名称等信息</a:t>
            </a:r>
            <a:r>
              <a:rPr kumimoji="1" lang="en-US" altLang="zh-CN" sz="1200" b="0" i="0" kern="1200" dirty="0">
                <a:solidFill>
                  <a:schemeClr val="tx1"/>
                </a:solidFill>
                <a:effectLst/>
                <a:latin typeface="Times New Roman" pitchFamily="18" charset="0"/>
                <a:ea typeface="宋体" charset="-122"/>
                <a:cs typeface="+mn-cs"/>
              </a:rPr>
              <a:t>;DV</a:t>
            </a:r>
            <a:r>
              <a:rPr kumimoji="1" lang="zh-CN" altLang="en-US" sz="1200" b="0" i="0" kern="1200" dirty="0">
                <a:solidFill>
                  <a:schemeClr val="tx1"/>
                </a:solidFill>
                <a:effectLst/>
                <a:latin typeface="Times New Roman" pitchFamily="18" charset="0"/>
                <a:ea typeface="宋体" charset="-122"/>
                <a:cs typeface="+mn-cs"/>
              </a:rPr>
              <a:t>型证书只会在证书的</a:t>
            </a:r>
            <a:r>
              <a:rPr kumimoji="1" lang="en-US" altLang="zh-CN" sz="1200" b="0" i="0" kern="1200" dirty="0">
                <a:solidFill>
                  <a:schemeClr val="tx1"/>
                </a:solidFill>
                <a:effectLst/>
                <a:latin typeface="Times New Roman" pitchFamily="18" charset="0"/>
                <a:ea typeface="宋体" charset="-122"/>
                <a:cs typeface="+mn-cs"/>
              </a:rPr>
              <a:t>Subject</a:t>
            </a:r>
            <a:r>
              <a:rPr kumimoji="1" lang="zh-CN" altLang="en-US" sz="1200" b="0" i="0" kern="1200" dirty="0">
                <a:solidFill>
                  <a:schemeClr val="tx1"/>
                </a:solidFill>
                <a:effectLst/>
                <a:latin typeface="Times New Roman" pitchFamily="18" charset="0"/>
                <a:ea typeface="宋体" charset="-122"/>
                <a:cs typeface="+mn-cs"/>
              </a:rPr>
              <a:t>中显示域名。</a:t>
            </a:r>
            <a:endParaRPr lang="zh-CN" altLang="en-US" dirty="0"/>
          </a:p>
        </p:txBody>
      </p:sp>
      <p:sp>
        <p:nvSpPr>
          <p:cNvPr id="4" name="灯片编号占位符 3"/>
          <p:cNvSpPr>
            <a:spLocks noGrp="1"/>
          </p:cNvSpPr>
          <p:nvPr>
            <p:ph type="sldNum" sz="quarter" idx="5"/>
          </p:nvPr>
        </p:nvSpPr>
        <p:spPr/>
        <p:txBody>
          <a:bodyPr/>
          <a:lstStyle/>
          <a:p>
            <a:pPr>
              <a:defRPr/>
            </a:pPr>
            <a:fld id="{E46A9642-FD4A-45CC-9F4F-8E10AB9AB4AA}" type="slidenum">
              <a:rPr lang="en-US" altLang="zh-CN" smtClean="0"/>
              <a:pPr>
                <a:defRPr/>
              </a:pPr>
              <a:t>118</a:t>
            </a:fld>
            <a:endParaRPr lang="en-US" altLang="zh-CN"/>
          </a:p>
        </p:txBody>
      </p:sp>
    </p:spTree>
    <p:extLst>
      <p:ext uri="{BB962C8B-B14F-4D97-AF65-F5344CB8AC3E}">
        <p14:creationId xmlns:p14="http://schemas.microsoft.com/office/powerpoint/2010/main" val="314459463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sz="1200" b="0" i="0" kern="1200" dirty="0">
                <a:solidFill>
                  <a:schemeClr val="tx1"/>
                </a:solidFill>
                <a:effectLst/>
                <a:latin typeface="Times New Roman" pitchFamily="18" charset="0"/>
                <a:ea typeface="宋体" charset="-122"/>
                <a:cs typeface="+mn-cs"/>
              </a:rPr>
              <a:t>OV</a:t>
            </a:r>
            <a:r>
              <a:rPr kumimoji="1" lang="zh-CN" altLang="en-US" sz="1200" b="0" i="0" kern="1200" dirty="0">
                <a:solidFill>
                  <a:schemeClr val="tx1"/>
                </a:solidFill>
                <a:effectLst/>
                <a:latin typeface="Times New Roman" pitchFamily="18" charset="0"/>
                <a:ea typeface="宋体" charset="-122"/>
                <a:cs typeface="+mn-cs"/>
              </a:rPr>
              <a:t>型和</a:t>
            </a:r>
            <a:r>
              <a:rPr kumimoji="1" lang="en-US" altLang="zh-CN" sz="1200" b="0" i="0" kern="1200" dirty="0">
                <a:solidFill>
                  <a:schemeClr val="tx1"/>
                </a:solidFill>
                <a:effectLst/>
                <a:latin typeface="Times New Roman" pitchFamily="18" charset="0"/>
                <a:ea typeface="宋体" charset="-122"/>
                <a:cs typeface="+mn-cs"/>
              </a:rPr>
              <a:t>EV</a:t>
            </a:r>
            <a:r>
              <a:rPr kumimoji="1" lang="zh-CN" altLang="en-US" sz="1200" b="0" i="0" kern="1200" dirty="0">
                <a:solidFill>
                  <a:schemeClr val="tx1"/>
                </a:solidFill>
                <a:effectLst/>
                <a:latin typeface="Times New Roman" pitchFamily="18" charset="0"/>
                <a:ea typeface="宋体" charset="-122"/>
                <a:cs typeface="+mn-cs"/>
              </a:rPr>
              <a:t>型证书，都包含了企业名称等信息，但</a:t>
            </a:r>
            <a:r>
              <a:rPr kumimoji="1" lang="en-US" altLang="zh-CN" sz="1200" b="0" i="0" kern="1200" dirty="0">
                <a:solidFill>
                  <a:schemeClr val="tx1"/>
                </a:solidFill>
                <a:effectLst/>
                <a:latin typeface="Times New Roman" pitchFamily="18" charset="0"/>
                <a:ea typeface="宋体" charset="-122"/>
                <a:cs typeface="+mn-cs"/>
              </a:rPr>
              <a:t>EV</a:t>
            </a:r>
            <a:r>
              <a:rPr kumimoji="1" lang="zh-CN" altLang="en-US" sz="1200" b="0" i="0" kern="1200" dirty="0">
                <a:solidFill>
                  <a:schemeClr val="tx1"/>
                </a:solidFill>
                <a:effectLst/>
                <a:latin typeface="Times New Roman" pitchFamily="18" charset="0"/>
                <a:ea typeface="宋体" charset="-122"/>
                <a:cs typeface="+mn-cs"/>
              </a:rPr>
              <a:t>证书因为其采用了更加严格的认证标准，浏览器对</a:t>
            </a:r>
            <a:r>
              <a:rPr kumimoji="1" lang="en-US" altLang="zh-CN" sz="1200" b="0" i="0" kern="1200" dirty="0">
                <a:solidFill>
                  <a:schemeClr val="tx1"/>
                </a:solidFill>
                <a:effectLst/>
                <a:latin typeface="Times New Roman" pitchFamily="18" charset="0"/>
                <a:ea typeface="宋体" charset="-122"/>
                <a:cs typeface="+mn-cs"/>
              </a:rPr>
              <a:t>EV</a:t>
            </a:r>
            <a:r>
              <a:rPr kumimoji="1" lang="zh-CN" altLang="en-US" sz="1200" b="0" i="0" kern="1200" dirty="0">
                <a:solidFill>
                  <a:schemeClr val="tx1"/>
                </a:solidFill>
                <a:effectLst/>
                <a:latin typeface="Times New Roman" pitchFamily="18" charset="0"/>
                <a:ea typeface="宋体" charset="-122"/>
                <a:cs typeface="+mn-cs"/>
              </a:rPr>
              <a:t>证书更加“信任”，当浏览器访问到</a:t>
            </a:r>
            <a:r>
              <a:rPr kumimoji="1" lang="en-US" altLang="zh-CN" sz="1200" b="0" i="0" kern="1200" dirty="0">
                <a:solidFill>
                  <a:schemeClr val="tx1"/>
                </a:solidFill>
                <a:effectLst/>
                <a:latin typeface="Times New Roman" pitchFamily="18" charset="0"/>
                <a:ea typeface="宋体" charset="-122"/>
                <a:cs typeface="+mn-cs"/>
              </a:rPr>
              <a:t>EV</a:t>
            </a:r>
            <a:r>
              <a:rPr kumimoji="1" lang="zh-CN" altLang="en-US" sz="1200" b="0" i="0" kern="1200" dirty="0">
                <a:solidFill>
                  <a:schemeClr val="tx1"/>
                </a:solidFill>
                <a:effectLst/>
                <a:latin typeface="Times New Roman" pitchFamily="18" charset="0"/>
                <a:ea typeface="宋体" charset="-122"/>
                <a:cs typeface="+mn-cs"/>
              </a:rPr>
              <a:t>证书时，可以在地址栏显示出公司名称，并将地址栏变成绿色。</a:t>
            </a:r>
            <a:endParaRPr lang="zh-CN" altLang="en-US" dirty="0"/>
          </a:p>
        </p:txBody>
      </p:sp>
      <p:sp>
        <p:nvSpPr>
          <p:cNvPr id="4" name="灯片编号占位符 3"/>
          <p:cNvSpPr>
            <a:spLocks noGrp="1"/>
          </p:cNvSpPr>
          <p:nvPr>
            <p:ph type="sldNum" sz="quarter" idx="5"/>
          </p:nvPr>
        </p:nvSpPr>
        <p:spPr/>
        <p:txBody>
          <a:bodyPr/>
          <a:lstStyle/>
          <a:p>
            <a:pPr>
              <a:defRPr/>
            </a:pPr>
            <a:fld id="{E46A9642-FD4A-45CC-9F4F-8E10AB9AB4AA}" type="slidenum">
              <a:rPr lang="en-US" altLang="zh-CN" smtClean="0"/>
              <a:pPr>
                <a:defRPr/>
              </a:pPr>
              <a:t>119</a:t>
            </a:fld>
            <a:endParaRPr lang="en-US" altLang="zh-CN"/>
          </a:p>
        </p:txBody>
      </p:sp>
    </p:spTree>
    <p:extLst>
      <p:ext uri="{BB962C8B-B14F-4D97-AF65-F5344CB8AC3E}">
        <p14:creationId xmlns:p14="http://schemas.microsoft.com/office/powerpoint/2010/main" val="398735224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https://www.anxinssl.com/wildcard/#ax=tongpeifuzhengshu</a:t>
            </a:r>
            <a:endParaRPr lang="zh-CN" altLang="en-US" dirty="0"/>
          </a:p>
        </p:txBody>
      </p:sp>
      <p:sp>
        <p:nvSpPr>
          <p:cNvPr id="4" name="灯片编号占位符 3"/>
          <p:cNvSpPr>
            <a:spLocks noGrp="1"/>
          </p:cNvSpPr>
          <p:nvPr>
            <p:ph type="sldNum" sz="quarter" idx="5"/>
          </p:nvPr>
        </p:nvSpPr>
        <p:spPr/>
        <p:txBody>
          <a:bodyPr/>
          <a:lstStyle/>
          <a:p>
            <a:pPr>
              <a:defRPr/>
            </a:pPr>
            <a:fld id="{E46A9642-FD4A-45CC-9F4F-8E10AB9AB4AA}" type="slidenum">
              <a:rPr lang="en-US" altLang="zh-CN" smtClean="0"/>
              <a:pPr>
                <a:defRPr/>
              </a:pPr>
              <a:t>120</a:t>
            </a:fld>
            <a:endParaRPr lang="en-US" altLang="zh-CN"/>
          </a:p>
        </p:txBody>
      </p:sp>
    </p:spTree>
    <p:extLst>
      <p:ext uri="{BB962C8B-B14F-4D97-AF65-F5344CB8AC3E}">
        <p14:creationId xmlns:p14="http://schemas.microsoft.com/office/powerpoint/2010/main" val="19695420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sz="1200" b="0" i="0" kern="1200" dirty="0">
                <a:solidFill>
                  <a:schemeClr val="tx1"/>
                </a:solidFill>
                <a:effectLst/>
                <a:latin typeface="Times New Roman" pitchFamily="18" charset="0"/>
                <a:ea typeface="宋体" charset="-122"/>
                <a:cs typeface="+mn-cs"/>
              </a:rPr>
              <a:t>通配符</a:t>
            </a:r>
            <a:r>
              <a:rPr kumimoji="1" lang="en-US" altLang="zh-CN" sz="1200" b="0" i="0" kern="1200" dirty="0">
                <a:solidFill>
                  <a:schemeClr val="tx1"/>
                </a:solidFill>
                <a:effectLst/>
                <a:latin typeface="Times New Roman" pitchFamily="18" charset="0"/>
                <a:ea typeface="宋体" charset="-122"/>
                <a:cs typeface="+mn-cs"/>
              </a:rPr>
              <a:t>SSL</a:t>
            </a:r>
            <a:r>
              <a:rPr kumimoji="1" lang="zh-CN" altLang="en-US" sz="1200" b="0" i="0" kern="1200" dirty="0">
                <a:solidFill>
                  <a:schemeClr val="tx1"/>
                </a:solidFill>
                <a:effectLst/>
                <a:latin typeface="Times New Roman" pitchFamily="18" charset="0"/>
                <a:ea typeface="宋体" charset="-122"/>
                <a:cs typeface="+mn-cs"/>
              </a:rPr>
              <a:t>证书又叫泛域名</a:t>
            </a:r>
            <a:r>
              <a:rPr kumimoji="1" lang="en-US" altLang="zh-CN" sz="1200" b="0" i="0" kern="1200" dirty="0">
                <a:solidFill>
                  <a:schemeClr val="tx1"/>
                </a:solidFill>
                <a:effectLst/>
                <a:latin typeface="Times New Roman" pitchFamily="18" charset="0"/>
                <a:ea typeface="宋体" charset="-122"/>
                <a:cs typeface="+mn-cs"/>
              </a:rPr>
              <a:t>SSL</a:t>
            </a:r>
            <a:r>
              <a:rPr kumimoji="1" lang="zh-CN" altLang="en-US" sz="1200" b="0" i="0" kern="1200" dirty="0">
                <a:solidFill>
                  <a:schemeClr val="tx1"/>
                </a:solidFill>
                <a:effectLst/>
                <a:latin typeface="Times New Roman" pitchFamily="18" charset="0"/>
                <a:ea typeface="宋体" charset="-122"/>
                <a:cs typeface="+mn-cs"/>
              </a:rPr>
              <a:t>证书，可保护一个域名以及该域名所有下一级域名，不限制下级域名数量。例如：*</a:t>
            </a:r>
            <a:r>
              <a:rPr kumimoji="1" lang="en-US" altLang="zh-CN" sz="1200" b="0" i="0" kern="1200" dirty="0">
                <a:solidFill>
                  <a:schemeClr val="tx1"/>
                </a:solidFill>
                <a:effectLst/>
                <a:latin typeface="Times New Roman" pitchFamily="18" charset="0"/>
                <a:ea typeface="宋体" charset="-122"/>
                <a:cs typeface="+mn-cs"/>
              </a:rPr>
              <a:t>anxinssl.com</a:t>
            </a:r>
            <a:r>
              <a:rPr kumimoji="1" lang="zh-CN" altLang="en-US" sz="1200" b="0" i="0" kern="1200" dirty="0">
                <a:solidFill>
                  <a:schemeClr val="tx1"/>
                </a:solidFill>
                <a:effectLst/>
                <a:latin typeface="Times New Roman" pitchFamily="18" charset="0"/>
                <a:ea typeface="宋体" charset="-122"/>
                <a:cs typeface="+mn-cs"/>
              </a:rPr>
              <a:t>和</a:t>
            </a:r>
            <a:r>
              <a:rPr kumimoji="1" lang="en-US" altLang="zh-CN" sz="1200" b="0" i="0" kern="1200" dirty="0">
                <a:solidFill>
                  <a:schemeClr val="tx1"/>
                </a:solidFill>
                <a:effectLst/>
                <a:latin typeface="Times New Roman" pitchFamily="18" charset="0"/>
                <a:ea typeface="宋体" charset="-122"/>
                <a:cs typeface="+mn-cs"/>
              </a:rPr>
              <a:t>www.anxinssl.com</a:t>
            </a:r>
            <a:r>
              <a:rPr kumimoji="1" lang="zh-CN" altLang="en-US" sz="1200" b="0" i="0" kern="1200" dirty="0">
                <a:solidFill>
                  <a:schemeClr val="tx1"/>
                </a:solidFill>
                <a:effectLst/>
                <a:latin typeface="Times New Roman" pitchFamily="18" charset="0"/>
                <a:ea typeface="宋体" charset="-122"/>
                <a:cs typeface="+mn-cs"/>
              </a:rPr>
              <a:t>、</a:t>
            </a:r>
            <a:r>
              <a:rPr kumimoji="1" lang="en-US" altLang="zh-CN" sz="1200" b="0" i="0" kern="1200" dirty="0">
                <a:solidFill>
                  <a:schemeClr val="tx1"/>
                </a:solidFill>
                <a:effectLst/>
                <a:latin typeface="Times New Roman" pitchFamily="18" charset="0"/>
                <a:ea typeface="宋体" charset="-122"/>
                <a:cs typeface="+mn-cs"/>
              </a:rPr>
              <a:t>blog.anxinssl.com</a:t>
            </a:r>
            <a:r>
              <a:rPr kumimoji="1" lang="zh-CN" altLang="en-US" sz="1200" b="0" i="0" kern="1200" dirty="0">
                <a:solidFill>
                  <a:schemeClr val="tx1"/>
                </a:solidFill>
                <a:effectLst/>
                <a:latin typeface="Times New Roman" pitchFamily="18" charset="0"/>
                <a:ea typeface="宋体" charset="-122"/>
                <a:cs typeface="+mn-cs"/>
              </a:rPr>
              <a:t>、</a:t>
            </a:r>
            <a:r>
              <a:rPr kumimoji="1" lang="en-US" altLang="zh-CN" sz="1200" b="0" i="0" kern="1200" dirty="0">
                <a:solidFill>
                  <a:schemeClr val="tx1"/>
                </a:solidFill>
                <a:effectLst/>
                <a:latin typeface="Times New Roman" pitchFamily="18" charset="0"/>
                <a:ea typeface="宋体" charset="-122"/>
                <a:cs typeface="+mn-cs"/>
              </a:rPr>
              <a:t>store.anxinssl.com</a:t>
            </a:r>
            <a:r>
              <a:rPr kumimoji="1" lang="zh-CN" altLang="en-US" sz="1200" b="0" i="0" kern="1200" dirty="0">
                <a:solidFill>
                  <a:schemeClr val="tx1"/>
                </a:solidFill>
                <a:effectLst/>
                <a:latin typeface="Times New Roman" pitchFamily="18" charset="0"/>
                <a:ea typeface="宋体" charset="-122"/>
                <a:cs typeface="+mn-cs"/>
              </a:rPr>
              <a:t>等，不限制子域数量，后续添加新的子域无须重新审核和另外付费</a:t>
            </a:r>
            <a:r>
              <a:rPr kumimoji="1" lang="en-US" altLang="zh-CN" sz="1200" b="0" i="0" kern="1200" dirty="0">
                <a:solidFill>
                  <a:schemeClr val="tx1"/>
                </a:solidFill>
                <a:effectLst/>
                <a:latin typeface="Times New Roman" pitchFamily="18" charset="0"/>
                <a:ea typeface="宋体" charset="-122"/>
                <a:cs typeface="+mn-cs"/>
              </a:rPr>
              <a:t>.</a:t>
            </a:r>
          </a:p>
          <a:p>
            <a:endParaRPr kumimoji="1" lang="en-US" altLang="zh-CN" sz="1200" b="0" i="0" kern="1200">
              <a:solidFill>
                <a:schemeClr val="tx1"/>
              </a:solidFill>
              <a:effectLst/>
              <a:latin typeface="Times New Roman" pitchFamily="18" charset="0"/>
              <a:ea typeface="宋体" charset="-122"/>
              <a:cs typeface="+mn-cs"/>
            </a:endParaRPr>
          </a:p>
          <a:p>
            <a:r>
              <a:rPr kumimoji="1" lang="en-US" altLang="zh-CN" sz="1200" b="0" i="0" kern="1200">
                <a:solidFill>
                  <a:schemeClr val="tx1"/>
                </a:solidFill>
                <a:effectLst/>
                <a:latin typeface="Times New Roman" pitchFamily="18" charset="0"/>
                <a:ea typeface="宋体" charset="-122"/>
                <a:cs typeface="+mn-cs"/>
              </a:rPr>
              <a:t>https://jingyan.baidu.com/article/1974b289c752f5b5b1f77493.html</a:t>
            </a:r>
            <a:endParaRPr kumimoji="1" lang="en-US" altLang="zh-CN" sz="1200" b="0" i="0" kern="1200" dirty="0">
              <a:solidFill>
                <a:schemeClr val="tx1"/>
              </a:solidFill>
              <a:effectLst/>
              <a:latin typeface="Times New Roman" pitchFamily="18" charset="0"/>
              <a:ea typeface="宋体" charset="-122"/>
              <a:cs typeface="+mn-cs"/>
            </a:endParaRPr>
          </a:p>
          <a:p>
            <a:pPr marL="228600" indent="-228600">
              <a:buAutoNum type="arabicParenR"/>
            </a:pPr>
            <a:r>
              <a:rPr kumimoji="1" lang="zh-CN" altLang="en-US" sz="1200" b="0" i="0" kern="1200" dirty="0">
                <a:solidFill>
                  <a:schemeClr val="tx1"/>
                </a:solidFill>
                <a:effectLst/>
                <a:latin typeface="Times New Roman" pitchFamily="18" charset="0"/>
                <a:ea typeface="宋体" charset="-122"/>
                <a:cs typeface="+mn-cs"/>
              </a:rPr>
              <a:t>一个域名匹配一张</a:t>
            </a:r>
            <a:r>
              <a:rPr kumimoji="1" lang="en-US" altLang="zh-CN" sz="1200" b="0" i="0" kern="1200" dirty="0">
                <a:solidFill>
                  <a:schemeClr val="tx1"/>
                </a:solidFill>
                <a:effectLst/>
                <a:latin typeface="Times New Roman" pitchFamily="18" charset="0"/>
                <a:ea typeface="宋体" charset="-122"/>
                <a:cs typeface="+mn-cs"/>
              </a:rPr>
              <a:t>SSL</a:t>
            </a:r>
            <a:r>
              <a:rPr kumimoji="1" lang="zh-CN" altLang="en-US" sz="1200" b="0" i="0" kern="1200" dirty="0">
                <a:solidFill>
                  <a:schemeClr val="tx1"/>
                </a:solidFill>
                <a:effectLst/>
                <a:latin typeface="Times New Roman" pitchFamily="18" charset="0"/>
                <a:ea typeface="宋体" charset="-122"/>
                <a:cs typeface="+mn-cs"/>
              </a:rPr>
              <a:t>证书是正常现象，但是有些用户为了自身业务的需要，会扩建多个子网站，如果每个子网站都去申请一张</a:t>
            </a:r>
            <a:r>
              <a:rPr kumimoji="1" lang="en-US" altLang="zh-CN" sz="1200" b="0" i="0" kern="1200" dirty="0">
                <a:solidFill>
                  <a:schemeClr val="tx1"/>
                </a:solidFill>
                <a:effectLst/>
                <a:latin typeface="Times New Roman" pitchFamily="18" charset="0"/>
                <a:ea typeface="宋体" charset="-122"/>
                <a:cs typeface="+mn-cs"/>
              </a:rPr>
              <a:t>SSL</a:t>
            </a:r>
            <a:r>
              <a:rPr kumimoji="1" lang="zh-CN" altLang="en-US" sz="1200" b="0" i="0" kern="1200" dirty="0">
                <a:solidFill>
                  <a:schemeClr val="tx1"/>
                </a:solidFill>
                <a:effectLst/>
                <a:latin typeface="Times New Roman" pitchFamily="18" charset="0"/>
                <a:ea typeface="宋体" charset="-122"/>
                <a:cs typeface="+mn-cs"/>
              </a:rPr>
              <a:t>证书，会非常耗时耗力耗钱财，此时可以选择</a:t>
            </a:r>
            <a:r>
              <a:rPr kumimoji="1" lang="en-US" altLang="zh-CN" sz="1200" b="0" i="0" kern="1200" dirty="0">
                <a:solidFill>
                  <a:schemeClr val="tx1"/>
                </a:solidFill>
                <a:effectLst/>
                <a:latin typeface="Times New Roman" pitchFamily="18" charset="0"/>
                <a:ea typeface="宋体" charset="-122"/>
                <a:cs typeface="+mn-cs"/>
              </a:rPr>
              <a:t>SSL</a:t>
            </a:r>
            <a:r>
              <a:rPr kumimoji="1" lang="zh-CN" altLang="en-US" sz="1200" b="0" i="0" kern="1200" dirty="0">
                <a:solidFill>
                  <a:schemeClr val="tx1"/>
                </a:solidFill>
                <a:effectLst/>
                <a:latin typeface="Times New Roman" pitchFamily="18" charset="0"/>
                <a:ea typeface="宋体" charset="-122"/>
                <a:cs typeface="+mn-cs"/>
              </a:rPr>
              <a:t>通配符证书。</a:t>
            </a:r>
            <a:endParaRPr kumimoji="1" lang="en-US" altLang="zh-CN" sz="1200" b="0" i="0" kern="1200" dirty="0">
              <a:solidFill>
                <a:schemeClr val="tx1"/>
              </a:solidFill>
              <a:effectLst/>
              <a:latin typeface="Times New Roman" pitchFamily="18" charset="0"/>
              <a:ea typeface="宋体" charset="-122"/>
              <a:cs typeface="+mn-cs"/>
            </a:endParaRPr>
          </a:p>
          <a:p>
            <a:pPr marL="228600" indent="-228600">
              <a:buAutoNum type="arabicParenR"/>
            </a:pPr>
            <a:r>
              <a:rPr kumimoji="1" lang="en-US" altLang="zh-CN" sz="1200" b="0" i="0" kern="1200" dirty="0">
                <a:solidFill>
                  <a:schemeClr val="tx1"/>
                </a:solidFill>
                <a:effectLst/>
                <a:latin typeface="Times New Roman" pitchFamily="18" charset="0"/>
                <a:ea typeface="宋体" charset="-122"/>
                <a:cs typeface="+mn-cs"/>
              </a:rPr>
              <a:t>SSL</a:t>
            </a:r>
            <a:r>
              <a:rPr kumimoji="1" lang="zh-CN" altLang="en-US" sz="1200" b="0" i="0" kern="1200" dirty="0">
                <a:solidFill>
                  <a:schemeClr val="tx1"/>
                </a:solidFill>
                <a:effectLst/>
                <a:latin typeface="Times New Roman" pitchFamily="18" charset="0"/>
                <a:ea typeface="宋体" charset="-122"/>
                <a:cs typeface="+mn-cs"/>
              </a:rPr>
              <a:t>通配符证书可以保护一个域名及该域名的所有下一级域名，这样只要申请一张通配符证书，就能保护所有的子网站，这对于拥有多个二级域名的用户来说，无疑是一件非常好的事情。</a:t>
            </a:r>
            <a:endParaRPr kumimoji="1" lang="en-US" altLang="zh-CN" sz="1200" b="0" i="0" kern="1200" dirty="0">
              <a:solidFill>
                <a:schemeClr val="tx1"/>
              </a:solidFill>
              <a:effectLst/>
              <a:latin typeface="Times New Roman" pitchFamily="18" charset="0"/>
              <a:ea typeface="宋体" charset="-122"/>
              <a:cs typeface="+mn-cs"/>
            </a:endParaRPr>
          </a:p>
          <a:p>
            <a:pPr marL="228600" indent="-228600">
              <a:buAutoNum type="arabicParenR"/>
            </a:pPr>
            <a:r>
              <a:rPr kumimoji="1" lang="en-US" altLang="zh-CN" sz="1200" b="0" i="0" kern="1200" dirty="0">
                <a:solidFill>
                  <a:schemeClr val="tx1"/>
                </a:solidFill>
                <a:effectLst/>
                <a:latin typeface="Times New Roman" pitchFamily="18" charset="0"/>
                <a:ea typeface="宋体" charset="-122"/>
                <a:cs typeface="+mn-cs"/>
              </a:rPr>
              <a:t>SSL</a:t>
            </a:r>
            <a:r>
              <a:rPr kumimoji="1" lang="zh-CN" altLang="en-US" sz="1200" b="0" i="0" kern="1200" dirty="0">
                <a:solidFill>
                  <a:schemeClr val="tx1"/>
                </a:solidFill>
                <a:effectLst/>
                <a:latin typeface="Times New Roman" pitchFamily="18" charset="0"/>
                <a:ea typeface="宋体" charset="-122"/>
                <a:cs typeface="+mn-cs"/>
              </a:rPr>
              <a:t>通配符证书具有很强的扩展性，如果用户当前只有一个主域名需要保护，而在未来会计划增加多个二级域名的网站，那么这个用户只需要申请一张</a:t>
            </a:r>
            <a:r>
              <a:rPr kumimoji="1" lang="en-US" altLang="zh-CN" sz="1200" b="0" i="0" kern="1200" dirty="0">
                <a:solidFill>
                  <a:schemeClr val="tx1"/>
                </a:solidFill>
                <a:effectLst/>
                <a:latin typeface="Times New Roman" pitchFamily="18" charset="0"/>
                <a:ea typeface="宋体" charset="-122"/>
                <a:cs typeface="+mn-cs"/>
              </a:rPr>
              <a:t>SSL</a:t>
            </a:r>
            <a:r>
              <a:rPr kumimoji="1" lang="zh-CN" altLang="en-US" sz="1200" b="0" i="0" kern="1200" dirty="0">
                <a:solidFill>
                  <a:schemeClr val="tx1"/>
                </a:solidFill>
                <a:effectLst/>
                <a:latin typeface="Times New Roman" pitchFamily="18" charset="0"/>
                <a:ea typeface="宋体" charset="-122"/>
                <a:cs typeface="+mn-cs"/>
              </a:rPr>
              <a:t>通配符证书，以后无论增加多少个二级域名的网站，都不用再担心要去重新花钱申请证书了，这也是它的一个比较大的优势。</a:t>
            </a:r>
            <a:endParaRPr kumimoji="1" lang="en-US" altLang="zh-CN" sz="1200" b="0" i="0" kern="1200" dirty="0">
              <a:solidFill>
                <a:schemeClr val="tx1"/>
              </a:solidFill>
              <a:effectLst/>
              <a:latin typeface="Times New Roman" pitchFamily="18" charset="0"/>
              <a:ea typeface="宋体" charset="-122"/>
              <a:cs typeface="+mn-cs"/>
            </a:endParaRPr>
          </a:p>
          <a:p>
            <a:pPr marL="228600" indent="-228600">
              <a:buAutoNum type="arabicParenR"/>
            </a:pPr>
            <a:r>
              <a:rPr kumimoji="1" lang="zh-CN" altLang="en-US" sz="1200" b="0" i="0" kern="1200" dirty="0">
                <a:solidFill>
                  <a:schemeClr val="tx1"/>
                </a:solidFill>
                <a:effectLst/>
                <a:latin typeface="Times New Roman" pitchFamily="18" charset="0"/>
                <a:ea typeface="宋体" charset="-122"/>
                <a:cs typeface="+mn-cs"/>
              </a:rPr>
              <a:t>说到这里，很多人肯定以为申请</a:t>
            </a:r>
            <a:r>
              <a:rPr kumimoji="1" lang="en-US" altLang="zh-CN" sz="1200" b="0" i="0" kern="1200" dirty="0">
                <a:solidFill>
                  <a:schemeClr val="tx1"/>
                </a:solidFill>
                <a:effectLst/>
                <a:latin typeface="Times New Roman" pitchFamily="18" charset="0"/>
                <a:ea typeface="宋体" charset="-122"/>
                <a:cs typeface="+mn-cs"/>
              </a:rPr>
              <a:t>SSL</a:t>
            </a:r>
            <a:r>
              <a:rPr kumimoji="1" lang="zh-CN" altLang="en-US" sz="1200" b="0" i="0" kern="1200" dirty="0">
                <a:solidFill>
                  <a:schemeClr val="tx1"/>
                </a:solidFill>
                <a:effectLst/>
                <a:latin typeface="Times New Roman" pitchFamily="18" charset="0"/>
                <a:ea typeface="宋体" charset="-122"/>
                <a:cs typeface="+mn-cs"/>
              </a:rPr>
              <a:t>通配符证书的费用很高，其实不然。相对于申请多张单域名证书的费用，它的价格真的是很划算了。</a:t>
            </a:r>
            <a:endParaRPr kumimoji="1" lang="en-US" altLang="zh-CN" sz="1200" b="0" i="0" kern="1200" dirty="0">
              <a:solidFill>
                <a:schemeClr val="tx1"/>
              </a:solidFill>
              <a:effectLst/>
              <a:latin typeface="Times New Roman" pitchFamily="18" charset="0"/>
              <a:ea typeface="宋体" charset="-122"/>
              <a:cs typeface="+mn-cs"/>
            </a:endParaRPr>
          </a:p>
          <a:p>
            <a:endParaRPr lang="zh-CN" altLang="en-US" dirty="0"/>
          </a:p>
        </p:txBody>
      </p:sp>
      <p:sp>
        <p:nvSpPr>
          <p:cNvPr id="4" name="灯片编号占位符 3"/>
          <p:cNvSpPr>
            <a:spLocks noGrp="1"/>
          </p:cNvSpPr>
          <p:nvPr>
            <p:ph type="sldNum" sz="quarter" idx="5"/>
          </p:nvPr>
        </p:nvSpPr>
        <p:spPr/>
        <p:txBody>
          <a:bodyPr/>
          <a:lstStyle/>
          <a:p>
            <a:pPr>
              <a:defRPr/>
            </a:pPr>
            <a:fld id="{E46A9642-FD4A-45CC-9F4F-8E10AB9AB4AA}" type="slidenum">
              <a:rPr lang="en-US" altLang="zh-CN" smtClean="0"/>
              <a:pPr>
                <a:defRPr/>
              </a:pPr>
              <a:t>123</a:t>
            </a:fld>
            <a:endParaRPr lang="en-US" altLang="zh-CN"/>
          </a:p>
        </p:txBody>
      </p:sp>
    </p:spTree>
    <p:extLst>
      <p:ext uri="{BB962C8B-B14F-4D97-AF65-F5344CB8AC3E}">
        <p14:creationId xmlns:p14="http://schemas.microsoft.com/office/powerpoint/2010/main" val="82643397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E46A9642-FD4A-45CC-9F4F-8E10AB9AB4AA}" type="slidenum">
              <a:rPr lang="en-US" altLang="zh-CN" smtClean="0"/>
              <a:pPr>
                <a:defRPr/>
              </a:pPr>
              <a:t>125</a:t>
            </a:fld>
            <a:endParaRPr lang="en-US" altLang="zh-CN"/>
          </a:p>
        </p:txBody>
      </p:sp>
    </p:spTree>
    <p:extLst>
      <p:ext uri="{BB962C8B-B14F-4D97-AF65-F5344CB8AC3E}">
        <p14:creationId xmlns:p14="http://schemas.microsoft.com/office/powerpoint/2010/main" val="163879964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开销大</a:t>
            </a:r>
          </a:p>
        </p:txBody>
      </p:sp>
      <p:sp>
        <p:nvSpPr>
          <p:cNvPr id="4" name="灯片编号占位符 3"/>
          <p:cNvSpPr>
            <a:spLocks noGrp="1"/>
          </p:cNvSpPr>
          <p:nvPr>
            <p:ph type="sldNum" sz="quarter" idx="10"/>
          </p:nvPr>
        </p:nvSpPr>
        <p:spPr/>
        <p:txBody>
          <a:bodyPr/>
          <a:lstStyle/>
          <a:p>
            <a:pPr>
              <a:defRPr/>
            </a:pPr>
            <a:fld id="{E46A9642-FD4A-45CC-9F4F-8E10AB9AB4AA}" type="slidenum">
              <a:rPr lang="en-US" altLang="zh-CN" smtClean="0"/>
              <a:pPr>
                <a:defRPr/>
              </a:pPr>
              <a:t>126</a:t>
            </a:fld>
            <a:endParaRPr lang="en-US" altLang="zh-CN"/>
          </a:p>
        </p:txBody>
      </p:sp>
    </p:spTree>
    <p:extLst>
      <p:ext uri="{BB962C8B-B14F-4D97-AF65-F5344CB8AC3E}">
        <p14:creationId xmlns:p14="http://schemas.microsoft.com/office/powerpoint/2010/main" val="408838534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开销大</a:t>
            </a:r>
          </a:p>
        </p:txBody>
      </p:sp>
      <p:sp>
        <p:nvSpPr>
          <p:cNvPr id="4" name="灯片编号占位符 3"/>
          <p:cNvSpPr>
            <a:spLocks noGrp="1"/>
          </p:cNvSpPr>
          <p:nvPr>
            <p:ph type="sldNum" sz="quarter" idx="10"/>
          </p:nvPr>
        </p:nvSpPr>
        <p:spPr/>
        <p:txBody>
          <a:bodyPr/>
          <a:lstStyle/>
          <a:p>
            <a:pPr>
              <a:defRPr/>
            </a:pPr>
            <a:fld id="{E46A9642-FD4A-45CC-9F4F-8E10AB9AB4AA}" type="slidenum">
              <a:rPr lang="en-US" altLang="zh-CN" smtClean="0"/>
              <a:pPr>
                <a:defRPr/>
              </a:pPr>
              <a:t>127</a:t>
            </a:fld>
            <a:endParaRPr lang="en-US" altLang="zh-CN"/>
          </a:p>
        </p:txBody>
      </p:sp>
    </p:spTree>
    <p:extLst>
      <p:ext uri="{BB962C8B-B14F-4D97-AF65-F5344CB8AC3E}">
        <p14:creationId xmlns:p14="http://schemas.microsoft.com/office/powerpoint/2010/main" val="320014180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开销大</a:t>
            </a:r>
          </a:p>
        </p:txBody>
      </p:sp>
      <p:sp>
        <p:nvSpPr>
          <p:cNvPr id="4" name="灯片编号占位符 3"/>
          <p:cNvSpPr>
            <a:spLocks noGrp="1"/>
          </p:cNvSpPr>
          <p:nvPr>
            <p:ph type="sldNum" sz="quarter" idx="10"/>
          </p:nvPr>
        </p:nvSpPr>
        <p:spPr/>
        <p:txBody>
          <a:bodyPr/>
          <a:lstStyle/>
          <a:p>
            <a:pPr>
              <a:defRPr/>
            </a:pPr>
            <a:fld id="{E46A9642-FD4A-45CC-9F4F-8E10AB9AB4AA}" type="slidenum">
              <a:rPr lang="en-US" altLang="zh-CN" smtClean="0"/>
              <a:pPr>
                <a:defRPr/>
              </a:pPr>
              <a:t>128</a:t>
            </a:fld>
            <a:endParaRPr lang="en-US" altLang="zh-CN"/>
          </a:p>
        </p:txBody>
      </p:sp>
    </p:spTree>
    <p:extLst>
      <p:ext uri="{BB962C8B-B14F-4D97-AF65-F5344CB8AC3E}">
        <p14:creationId xmlns:p14="http://schemas.microsoft.com/office/powerpoint/2010/main" val="27488156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郑晓峰“</a:t>
            </a:r>
            <a:r>
              <a:rPr kumimoji="1" lang="zh-CN" altLang="en-US" sz="1200" b="0" i="0" u="none" strike="noStrike" kern="1200" baseline="0" dirty="0">
                <a:solidFill>
                  <a:schemeClr val="tx1"/>
                </a:solidFill>
                <a:latin typeface="Times New Roman" pitchFamily="18" charset="0"/>
                <a:ea typeface="宋体" charset="-122"/>
                <a:cs typeface="+mn-cs"/>
              </a:rPr>
              <a:t> 端到端安全协议的威胁、演进和部署</a:t>
            </a:r>
            <a:r>
              <a:rPr lang="zh-CN" altLang="en-US" dirty="0"/>
              <a:t>”</a:t>
            </a:r>
          </a:p>
        </p:txBody>
      </p:sp>
      <p:sp>
        <p:nvSpPr>
          <p:cNvPr id="4" name="灯片编号占位符 3"/>
          <p:cNvSpPr>
            <a:spLocks noGrp="1"/>
          </p:cNvSpPr>
          <p:nvPr>
            <p:ph type="sldNum" sz="quarter" idx="10"/>
          </p:nvPr>
        </p:nvSpPr>
        <p:spPr/>
        <p:txBody>
          <a:bodyPr/>
          <a:lstStyle/>
          <a:p>
            <a:pPr>
              <a:defRPr/>
            </a:pPr>
            <a:fld id="{E46A9642-FD4A-45CC-9F4F-8E10AB9AB4AA}" type="slidenum">
              <a:rPr lang="en-US" altLang="zh-CN" smtClean="0"/>
              <a:pPr>
                <a:defRPr/>
              </a:pPr>
              <a:t>12</a:t>
            </a:fld>
            <a:endParaRPr lang="en-US" altLang="zh-CN"/>
          </a:p>
        </p:txBody>
      </p:sp>
    </p:spTree>
    <p:extLst>
      <p:ext uri="{BB962C8B-B14F-4D97-AF65-F5344CB8AC3E}">
        <p14:creationId xmlns:p14="http://schemas.microsoft.com/office/powerpoint/2010/main" val="367590167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hlinkClick r:id="rId3"/>
              </a:rPr>
              <a:t>https://www.ndss-symposium.org/ndss2020/quic-privacy-and-security-workshop/</a:t>
            </a:r>
            <a:endParaRPr lang="zh-CN" altLang="en-US" dirty="0"/>
          </a:p>
        </p:txBody>
      </p:sp>
      <p:sp>
        <p:nvSpPr>
          <p:cNvPr id="4" name="灯片编号占位符 3"/>
          <p:cNvSpPr>
            <a:spLocks noGrp="1"/>
          </p:cNvSpPr>
          <p:nvPr>
            <p:ph type="sldNum" sz="quarter" idx="10"/>
          </p:nvPr>
        </p:nvSpPr>
        <p:spPr/>
        <p:txBody>
          <a:bodyPr/>
          <a:lstStyle/>
          <a:p>
            <a:pPr>
              <a:defRPr/>
            </a:pPr>
            <a:fld id="{E46A9642-FD4A-45CC-9F4F-8E10AB9AB4AA}" type="slidenum">
              <a:rPr lang="en-US" altLang="zh-CN" smtClean="0"/>
              <a:pPr>
                <a:defRPr/>
              </a:pPr>
              <a:t>129</a:t>
            </a:fld>
            <a:endParaRPr lang="en-US" altLang="zh-CN"/>
          </a:p>
        </p:txBody>
      </p:sp>
    </p:spTree>
    <p:extLst>
      <p:ext uri="{BB962C8B-B14F-4D97-AF65-F5344CB8AC3E}">
        <p14:creationId xmlns:p14="http://schemas.microsoft.com/office/powerpoint/2010/main" val="64645415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hlinkClick r:id="rId3"/>
              </a:rPr>
              <a:t>https://www.ndss-symposium.org/ndss2020/quic-privacy-and-security-workshop/</a:t>
            </a:r>
            <a:endParaRPr lang="zh-CN" altLang="en-US" dirty="0"/>
          </a:p>
        </p:txBody>
      </p:sp>
      <p:sp>
        <p:nvSpPr>
          <p:cNvPr id="4" name="灯片编号占位符 3"/>
          <p:cNvSpPr>
            <a:spLocks noGrp="1"/>
          </p:cNvSpPr>
          <p:nvPr>
            <p:ph type="sldNum" sz="quarter" idx="10"/>
          </p:nvPr>
        </p:nvSpPr>
        <p:spPr/>
        <p:txBody>
          <a:bodyPr/>
          <a:lstStyle/>
          <a:p>
            <a:pPr>
              <a:defRPr/>
            </a:pPr>
            <a:fld id="{E46A9642-FD4A-45CC-9F4F-8E10AB9AB4AA}" type="slidenum">
              <a:rPr lang="en-US" altLang="zh-CN" smtClean="0"/>
              <a:pPr>
                <a:defRPr/>
              </a:pPr>
              <a:t>130</a:t>
            </a:fld>
            <a:endParaRPr lang="en-US" altLang="zh-CN"/>
          </a:p>
        </p:txBody>
      </p:sp>
    </p:spTree>
    <p:extLst>
      <p:ext uri="{BB962C8B-B14F-4D97-AF65-F5344CB8AC3E}">
        <p14:creationId xmlns:p14="http://schemas.microsoft.com/office/powerpoint/2010/main" val="46801632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https://www.theregister.com/2021/01/30/quic_fingerprinting_flaw/</a:t>
            </a:r>
          </a:p>
          <a:p>
            <a:r>
              <a:rPr lang="en-US" altLang="zh-CN" dirty="0"/>
              <a:t>https://arxiv.org/abs/2101.11871</a:t>
            </a:r>
            <a:endParaRPr lang="zh-CN" altLang="en-US" dirty="0"/>
          </a:p>
        </p:txBody>
      </p:sp>
      <p:sp>
        <p:nvSpPr>
          <p:cNvPr id="4" name="灯片编号占位符 3"/>
          <p:cNvSpPr>
            <a:spLocks noGrp="1"/>
          </p:cNvSpPr>
          <p:nvPr>
            <p:ph type="sldNum" sz="quarter" idx="5"/>
          </p:nvPr>
        </p:nvSpPr>
        <p:spPr/>
        <p:txBody>
          <a:bodyPr/>
          <a:lstStyle/>
          <a:p>
            <a:pPr>
              <a:defRPr/>
            </a:pPr>
            <a:fld id="{E46A9642-FD4A-45CC-9F4F-8E10AB9AB4AA}" type="slidenum">
              <a:rPr lang="en-US" altLang="zh-CN" smtClean="0"/>
              <a:pPr>
                <a:defRPr/>
              </a:pPr>
              <a:t>131</a:t>
            </a:fld>
            <a:endParaRPr lang="en-US" altLang="zh-CN"/>
          </a:p>
        </p:txBody>
      </p:sp>
    </p:spTree>
    <p:extLst>
      <p:ext uri="{BB962C8B-B14F-4D97-AF65-F5344CB8AC3E}">
        <p14:creationId xmlns:p14="http://schemas.microsoft.com/office/powerpoint/2010/main" val="161955429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要按年度更新</a:t>
            </a:r>
          </a:p>
        </p:txBody>
      </p:sp>
      <p:sp>
        <p:nvSpPr>
          <p:cNvPr id="4" name="灯片编号占位符 3"/>
          <p:cNvSpPr>
            <a:spLocks noGrp="1"/>
          </p:cNvSpPr>
          <p:nvPr>
            <p:ph type="sldNum" sz="quarter" idx="5"/>
          </p:nvPr>
        </p:nvSpPr>
        <p:spPr/>
        <p:txBody>
          <a:bodyPr/>
          <a:lstStyle/>
          <a:p>
            <a:pPr>
              <a:defRPr/>
            </a:pPr>
            <a:fld id="{E46A9642-FD4A-45CC-9F4F-8E10AB9AB4AA}" type="slidenum">
              <a:rPr lang="en-US" altLang="zh-CN" smtClean="0"/>
              <a:pPr>
                <a:defRPr/>
              </a:pPr>
              <a:t>132</a:t>
            </a:fld>
            <a:endParaRPr lang="en-US" altLang="zh-CN"/>
          </a:p>
        </p:txBody>
      </p:sp>
    </p:spTree>
    <p:extLst>
      <p:ext uri="{BB962C8B-B14F-4D97-AF65-F5344CB8AC3E}">
        <p14:creationId xmlns:p14="http://schemas.microsoft.com/office/powerpoint/2010/main" val="265124674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a:t>清华大学段海新教授的学术报告：端到端通信中的中间盒子</a:t>
            </a:r>
            <a:r>
              <a:rPr lang="en-US" altLang="zh-CN" dirty="0"/>
              <a:t>—</a:t>
            </a:r>
            <a:r>
              <a:rPr lang="zh-CN" altLang="en-US" dirty="0"/>
              <a:t>祝福还是诅咒？</a:t>
            </a:r>
          </a:p>
          <a:p>
            <a:endParaRPr lang="zh-CN" altLang="en-US" dirty="0"/>
          </a:p>
        </p:txBody>
      </p:sp>
      <p:sp>
        <p:nvSpPr>
          <p:cNvPr id="4" name="灯片编号占位符 3"/>
          <p:cNvSpPr>
            <a:spLocks noGrp="1"/>
          </p:cNvSpPr>
          <p:nvPr>
            <p:ph type="sldNum" sz="quarter" idx="10"/>
          </p:nvPr>
        </p:nvSpPr>
        <p:spPr/>
        <p:txBody>
          <a:bodyPr/>
          <a:lstStyle/>
          <a:p>
            <a:pPr>
              <a:defRPr/>
            </a:pPr>
            <a:fld id="{E46A9642-FD4A-45CC-9F4F-8E10AB9AB4AA}" type="slidenum">
              <a:rPr lang="en-US" altLang="zh-CN" smtClean="0"/>
              <a:pPr>
                <a:defRPr/>
              </a:pPr>
              <a:t>133</a:t>
            </a:fld>
            <a:endParaRPr lang="en-US" altLang="zh-CN"/>
          </a:p>
        </p:txBody>
      </p:sp>
    </p:spTree>
    <p:extLst>
      <p:ext uri="{BB962C8B-B14F-4D97-AF65-F5344CB8AC3E}">
        <p14:creationId xmlns:p14="http://schemas.microsoft.com/office/powerpoint/2010/main" val="345576464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a:t>清华大学段海新教授的学术报告：端到端通信中的中间盒子</a:t>
            </a:r>
            <a:r>
              <a:rPr lang="en-US" altLang="zh-CN" dirty="0"/>
              <a:t>—</a:t>
            </a:r>
            <a:r>
              <a:rPr lang="zh-CN" altLang="en-US" dirty="0"/>
              <a:t>祝福还是诅咒？</a:t>
            </a:r>
          </a:p>
          <a:p>
            <a:endParaRPr lang="zh-CN" altLang="en-US" dirty="0"/>
          </a:p>
        </p:txBody>
      </p:sp>
      <p:sp>
        <p:nvSpPr>
          <p:cNvPr id="4" name="灯片编号占位符 3"/>
          <p:cNvSpPr>
            <a:spLocks noGrp="1"/>
          </p:cNvSpPr>
          <p:nvPr>
            <p:ph type="sldNum" sz="quarter" idx="10"/>
          </p:nvPr>
        </p:nvSpPr>
        <p:spPr/>
        <p:txBody>
          <a:bodyPr/>
          <a:lstStyle/>
          <a:p>
            <a:pPr>
              <a:defRPr/>
            </a:pPr>
            <a:fld id="{E46A9642-FD4A-45CC-9F4F-8E10AB9AB4AA}" type="slidenum">
              <a:rPr lang="en-US" altLang="zh-CN" smtClean="0"/>
              <a:pPr>
                <a:defRPr/>
              </a:pPr>
              <a:t>134</a:t>
            </a:fld>
            <a:endParaRPr lang="en-US" altLang="zh-CN"/>
          </a:p>
        </p:txBody>
      </p:sp>
    </p:spTree>
    <p:extLst>
      <p:ext uri="{BB962C8B-B14F-4D97-AF65-F5344CB8AC3E}">
        <p14:creationId xmlns:p14="http://schemas.microsoft.com/office/powerpoint/2010/main" val="282804505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a:t>清华大学段海新教授的学术报告：端到端通信中的中间盒子</a:t>
            </a:r>
            <a:r>
              <a:rPr lang="en-US" altLang="zh-CN" dirty="0"/>
              <a:t>—</a:t>
            </a:r>
            <a:r>
              <a:rPr lang="zh-CN" altLang="en-US" dirty="0"/>
              <a:t>祝福还是诅咒？</a:t>
            </a:r>
          </a:p>
          <a:p>
            <a:endParaRPr lang="zh-CN" altLang="en-US" dirty="0"/>
          </a:p>
        </p:txBody>
      </p:sp>
      <p:sp>
        <p:nvSpPr>
          <p:cNvPr id="4" name="灯片编号占位符 3"/>
          <p:cNvSpPr>
            <a:spLocks noGrp="1"/>
          </p:cNvSpPr>
          <p:nvPr>
            <p:ph type="sldNum" sz="quarter" idx="10"/>
          </p:nvPr>
        </p:nvSpPr>
        <p:spPr/>
        <p:txBody>
          <a:bodyPr/>
          <a:lstStyle/>
          <a:p>
            <a:pPr>
              <a:defRPr/>
            </a:pPr>
            <a:fld id="{E46A9642-FD4A-45CC-9F4F-8E10AB9AB4AA}" type="slidenum">
              <a:rPr lang="en-US" altLang="zh-CN" smtClean="0"/>
              <a:pPr>
                <a:defRPr/>
              </a:pPr>
              <a:t>135</a:t>
            </a:fld>
            <a:endParaRPr lang="en-US" altLang="zh-CN"/>
          </a:p>
        </p:txBody>
      </p:sp>
    </p:spTree>
    <p:extLst>
      <p:ext uri="{BB962C8B-B14F-4D97-AF65-F5344CB8AC3E}">
        <p14:creationId xmlns:p14="http://schemas.microsoft.com/office/powerpoint/2010/main" val="358775928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a:t>清华大学段海新教授的学术报告：端到端通信中的中间盒子</a:t>
            </a:r>
            <a:r>
              <a:rPr lang="en-US" altLang="zh-CN" dirty="0"/>
              <a:t>—</a:t>
            </a:r>
            <a:r>
              <a:rPr lang="zh-CN" altLang="en-US" dirty="0"/>
              <a:t>祝福还是诅咒？</a:t>
            </a:r>
          </a:p>
          <a:p>
            <a:endParaRPr lang="zh-CN" altLang="en-US" dirty="0"/>
          </a:p>
        </p:txBody>
      </p:sp>
      <p:sp>
        <p:nvSpPr>
          <p:cNvPr id="4" name="灯片编号占位符 3"/>
          <p:cNvSpPr>
            <a:spLocks noGrp="1"/>
          </p:cNvSpPr>
          <p:nvPr>
            <p:ph type="sldNum" sz="quarter" idx="10"/>
          </p:nvPr>
        </p:nvSpPr>
        <p:spPr/>
        <p:txBody>
          <a:bodyPr/>
          <a:lstStyle/>
          <a:p>
            <a:pPr>
              <a:defRPr/>
            </a:pPr>
            <a:fld id="{E46A9642-FD4A-45CC-9F4F-8E10AB9AB4AA}" type="slidenum">
              <a:rPr lang="en-US" altLang="zh-CN" smtClean="0"/>
              <a:pPr>
                <a:defRPr/>
              </a:pPr>
              <a:t>136</a:t>
            </a:fld>
            <a:endParaRPr lang="en-US" altLang="zh-CN"/>
          </a:p>
        </p:txBody>
      </p:sp>
    </p:spTree>
    <p:extLst>
      <p:ext uri="{BB962C8B-B14F-4D97-AF65-F5344CB8AC3E}">
        <p14:creationId xmlns:p14="http://schemas.microsoft.com/office/powerpoint/2010/main" val="333587533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a:t>清华大学段海新教授的学术报告：端到端通信中的中间盒子</a:t>
            </a:r>
            <a:r>
              <a:rPr lang="en-US" altLang="zh-CN" dirty="0"/>
              <a:t>—</a:t>
            </a:r>
            <a:r>
              <a:rPr lang="zh-CN" altLang="en-US" dirty="0"/>
              <a:t>祝福还是诅咒？</a:t>
            </a:r>
          </a:p>
          <a:p>
            <a:endParaRPr lang="zh-CN" altLang="en-US" dirty="0"/>
          </a:p>
        </p:txBody>
      </p:sp>
      <p:sp>
        <p:nvSpPr>
          <p:cNvPr id="4" name="灯片编号占位符 3"/>
          <p:cNvSpPr>
            <a:spLocks noGrp="1"/>
          </p:cNvSpPr>
          <p:nvPr>
            <p:ph type="sldNum" sz="quarter" idx="10"/>
          </p:nvPr>
        </p:nvSpPr>
        <p:spPr/>
        <p:txBody>
          <a:bodyPr/>
          <a:lstStyle/>
          <a:p>
            <a:pPr>
              <a:defRPr/>
            </a:pPr>
            <a:fld id="{E46A9642-FD4A-45CC-9F4F-8E10AB9AB4AA}" type="slidenum">
              <a:rPr lang="en-US" altLang="zh-CN" smtClean="0"/>
              <a:pPr>
                <a:defRPr/>
              </a:pPr>
              <a:t>137</a:t>
            </a:fld>
            <a:endParaRPr lang="en-US" altLang="zh-CN"/>
          </a:p>
        </p:txBody>
      </p:sp>
    </p:spTree>
    <p:extLst>
      <p:ext uri="{BB962C8B-B14F-4D97-AF65-F5344CB8AC3E}">
        <p14:creationId xmlns:p14="http://schemas.microsoft.com/office/powerpoint/2010/main" val="144029284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a:t>清华大学段海新教授的学术报告：端到端通信中的中间盒子</a:t>
            </a:r>
            <a:r>
              <a:rPr lang="en-US" altLang="zh-CN" dirty="0"/>
              <a:t>—</a:t>
            </a:r>
            <a:r>
              <a:rPr lang="zh-CN" altLang="en-US" dirty="0"/>
              <a:t>祝福还是诅咒？</a:t>
            </a:r>
          </a:p>
          <a:p>
            <a:endParaRPr lang="zh-CN" altLang="en-US" dirty="0"/>
          </a:p>
        </p:txBody>
      </p:sp>
      <p:sp>
        <p:nvSpPr>
          <p:cNvPr id="4" name="灯片编号占位符 3"/>
          <p:cNvSpPr>
            <a:spLocks noGrp="1"/>
          </p:cNvSpPr>
          <p:nvPr>
            <p:ph type="sldNum" sz="quarter" idx="10"/>
          </p:nvPr>
        </p:nvSpPr>
        <p:spPr/>
        <p:txBody>
          <a:bodyPr/>
          <a:lstStyle/>
          <a:p>
            <a:pPr>
              <a:defRPr/>
            </a:pPr>
            <a:fld id="{E46A9642-FD4A-45CC-9F4F-8E10AB9AB4AA}" type="slidenum">
              <a:rPr lang="en-US" altLang="zh-CN" smtClean="0"/>
              <a:pPr>
                <a:defRPr/>
              </a:pPr>
              <a:t>138</a:t>
            </a:fld>
            <a:endParaRPr lang="en-US" altLang="zh-CN"/>
          </a:p>
        </p:txBody>
      </p:sp>
    </p:spTree>
    <p:extLst>
      <p:ext uri="{BB962C8B-B14F-4D97-AF65-F5344CB8AC3E}">
        <p14:creationId xmlns:p14="http://schemas.microsoft.com/office/powerpoint/2010/main" val="17342128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a:t>郑晓峰“</a:t>
            </a:r>
            <a:r>
              <a:rPr kumimoji="1" lang="zh-CN" altLang="en-US" sz="1200" b="0" i="0" u="none" strike="noStrike" kern="1200" baseline="0" dirty="0">
                <a:solidFill>
                  <a:schemeClr val="tx1"/>
                </a:solidFill>
                <a:latin typeface="Times New Roman" pitchFamily="18" charset="0"/>
                <a:ea typeface="宋体" charset="-122"/>
                <a:cs typeface="+mn-cs"/>
              </a:rPr>
              <a:t> 端到端安全协议的威胁、演进和部署</a:t>
            </a:r>
            <a:r>
              <a:rPr lang="zh-CN" altLang="en-US" dirty="0"/>
              <a:t>”</a:t>
            </a:r>
          </a:p>
          <a:p>
            <a:endParaRPr lang="zh-CN" altLang="en-US" dirty="0"/>
          </a:p>
        </p:txBody>
      </p:sp>
      <p:sp>
        <p:nvSpPr>
          <p:cNvPr id="4" name="灯片编号占位符 3"/>
          <p:cNvSpPr>
            <a:spLocks noGrp="1"/>
          </p:cNvSpPr>
          <p:nvPr>
            <p:ph type="sldNum" sz="quarter" idx="10"/>
          </p:nvPr>
        </p:nvSpPr>
        <p:spPr/>
        <p:txBody>
          <a:bodyPr/>
          <a:lstStyle/>
          <a:p>
            <a:pPr>
              <a:defRPr/>
            </a:pPr>
            <a:fld id="{E46A9642-FD4A-45CC-9F4F-8E10AB9AB4AA}" type="slidenum">
              <a:rPr lang="en-US" altLang="zh-CN" smtClean="0"/>
              <a:pPr>
                <a:defRPr/>
              </a:pPr>
              <a:t>13</a:t>
            </a:fld>
            <a:endParaRPr lang="en-US" altLang="zh-CN"/>
          </a:p>
        </p:txBody>
      </p:sp>
    </p:spTree>
    <p:extLst>
      <p:ext uri="{BB962C8B-B14F-4D97-AF65-F5344CB8AC3E}">
        <p14:creationId xmlns:p14="http://schemas.microsoft.com/office/powerpoint/2010/main" val="258367988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a:t>清华大学段海新教授的学术报告：端到端通信中的中间盒子</a:t>
            </a:r>
            <a:r>
              <a:rPr lang="en-US" altLang="zh-CN" dirty="0"/>
              <a:t>—</a:t>
            </a:r>
            <a:r>
              <a:rPr lang="zh-CN" altLang="en-US" dirty="0"/>
              <a:t>祝福还是诅咒？</a:t>
            </a:r>
          </a:p>
          <a:p>
            <a:endParaRPr lang="zh-CN" altLang="en-US" dirty="0"/>
          </a:p>
        </p:txBody>
      </p:sp>
      <p:sp>
        <p:nvSpPr>
          <p:cNvPr id="4" name="灯片编号占位符 3"/>
          <p:cNvSpPr>
            <a:spLocks noGrp="1"/>
          </p:cNvSpPr>
          <p:nvPr>
            <p:ph type="sldNum" sz="quarter" idx="10"/>
          </p:nvPr>
        </p:nvSpPr>
        <p:spPr/>
        <p:txBody>
          <a:bodyPr/>
          <a:lstStyle/>
          <a:p>
            <a:pPr>
              <a:defRPr/>
            </a:pPr>
            <a:fld id="{E46A9642-FD4A-45CC-9F4F-8E10AB9AB4AA}" type="slidenum">
              <a:rPr lang="en-US" altLang="zh-CN" smtClean="0"/>
              <a:pPr>
                <a:defRPr/>
              </a:pPr>
              <a:t>139</a:t>
            </a:fld>
            <a:endParaRPr lang="en-US" altLang="zh-CN"/>
          </a:p>
        </p:txBody>
      </p:sp>
    </p:spTree>
    <p:extLst>
      <p:ext uri="{BB962C8B-B14F-4D97-AF65-F5344CB8AC3E}">
        <p14:creationId xmlns:p14="http://schemas.microsoft.com/office/powerpoint/2010/main" val="141698916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a:t>清华大学段海新教授的学术报告：端到端通信中的中间盒子</a:t>
            </a:r>
            <a:r>
              <a:rPr lang="en-US" altLang="zh-CN" dirty="0"/>
              <a:t>—</a:t>
            </a:r>
            <a:r>
              <a:rPr lang="zh-CN" altLang="en-US" dirty="0"/>
              <a:t>祝福还是诅咒？</a:t>
            </a:r>
          </a:p>
          <a:p>
            <a:endParaRPr lang="zh-CN" altLang="en-US" dirty="0"/>
          </a:p>
        </p:txBody>
      </p:sp>
      <p:sp>
        <p:nvSpPr>
          <p:cNvPr id="4" name="灯片编号占位符 3"/>
          <p:cNvSpPr>
            <a:spLocks noGrp="1"/>
          </p:cNvSpPr>
          <p:nvPr>
            <p:ph type="sldNum" sz="quarter" idx="10"/>
          </p:nvPr>
        </p:nvSpPr>
        <p:spPr/>
        <p:txBody>
          <a:bodyPr/>
          <a:lstStyle/>
          <a:p>
            <a:pPr>
              <a:defRPr/>
            </a:pPr>
            <a:fld id="{E46A9642-FD4A-45CC-9F4F-8E10AB9AB4AA}" type="slidenum">
              <a:rPr lang="en-US" altLang="zh-CN" smtClean="0"/>
              <a:pPr>
                <a:defRPr/>
              </a:pPr>
              <a:t>140</a:t>
            </a:fld>
            <a:endParaRPr lang="en-US" altLang="zh-CN"/>
          </a:p>
        </p:txBody>
      </p:sp>
    </p:spTree>
    <p:extLst>
      <p:ext uri="{BB962C8B-B14F-4D97-AF65-F5344CB8AC3E}">
        <p14:creationId xmlns:p14="http://schemas.microsoft.com/office/powerpoint/2010/main" val="395862814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a:t>清华大学段海新教授的学术报告：端到端通信中的中间盒子</a:t>
            </a:r>
            <a:r>
              <a:rPr lang="en-US" altLang="zh-CN" dirty="0"/>
              <a:t>—</a:t>
            </a:r>
            <a:r>
              <a:rPr lang="zh-CN" altLang="en-US" dirty="0"/>
              <a:t>祝福还是诅咒？</a:t>
            </a:r>
          </a:p>
          <a:p>
            <a:endParaRPr lang="zh-CN" altLang="en-US" dirty="0"/>
          </a:p>
        </p:txBody>
      </p:sp>
      <p:sp>
        <p:nvSpPr>
          <p:cNvPr id="4" name="灯片编号占位符 3"/>
          <p:cNvSpPr>
            <a:spLocks noGrp="1"/>
          </p:cNvSpPr>
          <p:nvPr>
            <p:ph type="sldNum" sz="quarter" idx="10"/>
          </p:nvPr>
        </p:nvSpPr>
        <p:spPr/>
        <p:txBody>
          <a:bodyPr/>
          <a:lstStyle/>
          <a:p>
            <a:pPr>
              <a:defRPr/>
            </a:pPr>
            <a:fld id="{E46A9642-FD4A-45CC-9F4F-8E10AB9AB4AA}" type="slidenum">
              <a:rPr lang="en-US" altLang="zh-CN" smtClean="0"/>
              <a:pPr>
                <a:defRPr/>
              </a:pPr>
              <a:t>141</a:t>
            </a:fld>
            <a:endParaRPr lang="en-US" altLang="zh-CN"/>
          </a:p>
        </p:txBody>
      </p:sp>
    </p:spTree>
    <p:extLst>
      <p:ext uri="{BB962C8B-B14F-4D97-AF65-F5344CB8AC3E}">
        <p14:creationId xmlns:p14="http://schemas.microsoft.com/office/powerpoint/2010/main" val="3522534933"/>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a:t>清华大学段海新教授的学术报告：端到端通信中的中间盒子</a:t>
            </a:r>
            <a:r>
              <a:rPr lang="en-US" altLang="zh-CN" dirty="0"/>
              <a:t>—</a:t>
            </a:r>
            <a:r>
              <a:rPr lang="zh-CN" altLang="en-US" dirty="0"/>
              <a:t>祝福还是诅咒？</a:t>
            </a:r>
          </a:p>
          <a:p>
            <a:endParaRPr lang="zh-CN" altLang="en-US" dirty="0"/>
          </a:p>
        </p:txBody>
      </p:sp>
      <p:sp>
        <p:nvSpPr>
          <p:cNvPr id="4" name="灯片编号占位符 3"/>
          <p:cNvSpPr>
            <a:spLocks noGrp="1"/>
          </p:cNvSpPr>
          <p:nvPr>
            <p:ph type="sldNum" sz="quarter" idx="10"/>
          </p:nvPr>
        </p:nvSpPr>
        <p:spPr/>
        <p:txBody>
          <a:bodyPr/>
          <a:lstStyle/>
          <a:p>
            <a:pPr>
              <a:defRPr/>
            </a:pPr>
            <a:fld id="{E46A9642-FD4A-45CC-9F4F-8E10AB9AB4AA}" type="slidenum">
              <a:rPr lang="en-US" altLang="zh-CN" smtClean="0"/>
              <a:pPr>
                <a:defRPr/>
              </a:pPr>
              <a:t>142</a:t>
            </a:fld>
            <a:endParaRPr lang="en-US" altLang="zh-CN"/>
          </a:p>
        </p:txBody>
      </p:sp>
    </p:spTree>
    <p:extLst>
      <p:ext uri="{BB962C8B-B14F-4D97-AF65-F5344CB8AC3E}">
        <p14:creationId xmlns:p14="http://schemas.microsoft.com/office/powerpoint/2010/main" val="255074694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a:t>清华大学段海新教授的学术报告：端到端通信中的中间盒子</a:t>
            </a:r>
            <a:r>
              <a:rPr lang="en-US" altLang="zh-CN" dirty="0"/>
              <a:t>—</a:t>
            </a:r>
            <a:r>
              <a:rPr lang="zh-CN" altLang="en-US" dirty="0"/>
              <a:t>祝福还是诅咒？</a:t>
            </a:r>
          </a:p>
          <a:p>
            <a:endParaRPr lang="zh-CN" altLang="en-US" dirty="0"/>
          </a:p>
        </p:txBody>
      </p:sp>
      <p:sp>
        <p:nvSpPr>
          <p:cNvPr id="4" name="灯片编号占位符 3"/>
          <p:cNvSpPr>
            <a:spLocks noGrp="1"/>
          </p:cNvSpPr>
          <p:nvPr>
            <p:ph type="sldNum" sz="quarter" idx="10"/>
          </p:nvPr>
        </p:nvSpPr>
        <p:spPr/>
        <p:txBody>
          <a:bodyPr/>
          <a:lstStyle/>
          <a:p>
            <a:pPr>
              <a:defRPr/>
            </a:pPr>
            <a:fld id="{E46A9642-FD4A-45CC-9F4F-8E10AB9AB4AA}" type="slidenum">
              <a:rPr lang="en-US" altLang="zh-CN" smtClean="0"/>
              <a:pPr>
                <a:defRPr/>
              </a:pPr>
              <a:t>143</a:t>
            </a:fld>
            <a:endParaRPr lang="en-US" altLang="zh-CN"/>
          </a:p>
        </p:txBody>
      </p:sp>
    </p:spTree>
    <p:extLst>
      <p:ext uri="{BB962C8B-B14F-4D97-AF65-F5344CB8AC3E}">
        <p14:creationId xmlns:p14="http://schemas.microsoft.com/office/powerpoint/2010/main" val="285454350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a:t>清华大学段海新教授的学术报告：端到端通信中的中间盒子</a:t>
            </a:r>
            <a:r>
              <a:rPr lang="en-US" altLang="zh-CN" dirty="0"/>
              <a:t>—</a:t>
            </a:r>
            <a:r>
              <a:rPr lang="zh-CN" altLang="en-US" dirty="0"/>
              <a:t>祝福还是诅咒？</a:t>
            </a:r>
          </a:p>
          <a:p>
            <a:endParaRPr lang="zh-CN" altLang="en-US" dirty="0"/>
          </a:p>
        </p:txBody>
      </p:sp>
      <p:sp>
        <p:nvSpPr>
          <p:cNvPr id="4" name="灯片编号占位符 3"/>
          <p:cNvSpPr>
            <a:spLocks noGrp="1"/>
          </p:cNvSpPr>
          <p:nvPr>
            <p:ph type="sldNum" sz="quarter" idx="10"/>
          </p:nvPr>
        </p:nvSpPr>
        <p:spPr/>
        <p:txBody>
          <a:bodyPr/>
          <a:lstStyle/>
          <a:p>
            <a:pPr>
              <a:defRPr/>
            </a:pPr>
            <a:fld id="{E46A9642-FD4A-45CC-9F4F-8E10AB9AB4AA}" type="slidenum">
              <a:rPr lang="en-US" altLang="zh-CN" smtClean="0"/>
              <a:pPr>
                <a:defRPr/>
              </a:pPr>
              <a:t>144</a:t>
            </a:fld>
            <a:endParaRPr lang="en-US" altLang="zh-CN"/>
          </a:p>
        </p:txBody>
      </p:sp>
    </p:spTree>
    <p:extLst>
      <p:ext uri="{BB962C8B-B14F-4D97-AF65-F5344CB8AC3E}">
        <p14:creationId xmlns:p14="http://schemas.microsoft.com/office/powerpoint/2010/main" val="1988079138"/>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a:t>清华大学段海新教授的学术报告：端到端通信中的中间盒子</a:t>
            </a:r>
            <a:r>
              <a:rPr lang="en-US" altLang="zh-CN" dirty="0"/>
              <a:t>—</a:t>
            </a:r>
            <a:r>
              <a:rPr lang="zh-CN" altLang="en-US" dirty="0"/>
              <a:t>祝福还是诅咒？</a:t>
            </a:r>
          </a:p>
          <a:p>
            <a:endParaRPr lang="zh-CN" altLang="en-US" dirty="0"/>
          </a:p>
        </p:txBody>
      </p:sp>
      <p:sp>
        <p:nvSpPr>
          <p:cNvPr id="4" name="灯片编号占位符 3"/>
          <p:cNvSpPr>
            <a:spLocks noGrp="1"/>
          </p:cNvSpPr>
          <p:nvPr>
            <p:ph type="sldNum" sz="quarter" idx="10"/>
          </p:nvPr>
        </p:nvSpPr>
        <p:spPr/>
        <p:txBody>
          <a:bodyPr/>
          <a:lstStyle/>
          <a:p>
            <a:pPr>
              <a:defRPr/>
            </a:pPr>
            <a:fld id="{E46A9642-FD4A-45CC-9F4F-8E10AB9AB4AA}" type="slidenum">
              <a:rPr lang="en-US" altLang="zh-CN" smtClean="0"/>
              <a:pPr>
                <a:defRPr/>
              </a:pPr>
              <a:t>145</a:t>
            </a:fld>
            <a:endParaRPr lang="en-US" altLang="zh-CN"/>
          </a:p>
        </p:txBody>
      </p:sp>
    </p:spTree>
    <p:extLst>
      <p:ext uri="{BB962C8B-B14F-4D97-AF65-F5344CB8AC3E}">
        <p14:creationId xmlns:p14="http://schemas.microsoft.com/office/powerpoint/2010/main" val="737563756"/>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a:t>清华大学段海新教授的学术报告：端到端通信中的中间盒子</a:t>
            </a:r>
            <a:r>
              <a:rPr lang="en-US" altLang="zh-CN" dirty="0"/>
              <a:t>—</a:t>
            </a:r>
            <a:r>
              <a:rPr lang="zh-CN" altLang="en-US" dirty="0"/>
              <a:t>祝福还是诅咒？</a:t>
            </a:r>
          </a:p>
          <a:p>
            <a:endParaRPr lang="zh-CN" altLang="en-US" dirty="0"/>
          </a:p>
        </p:txBody>
      </p:sp>
      <p:sp>
        <p:nvSpPr>
          <p:cNvPr id="4" name="灯片编号占位符 3"/>
          <p:cNvSpPr>
            <a:spLocks noGrp="1"/>
          </p:cNvSpPr>
          <p:nvPr>
            <p:ph type="sldNum" sz="quarter" idx="10"/>
          </p:nvPr>
        </p:nvSpPr>
        <p:spPr/>
        <p:txBody>
          <a:bodyPr/>
          <a:lstStyle/>
          <a:p>
            <a:pPr>
              <a:defRPr/>
            </a:pPr>
            <a:fld id="{E46A9642-FD4A-45CC-9F4F-8E10AB9AB4AA}" type="slidenum">
              <a:rPr lang="en-US" altLang="zh-CN" smtClean="0"/>
              <a:pPr>
                <a:defRPr/>
              </a:pPr>
              <a:t>146</a:t>
            </a:fld>
            <a:endParaRPr lang="en-US" altLang="zh-CN"/>
          </a:p>
        </p:txBody>
      </p:sp>
    </p:spTree>
    <p:extLst>
      <p:ext uri="{BB962C8B-B14F-4D97-AF65-F5344CB8AC3E}">
        <p14:creationId xmlns:p14="http://schemas.microsoft.com/office/powerpoint/2010/main" val="3003351368"/>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清华大学段海新教授的学术报告：端到端通信中的中间盒子</a:t>
            </a:r>
            <a:r>
              <a:rPr lang="en-US" altLang="zh-CN" dirty="0"/>
              <a:t>—</a:t>
            </a:r>
            <a:r>
              <a:rPr lang="zh-CN" altLang="en-US" dirty="0"/>
              <a:t>祝福还是诅咒？</a:t>
            </a:r>
          </a:p>
        </p:txBody>
      </p:sp>
      <p:sp>
        <p:nvSpPr>
          <p:cNvPr id="4" name="灯片编号占位符 3"/>
          <p:cNvSpPr>
            <a:spLocks noGrp="1"/>
          </p:cNvSpPr>
          <p:nvPr>
            <p:ph type="sldNum" sz="quarter" idx="10"/>
          </p:nvPr>
        </p:nvSpPr>
        <p:spPr/>
        <p:txBody>
          <a:bodyPr/>
          <a:lstStyle/>
          <a:p>
            <a:pPr>
              <a:defRPr/>
            </a:pPr>
            <a:fld id="{E46A9642-FD4A-45CC-9F4F-8E10AB9AB4AA}" type="slidenum">
              <a:rPr lang="en-US" altLang="zh-CN" smtClean="0"/>
              <a:pPr>
                <a:defRPr/>
              </a:pPr>
              <a:t>147</a:t>
            </a:fld>
            <a:endParaRPr lang="en-US" altLang="zh-CN"/>
          </a:p>
        </p:txBody>
      </p:sp>
    </p:spTree>
    <p:extLst>
      <p:ext uri="{BB962C8B-B14F-4D97-AF65-F5344CB8AC3E}">
        <p14:creationId xmlns:p14="http://schemas.microsoft.com/office/powerpoint/2010/main" val="1082780263"/>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a:t>清华大学段海新教授的学术报告：端到端通信中的中间盒子</a:t>
            </a:r>
            <a:r>
              <a:rPr lang="en-US" altLang="zh-CN" dirty="0"/>
              <a:t>—</a:t>
            </a:r>
            <a:r>
              <a:rPr lang="zh-CN" altLang="en-US" dirty="0"/>
              <a:t>祝福还是诅咒？</a:t>
            </a:r>
          </a:p>
          <a:p>
            <a:endParaRPr lang="zh-CN" altLang="en-US" dirty="0"/>
          </a:p>
        </p:txBody>
      </p:sp>
      <p:sp>
        <p:nvSpPr>
          <p:cNvPr id="4" name="灯片编号占位符 3"/>
          <p:cNvSpPr>
            <a:spLocks noGrp="1"/>
          </p:cNvSpPr>
          <p:nvPr>
            <p:ph type="sldNum" sz="quarter" idx="10"/>
          </p:nvPr>
        </p:nvSpPr>
        <p:spPr/>
        <p:txBody>
          <a:bodyPr/>
          <a:lstStyle/>
          <a:p>
            <a:pPr>
              <a:defRPr/>
            </a:pPr>
            <a:fld id="{E46A9642-FD4A-45CC-9F4F-8E10AB9AB4AA}" type="slidenum">
              <a:rPr lang="en-US" altLang="zh-CN" smtClean="0"/>
              <a:pPr>
                <a:defRPr/>
              </a:pPr>
              <a:t>148</a:t>
            </a:fld>
            <a:endParaRPr lang="en-US" altLang="zh-CN"/>
          </a:p>
        </p:txBody>
      </p:sp>
    </p:spTree>
    <p:extLst>
      <p:ext uri="{BB962C8B-B14F-4D97-AF65-F5344CB8AC3E}">
        <p14:creationId xmlns:p14="http://schemas.microsoft.com/office/powerpoint/2010/main" val="2393157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郑晓峰：</a:t>
            </a:r>
            <a:r>
              <a:rPr kumimoji="1" lang="zh-CN" altLang="en-US" sz="1200" b="0" i="0" u="none" strike="noStrike" kern="1200" baseline="0" dirty="0">
                <a:solidFill>
                  <a:schemeClr val="tx1"/>
                </a:solidFill>
                <a:latin typeface="Times New Roman" pitchFamily="18" charset="0"/>
                <a:ea typeface="宋体" charset="-122"/>
                <a:cs typeface="+mn-cs"/>
              </a:rPr>
              <a:t>在</a:t>
            </a:r>
            <a:r>
              <a:rPr kumimoji="1" lang="en-US" altLang="zh-CN" sz="1200" b="0" i="0" u="none" strike="noStrike" kern="1200" baseline="0" dirty="0">
                <a:solidFill>
                  <a:schemeClr val="tx1"/>
                </a:solidFill>
                <a:latin typeface="Times New Roman" pitchFamily="18" charset="0"/>
                <a:ea typeface="宋体" charset="-122"/>
                <a:cs typeface="+mn-cs"/>
              </a:rPr>
              <a:t>inforsec2019</a:t>
            </a:r>
            <a:r>
              <a:rPr kumimoji="1" lang="zh-CN" altLang="en-US" sz="1200" b="0" i="0" u="none" strike="noStrike" kern="1200" baseline="0" dirty="0">
                <a:solidFill>
                  <a:schemeClr val="tx1"/>
                </a:solidFill>
                <a:latin typeface="Times New Roman" pitchFamily="18" charset="0"/>
                <a:ea typeface="宋体" charset="-122"/>
                <a:cs typeface="+mn-cs"/>
              </a:rPr>
              <a:t>年会上的报告“端到端安全协议的威胁、演进和部署”</a:t>
            </a:r>
            <a:endParaRPr lang="zh-CN" altLang="en-US" dirty="0"/>
          </a:p>
        </p:txBody>
      </p:sp>
      <p:sp>
        <p:nvSpPr>
          <p:cNvPr id="4" name="灯片编号占位符 3"/>
          <p:cNvSpPr>
            <a:spLocks noGrp="1"/>
          </p:cNvSpPr>
          <p:nvPr>
            <p:ph type="sldNum" sz="quarter" idx="10"/>
          </p:nvPr>
        </p:nvSpPr>
        <p:spPr/>
        <p:txBody>
          <a:bodyPr/>
          <a:lstStyle/>
          <a:p>
            <a:pPr>
              <a:defRPr/>
            </a:pPr>
            <a:fld id="{E46A9642-FD4A-45CC-9F4F-8E10AB9AB4AA}" type="slidenum">
              <a:rPr lang="en-US" altLang="zh-CN" smtClean="0"/>
              <a:pPr>
                <a:defRPr/>
              </a:pPr>
              <a:t>15</a:t>
            </a:fld>
            <a:endParaRPr lang="en-US" altLang="zh-CN"/>
          </a:p>
        </p:txBody>
      </p:sp>
    </p:spTree>
    <p:extLst>
      <p:ext uri="{BB962C8B-B14F-4D97-AF65-F5344CB8AC3E}">
        <p14:creationId xmlns:p14="http://schemas.microsoft.com/office/powerpoint/2010/main" val="411342089"/>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https://mp.weixin.qq.com/s/bPkWnzdYDFoJ89Tz6dS7jg</a:t>
            </a:r>
          </a:p>
          <a:p>
            <a:r>
              <a:rPr lang="zh-CN" altLang="en-US" dirty="0"/>
              <a:t>熟悉的陌生人攻击原理：</a:t>
            </a:r>
            <a:endParaRPr lang="en-US" altLang="zh-CN" dirty="0"/>
          </a:p>
          <a:p>
            <a:r>
              <a:rPr kumimoji="1" lang="zh-CN" altLang="en-US" sz="1200" b="0" i="0" kern="1200" dirty="0">
                <a:solidFill>
                  <a:schemeClr val="tx1"/>
                </a:solidFill>
                <a:effectLst/>
                <a:latin typeface="Times New Roman" pitchFamily="18" charset="0"/>
                <a:ea typeface="宋体" charset="-122"/>
                <a:cs typeface="+mn-cs"/>
              </a:rPr>
              <a:t>由于</a:t>
            </a:r>
            <a:r>
              <a:rPr kumimoji="1" lang="en-US" altLang="zh-CN" sz="1200" b="0" i="0" kern="1200" dirty="0">
                <a:solidFill>
                  <a:schemeClr val="tx1"/>
                </a:solidFill>
                <a:effectLst/>
                <a:latin typeface="Times New Roman" pitchFamily="18" charset="0"/>
                <a:ea typeface="宋体" charset="-122"/>
                <a:cs typeface="+mn-cs"/>
              </a:rPr>
              <a:t>Web</a:t>
            </a:r>
            <a:r>
              <a:rPr kumimoji="1" lang="zh-CN" altLang="en-US" sz="1200" b="0" i="0" kern="1200" dirty="0">
                <a:solidFill>
                  <a:schemeClr val="tx1"/>
                </a:solidFill>
                <a:effectLst/>
                <a:latin typeface="Times New Roman" pitchFamily="18" charset="0"/>
                <a:ea typeface="宋体" charset="-122"/>
                <a:cs typeface="+mn-cs"/>
              </a:rPr>
              <a:t>网站的</a:t>
            </a:r>
            <a:r>
              <a:rPr kumimoji="1" lang="en-US" altLang="zh-CN" sz="1200" b="0" i="0" kern="1200" dirty="0">
                <a:solidFill>
                  <a:schemeClr val="tx1"/>
                </a:solidFill>
                <a:effectLst/>
                <a:latin typeface="Times New Roman" pitchFamily="18" charset="0"/>
                <a:ea typeface="宋体" charset="-122"/>
                <a:cs typeface="+mn-cs"/>
              </a:rPr>
              <a:t>HTTPS</a:t>
            </a:r>
            <a:r>
              <a:rPr kumimoji="1" lang="zh-CN" altLang="en-US" sz="1200" b="0" i="0" kern="1200" dirty="0">
                <a:solidFill>
                  <a:schemeClr val="tx1"/>
                </a:solidFill>
                <a:effectLst/>
                <a:latin typeface="Times New Roman" pitchFamily="18" charset="0"/>
                <a:ea typeface="宋体" charset="-122"/>
                <a:cs typeface="+mn-cs"/>
              </a:rPr>
              <a:t>部署比较复杂而且技术仍在进一步发展，共享证书的多个网站之间难免会出现配置故障或者策略不一致的现象。</a:t>
            </a:r>
          </a:p>
          <a:p>
            <a:r>
              <a:rPr kumimoji="1" lang="zh-CN" altLang="en-US" sz="1200" b="0" i="0" kern="1200" dirty="0">
                <a:solidFill>
                  <a:schemeClr val="tx1"/>
                </a:solidFill>
                <a:effectLst/>
                <a:latin typeface="Times New Roman" pitchFamily="18" charset="0"/>
                <a:ea typeface="宋体" charset="-122"/>
                <a:cs typeface="+mn-cs"/>
              </a:rPr>
              <a:t>清华大学</a:t>
            </a:r>
            <a:r>
              <a:rPr kumimoji="1" lang="en-US" altLang="zh-CN" sz="1200" b="0" i="0" kern="1200" dirty="0">
                <a:solidFill>
                  <a:schemeClr val="tx1"/>
                </a:solidFill>
                <a:effectLst/>
                <a:latin typeface="Times New Roman" pitchFamily="18" charset="0"/>
                <a:ea typeface="宋体" charset="-122"/>
                <a:cs typeface="+mn-cs"/>
              </a:rPr>
              <a:t>-</a:t>
            </a:r>
            <a:r>
              <a:rPr kumimoji="1" lang="zh-CN" altLang="en-US" sz="1200" b="0" i="0" kern="1200" dirty="0">
                <a:solidFill>
                  <a:schemeClr val="tx1"/>
                </a:solidFill>
                <a:effectLst/>
                <a:latin typeface="Times New Roman" pitchFamily="18" charset="0"/>
                <a:ea typeface="宋体" charset="-122"/>
                <a:cs typeface="+mn-cs"/>
              </a:rPr>
              <a:t>奇安信集团联合研究中心的研究人员发现，这种证书共享的场景下存在较大的安全风险。如果共享证书的多个网站中有一个网站的</a:t>
            </a:r>
            <a:r>
              <a:rPr kumimoji="1" lang="en-US" altLang="zh-CN" sz="1200" b="0" i="0" kern="1200" dirty="0">
                <a:solidFill>
                  <a:schemeClr val="tx1"/>
                </a:solidFill>
                <a:effectLst/>
                <a:latin typeface="Times New Roman" pitchFamily="18" charset="0"/>
                <a:ea typeface="宋体" charset="-122"/>
                <a:cs typeface="+mn-cs"/>
              </a:rPr>
              <a:t>HTTPS</a:t>
            </a:r>
            <a:r>
              <a:rPr kumimoji="1" lang="zh-CN" altLang="en-US" sz="1200" b="0" i="0" kern="1200" dirty="0">
                <a:solidFill>
                  <a:schemeClr val="tx1"/>
                </a:solidFill>
                <a:effectLst/>
                <a:latin typeface="Times New Roman" pitchFamily="18" charset="0"/>
                <a:ea typeface="宋体" charset="-122"/>
                <a:cs typeface="+mn-cs"/>
              </a:rPr>
              <a:t>的配置不安全，即使配置安全的网站也可能受到攻击。也就是我们常说的木桶效应，或者说一个链条的强度由最弱的一环决定。</a:t>
            </a:r>
          </a:p>
          <a:p>
            <a:r>
              <a:rPr kumimoji="1" lang="zh-CN" altLang="en-US" sz="1200" b="0" i="0" kern="1200" dirty="0">
                <a:solidFill>
                  <a:schemeClr val="tx1"/>
                </a:solidFill>
                <a:effectLst/>
                <a:latin typeface="Times New Roman" pitchFamily="18" charset="0"/>
                <a:ea typeface="宋体" charset="-122"/>
                <a:cs typeface="+mn-cs"/>
              </a:rPr>
              <a:t>在著名的漏洞挖掘比赛</a:t>
            </a:r>
            <a:r>
              <a:rPr kumimoji="1" lang="en-US" altLang="zh-CN" sz="1200" b="0" i="0" kern="1200" dirty="0" err="1">
                <a:solidFill>
                  <a:schemeClr val="tx1"/>
                </a:solidFill>
                <a:effectLst/>
                <a:latin typeface="Times New Roman" pitchFamily="18" charset="0"/>
                <a:ea typeface="宋体" charset="-122"/>
                <a:cs typeface="+mn-cs"/>
              </a:rPr>
              <a:t>GeekPwn</a:t>
            </a:r>
            <a:r>
              <a:rPr kumimoji="1" lang="en-US" altLang="zh-CN" sz="1200" b="0" i="0" kern="1200" dirty="0">
                <a:solidFill>
                  <a:schemeClr val="tx1"/>
                </a:solidFill>
                <a:effectLst/>
                <a:latin typeface="Times New Roman" pitchFamily="18" charset="0"/>
                <a:ea typeface="宋体" charset="-122"/>
                <a:cs typeface="+mn-cs"/>
              </a:rPr>
              <a:t> 2019</a:t>
            </a:r>
            <a:r>
              <a:rPr kumimoji="1" lang="zh-CN" altLang="en-US" sz="1200" b="0" i="0" kern="1200" dirty="0">
                <a:solidFill>
                  <a:schemeClr val="tx1"/>
                </a:solidFill>
                <a:effectLst/>
                <a:latin typeface="Times New Roman" pitchFamily="18" charset="0"/>
                <a:ea typeface="宋体" charset="-122"/>
                <a:cs typeface="+mn-cs"/>
              </a:rPr>
              <a:t>年的竞赛中，清华大学</a:t>
            </a:r>
            <a:r>
              <a:rPr kumimoji="1" lang="en-US" altLang="zh-CN" sz="1200" b="0" i="0" kern="1200" dirty="0">
                <a:solidFill>
                  <a:schemeClr val="tx1"/>
                </a:solidFill>
                <a:effectLst/>
                <a:latin typeface="Times New Roman" pitchFamily="18" charset="0"/>
                <a:ea typeface="宋体" charset="-122"/>
                <a:cs typeface="+mn-cs"/>
              </a:rPr>
              <a:t>——</a:t>
            </a:r>
            <a:r>
              <a:rPr kumimoji="1" lang="zh-CN" altLang="en-US" sz="1200" b="0" i="0" kern="1200" dirty="0">
                <a:solidFill>
                  <a:schemeClr val="tx1"/>
                </a:solidFill>
                <a:effectLst/>
                <a:latin typeface="Times New Roman" pitchFamily="18" charset="0"/>
                <a:ea typeface="宋体" charset="-122"/>
                <a:cs typeface="+mn-cs"/>
              </a:rPr>
              <a:t>奇安信集团联合研究中心的研究人员获一等奖的项目“熟悉的陌生人”攻击就是这个原理。</a:t>
            </a:r>
          </a:p>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zh-CN" altLang="en-US" sz="1200" b="0" i="0" kern="1200" dirty="0">
                <a:solidFill>
                  <a:schemeClr val="tx1"/>
                </a:solidFill>
                <a:effectLst/>
                <a:latin typeface="Times New Roman" pitchFamily="18" charset="0"/>
                <a:ea typeface="宋体" charset="-122"/>
                <a:cs typeface="+mn-cs"/>
              </a:rPr>
              <a:t>在主持人黄健翔和全场观众的见证下，参赛队员在</a:t>
            </a:r>
            <a:r>
              <a:rPr kumimoji="1" lang="en-US" altLang="zh-CN" sz="1200" b="0" i="0" kern="1200" dirty="0">
                <a:solidFill>
                  <a:schemeClr val="tx1"/>
                </a:solidFill>
                <a:effectLst/>
                <a:latin typeface="Times New Roman" pitchFamily="18" charset="0"/>
                <a:ea typeface="宋体" charset="-122"/>
                <a:cs typeface="+mn-cs"/>
              </a:rPr>
              <a:t>20</a:t>
            </a:r>
            <a:r>
              <a:rPr kumimoji="1" lang="zh-CN" altLang="en-US" sz="1200" b="0" i="0" kern="1200" dirty="0">
                <a:solidFill>
                  <a:schemeClr val="tx1"/>
                </a:solidFill>
                <a:effectLst/>
                <a:latin typeface="Times New Roman" pitchFamily="18" charset="0"/>
                <a:ea typeface="宋体" charset="-122"/>
                <a:cs typeface="+mn-cs"/>
              </a:rPr>
              <a:t>分钟内劫持了</a:t>
            </a:r>
            <a:r>
              <a:rPr kumimoji="1" lang="en-US" altLang="zh-CN" sz="1200" b="0" i="0" kern="1200" dirty="0">
                <a:solidFill>
                  <a:schemeClr val="tx1"/>
                </a:solidFill>
                <a:effectLst/>
                <a:latin typeface="Times New Roman" pitchFamily="18" charset="0"/>
                <a:ea typeface="宋体" charset="-122"/>
                <a:cs typeface="+mn-cs"/>
              </a:rPr>
              <a:t>HTTPS</a:t>
            </a:r>
            <a:r>
              <a:rPr kumimoji="1" lang="zh-CN" altLang="en-US" sz="1200" b="0" i="0" kern="1200" dirty="0">
                <a:solidFill>
                  <a:schemeClr val="tx1"/>
                </a:solidFill>
                <a:effectLst/>
                <a:latin typeface="Times New Roman" pitchFamily="18" charset="0"/>
                <a:ea typeface="宋体" charset="-122"/>
                <a:cs typeface="+mn-cs"/>
              </a:rPr>
              <a:t>配置完善的某知名网站，实现了加密</a:t>
            </a:r>
            <a:r>
              <a:rPr kumimoji="1" lang="en-US" altLang="zh-CN" sz="1200" b="0" i="0" kern="1200" dirty="0">
                <a:solidFill>
                  <a:schemeClr val="tx1"/>
                </a:solidFill>
                <a:effectLst/>
                <a:latin typeface="Times New Roman" pitchFamily="18" charset="0"/>
                <a:ea typeface="宋体" charset="-122"/>
                <a:cs typeface="+mn-cs"/>
              </a:rPr>
              <a:t>HTTPS</a:t>
            </a:r>
            <a:r>
              <a:rPr kumimoji="1" lang="zh-CN" altLang="en-US" sz="1200" b="0" i="0" kern="1200" dirty="0">
                <a:solidFill>
                  <a:schemeClr val="tx1"/>
                </a:solidFill>
                <a:effectLst/>
                <a:latin typeface="Times New Roman" pitchFamily="18" charset="0"/>
                <a:ea typeface="宋体" charset="-122"/>
                <a:cs typeface="+mn-cs"/>
              </a:rPr>
              <a:t>保护下的用户名和口令的窃取、传输的网页内容的修改，</a:t>
            </a:r>
            <a:r>
              <a:rPr kumimoji="1" lang="zh-CN" altLang="en-US" sz="1200" b="1" i="0" kern="1200" dirty="0">
                <a:solidFill>
                  <a:schemeClr val="tx1"/>
                </a:solidFill>
                <a:effectLst/>
                <a:latin typeface="Times New Roman" pitchFamily="18" charset="0"/>
                <a:ea typeface="宋体" charset="-122"/>
                <a:cs typeface="+mn-cs"/>
              </a:rPr>
              <a:t>成功劫持了</a:t>
            </a:r>
            <a:r>
              <a:rPr kumimoji="1" lang="en-US" altLang="zh-CN" sz="1200" b="1" i="0" kern="1200" dirty="0">
                <a:solidFill>
                  <a:schemeClr val="tx1"/>
                </a:solidFill>
                <a:effectLst/>
                <a:latin typeface="Times New Roman" pitchFamily="18" charset="0"/>
                <a:ea typeface="宋体" charset="-122"/>
                <a:cs typeface="+mn-cs"/>
              </a:rPr>
              <a:t>HTTPS</a:t>
            </a:r>
            <a:r>
              <a:rPr kumimoji="1" lang="zh-CN" altLang="en-US" sz="1200" b="1" i="0" kern="1200" dirty="0">
                <a:solidFill>
                  <a:schemeClr val="tx1"/>
                </a:solidFill>
                <a:effectLst/>
                <a:latin typeface="Times New Roman" pitchFamily="18" charset="0"/>
                <a:ea typeface="宋体" charset="-122"/>
                <a:cs typeface="+mn-cs"/>
              </a:rPr>
              <a:t>环境下的二维码应用下载和企业邮箱</a:t>
            </a:r>
            <a:r>
              <a:rPr kumimoji="1" lang="zh-CN" altLang="en-US" sz="1200" b="1" i="0" kern="1200">
                <a:solidFill>
                  <a:schemeClr val="tx1"/>
                </a:solidFill>
                <a:effectLst/>
                <a:latin typeface="Times New Roman" pitchFamily="18" charset="0"/>
                <a:ea typeface="宋体" charset="-122"/>
                <a:cs typeface="+mn-cs"/>
              </a:rPr>
              <a:t>登录过程</a:t>
            </a:r>
            <a:r>
              <a:rPr kumimoji="1" lang="zh-CN" altLang="en-US" sz="1200" b="0" i="0" kern="1200">
                <a:solidFill>
                  <a:schemeClr val="tx1"/>
                </a:solidFill>
                <a:effectLst/>
                <a:latin typeface="Times New Roman" pitchFamily="18" charset="0"/>
                <a:ea typeface="宋体" charset="-122"/>
                <a:cs typeface="+mn-cs"/>
              </a:rPr>
              <a:t>等</a:t>
            </a:r>
            <a:r>
              <a:rPr kumimoji="1" lang="zh-CN" altLang="en-US" sz="1200" b="0" i="0" kern="1200" dirty="0">
                <a:solidFill>
                  <a:schemeClr val="tx1"/>
                </a:solidFill>
                <a:effectLst/>
                <a:latin typeface="Times New Roman" pitchFamily="18" charset="0"/>
                <a:ea typeface="宋体" charset="-122"/>
                <a:cs typeface="+mn-cs"/>
              </a:rPr>
              <a:t>攻击。攻击原理如图所示。</a:t>
            </a:r>
            <a:r>
              <a:rPr kumimoji="1" lang="en-US" altLang="zh-CN" sz="1200" b="0" i="0" kern="1200" dirty="0">
                <a:solidFill>
                  <a:schemeClr val="tx1"/>
                </a:solidFill>
                <a:effectLst/>
                <a:latin typeface="Times New Roman" pitchFamily="18" charset="0"/>
                <a:ea typeface="宋体" charset="-122"/>
                <a:cs typeface="+mn-cs"/>
              </a:rPr>
              <a:t>Server A</a:t>
            </a:r>
            <a:r>
              <a:rPr kumimoji="1" lang="zh-CN" altLang="en-US" sz="1200" b="0" i="0" kern="1200" dirty="0">
                <a:solidFill>
                  <a:schemeClr val="tx1"/>
                </a:solidFill>
                <a:effectLst/>
                <a:latin typeface="Times New Roman" pitchFamily="18" charset="0"/>
                <a:ea typeface="宋体" charset="-122"/>
                <a:cs typeface="+mn-cs"/>
              </a:rPr>
              <a:t>按照</a:t>
            </a:r>
            <a:r>
              <a:rPr kumimoji="1" lang="en-US" altLang="zh-CN" sz="1200" b="0" i="0" kern="1200" dirty="0">
                <a:solidFill>
                  <a:schemeClr val="tx1"/>
                </a:solidFill>
                <a:effectLst/>
                <a:latin typeface="Times New Roman" pitchFamily="18" charset="0"/>
                <a:ea typeface="宋体" charset="-122"/>
                <a:cs typeface="+mn-cs"/>
              </a:rPr>
              <a:t>HTTPS</a:t>
            </a:r>
            <a:r>
              <a:rPr kumimoji="1" lang="zh-CN" altLang="en-US" sz="1200" b="0" i="0" kern="1200" dirty="0">
                <a:solidFill>
                  <a:schemeClr val="tx1"/>
                </a:solidFill>
                <a:effectLst/>
                <a:latin typeface="Times New Roman" pitchFamily="18" charset="0"/>
                <a:ea typeface="宋体" charset="-122"/>
                <a:cs typeface="+mn-cs"/>
              </a:rPr>
              <a:t>当前的最佳安全实践配置，本来是没有安全漏洞的；但是由于它和</a:t>
            </a:r>
            <a:r>
              <a:rPr kumimoji="1" lang="en-US" altLang="zh-CN" sz="1200" b="0" i="0" kern="1200" dirty="0">
                <a:solidFill>
                  <a:schemeClr val="tx1"/>
                </a:solidFill>
                <a:effectLst/>
                <a:latin typeface="Times New Roman" pitchFamily="18" charset="0"/>
                <a:ea typeface="宋体" charset="-122"/>
                <a:cs typeface="+mn-cs"/>
              </a:rPr>
              <a:t>Server B </a:t>
            </a:r>
            <a:r>
              <a:rPr kumimoji="1" lang="zh-CN" altLang="en-US" sz="1200" b="0" i="0" kern="1200" dirty="0">
                <a:solidFill>
                  <a:schemeClr val="tx1"/>
                </a:solidFill>
                <a:effectLst/>
                <a:latin typeface="Times New Roman" pitchFamily="18" charset="0"/>
                <a:ea typeface="宋体" charset="-122"/>
                <a:cs typeface="+mn-cs"/>
              </a:rPr>
              <a:t>共享一个证书，但是安全配置上存在缺陷（比如没有配置</a:t>
            </a:r>
            <a:r>
              <a:rPr kumimoji="1" lang="en-US" altLang="zh-CN" sz="1200" b="0" i="0" kern="1200" dirty="0">
                <a:solidFill>
                  <a:schemeClr val="tx1"/>
                </a:solidFill>
                <a:effectLst/>
                <a:latin typeface="Times New Roman" pitchFamily="18" charset="0"/>
                <a:ea typeface="宋体" charset="-122"/>
                <a:cs typeface="+mn-cs"/>
              </a:rPr>
              <a:t>HSTS</a:t>
            </a:r>
            <a:r>
              <a:rPr kumimoji="1" lang="zh-CN" altLang="en-US" sz="1200" b="0" i="0" kern="1200" dirty="0">
                <a:solidFill>
                  <a:schemeClr val="tx1"/>
                </a:solidFill>
                <a:effectLst/>
                <a:latin typeface="Times New Roman" pitchFamily="18" charset="0"/>
                <a:ea typeface="宋体" charset="-122"/>
                <a:cs typeface="+mn-cs"/>
              </a:rPr>
              <a:t>）。于是攻击者可以对</a:t>
            </a:r>
            <a:r>
              <a:rPr kumimoji="1" lang="en-US" altLang="zh-CN" sz="1200" b="0" i="0" kern="1200" dirty="0">
                <a:solidFill>
                  <a:schemeClr val="tx1"/>
                </a:solidFill>
                <a:effectLst/>
                <a:latin typeface="Times New Roman" pitchFamily="18" charset="0"/>
                <a:ea typeface="宋体" charset="-122"/>
                <a:cs typeface="+mn-cs"/>
              </a:rPr>
              <a:t>Server A </a:t>
            </a:r>
            <a:r>
              <a:rPr kumimoji="1" lang="zh-CN" altLang="en-US" sz="1200" b="0" i="0" kern="1200" dirty="0">
                <a:solidFill>
                  <a:schemeClr val="tx1"/>
                </a:solidFill>
                <a:effectLst/>
                <a:latin typeface="Times New Roman" pitchFamily="18" charset="0"/>
                <a:ea typeface="宋体" charset="-122"/>
                <a:cs typeface="+mn-cs"/>
              </a:rPr>
              <a:t>和客户端浏览器之间的</a:t>
            </a:r>
            <a:r>
              <a:rPr kumimoji="1" lang="en-US" altLang="zh-CN" sz="1200" b="0" i="0" kern="1200" dirty="0">
                <a:solidFill>
                  <a:schemeClr val="tx1"/>
                </a:solidFill>
                <a:effectLst/>
                <a:latin typeface="Times New Roman" pitchFamily="18" charset="0"/>
                <a:ea typeface="宋体" charset="-122"/>
                <a:cs typeface="+mn-cs"/>
              </a:rPr>
              <a:t>HTTPS</a:t>
            </a:r>
            <a:r>
              <a:rPr kumimoji="1" lang="zh-CN" altLang="en-US" sz="1200" b="0" i="0" kern="1200" dirty="0">
                <a:solidFill>
                  <a:schemeClr val="tx1"/>
                </a:solidFill>
                <a:effectLst/>
                <a:latin typeface="Times New Roman" pitchFamily="18" charset="0"/>
                <a:ea typeface="宋体" charset="-122"/>
                <a:cs typeface="+mn-cs"/>
              </a:rPr>
              <a:t>实现中间人攻击，使之降级成为明文传输的</a:t>
            </a:r>
            <a:r>
              <a:rPr kumimoji="1" lang="en-US" altLang="zh-CN" sz="1200" b="0" i="0" kern="1200" dirty="0">
                <a:solidFill>
                  <a:schemeClr val="tx1"/>
                </a:solidFill>
                <a:effectLst/>
                <a:latin typeface="Times New Roman" pitchFamily="18" charset="0"/>
                <a:ea typeface="宋体" charset="-122"/>
                <a:cs typeface="+mn-cs"/>
              </a:rPr>
              <a:t>HTTP</a:t>
            </a:r>
            <a:r>
              <a:rPr kumimoji="1" lang="zh-CN" altLang="en-US" sz="1200" b="0" i="0" kern="1200" dirty="0">
                <a:solidFill>
                  <a:schemeClr val="tx1"/>
                </a:solidFill>
                <a:effectLst/>
                <a:latin typeface="Times New Roman" pitchFamily="18" charset="0"/>
                <a:ea typeface="宋体" charset="-122"/>
                <a:cs typeface="+mn-cs"/>
              </a:rPr>
              <a:t>，从而实现传输内容的监听和篡改。</a:t>
            </a:r>
          </a:p>
          <a:p>
            <a:endParaRPr lang="en-US" altLang="zh-CN" dirty="0"/>
          </a:p>
          <a:p>
            <a:r>
              <a:rPr lang="en-US" altLang="zh-CN" dirty="0"/>
              <a:t>https://mp.weixin.qq.com/s/itebKMdJgw7yXxXuolsXqQ</a:t>
            </a:r>
          </a:p>
          <a:p>
            <a:r>
              <a:rPr kumimoji="1" lang="en-US" altLang="zh-CN" sz="1200" b="0" i="0" kern="1200" dirty="0">
                <a:solidFill>
                  <a:schemeClr val="tx1"/>
                </a:solidFill>
                <a:effectLst/>
                <a:latin typeface="Times New Roman" pitchFamily="18" charset="0"/>
                <a:ea typeface="宋体" charset="-122"/>
                <a:cs typeface="+mn-cs"/>
              </a:rPr>
              <a:t>HTTPS</a:t>
            </a:r>
            <a:r>
              <a:rPr kumimoji="1" lang="zh-CN" altLang="en-US" sz="1200" b="0" i="0" kern="1200" dirty="0">
                <a:solidFill>
                  <a:schemeClr val="tx1"/>
                </a:solidFill>
                <a:effectLst/>
                <a:latin typeface="Times New Roman" pitchFamily="18" charset="0"/>
                <a:ea typeface="宋体" charset="-122"/>
                <a:cs typeface="+mn-cs"/>
              </a:rPr>
              <a:t>是为保护“端到端”安全通信而设计的协议，用于保护数据的隐私性、完整性和可靠性。近年来，</a:t>
            </a:r>
            <a:r>
              <a:rPr kumimoji="1" lang="en-US" altLang="zh-CN" sz="1200" b="0" i="0" kern="1200" dirty="0">
                <a:solidFill>
                  <a:schemeClr val="tx1"/>
                </a:solidFill>
                <a:effectLst/>
                <a:latin typeface="Times New Roman" pitchFamily="18" charset="0"/>
                <a:ea typeface="宋体" charset="-122"/>
                <a:cs typeface="+mn-cs"/>
              </a:rPr>
              <a:t>HTTPS</a:t>
            </a:r>
            <a:r>
              <a:rPr kumimoji="1" lang="zh-CN" altLang="en-US" sz="1200" b="0" i="0" kern="1200" dirty="0">
                <a:solidFill>
                  <a:schemeClr val="tx1"/>
                </a:solidFill>
                <a:effectLst/>
                <a:latin typeface="Times New Roman" pitchFamily="18" charset="0"/>
                <a:ea typeface="宋体" charset="-122"/>
                <a:cs typeface="+mn-cs"/>
              </a:rPr>
              <a:t>已越来越多地部署于各类网站，例如银行、电子商务平台等，是当前互联网的基石。而此项研究证实了</a:t>
            </a:r>
            <a:r>
              <a:rPr kumimoji="1" lang="en-US" altLang="zh-CN" sz="1200" b="0" i="0" kern="1200" dirty="0">
                <a:solidFill>
                  <a:schemeClr val="tx1"/>
                </a:solidFill>
                <a:effectLst/>
                <a:latin typeface="Times New Roman" pitchFamily="18" charset="0"/>
                <a:ea typeface="宋体" charset="-122"/>
                <a:cs typeface="+mn-cs"/>
              </a:rPr>
              <a:t>Web PKI</a:t>
            </a:r>
            <a:r>
              <a:rPr kumimoji="1" lang="zh-CN" altLang="en-US" sz="1200" b="0" i="0" kern="1200" dirty="0">
                <a:solidFill>
                  <a:schemeClr val="tx1"/>
                </a:solidFill>
                <a:effectLst/>
                <a:latin typeface="Times New Roman" pitchFamily="18" charset="0"/>
                <a:ea typeface="宋体" charset="-122"/>
                <a:cs typeface="+mn-cs"/>
              </a:rPr>
              <a:t>与</a:t>
            </a:r>
            <a:r>
              <a:rPr kumimoji="1" lang="en-US" altLang="zh-CN" sz="1200" b="0" i="0" kern="1200" dirty="0">
                <a:solidFill>
                  <a:schemeClr val="tx1"/>
                </a:solidFill>
                <a:effectLst/>
                <a:latin typeface="Times New Roman" pitchFamily="18" charset="0"/>
                <a:ea typeface="宋体" charset="-122"/>
                <a:cs typeface="+mn-cs"/>
              </a:rPr>
              <a:t>HTTPS</a:t>
            </a:r>
            <a:r>
              <a:rPr kumimoji="1" lang="zh-CN" altLang="en-US" sz="1200" b="0" i="0" kern="1200" dirty="0">
                <a:solidFill>
                  <a:schemeClr val="tx1"/>
                </a:solidFill>
                <a:effectLst/>
                <a:latin typeface="Times New Roman" pitchFamily="18" charset="0"/>
                <a:ea typeface="宋体" charset="-122"/>
                <a:cs typeface="+mn-cs"/>
              </a:rPr>
              <a:t>加密通信的又一个严重的安全威胁，并提出了针对此类攻击的缓解方案，得到了学术专家和厂商的认可。目前，研究者已经将发现的漏洞报告给受影响的厂商，并提出了降低风险的解决方案。</a:t>
            </a:r>
          </a:p>
          <a:p>
            <a:endParaRPr lang="zh-CN" altLang="en-US" dirty="0"/>
          </a:p>
        </p:txBody>
      </p:sp>
      <p:sp>
        <p:nvSpPr>
          <p:cNvPr id="4" name="灯片编号占位符 3"/>
          <p:cNvSpPr>
            <a:spLocks noGrp="1"/>
          </p:cNvSpPr>
          <p:nvPr>
            <p:ph type="sldNum" sz="quarter" idx="10"/>
          </p:nvPr>
        </p:nvSpPr>
        <p:spPr/>
        <p:txBody>
          <a:bodyPr/>
          <a:lstStyle/>
          <a:p>
            <a:pPr>
              <a:defRPr/>
            </a:pPr>
            <a:fld id="{E46A9642-FD4A-45CC-9F4F-8E10AB9AB4AA}" type="slidenum">
              <a:rPr lang="en-US" altLang="zh-CN" smtClean="0"/>
              <a:pPr>
                <a:defRPr/>
              </a:pPr>
              <a:t>149</a:t>
            </a:fld>
            <a:endParaRPr lang="en-US" altLang="zh-CN"/>
          </a:p>
        </p:txBody>
      </p:sp>
    </p:spTree>
    <p:extLst>
      <p:ext uri="{BB962C8B-B14F-4D97-AF65-F5344CB8AC3E}">
        <p14:creationId xmlns:p14="http://schemas.microsoft.com/office/powerpoint/2010/main" val="2384697435"/>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a:t>清华大学段海新教授的学术报告：端到端通信中的中间盒子</a:t>
            </a:r>
            <a:r>
              <a:rPr lang="en-US" altLang="zh-CN" dirty="0"/>
              <a:t>—</a:t>
            </a:r>
            <a:r>
              <a:rPr lang="zh-CN" altLang="en-US" dirty="0"/>
              <a:t>祝福还是诅咒？</a:t>
            </a:r>
          </a:p>
          <a:p>
            <a:endParaRPr lang="zh-CN" altLang="en-US" dirty="0"/>
          </a:p>
        </p:txBody>
      </p:sp>
      <p:sp>
        <p:nvSpPr>
          <p:cNvPr id="4" name="灯片编号占位符 3"/>
          <p:cNvSpPr>
            <a:spLocks noGrp="1"/>
          </p:cNvSpPr>
          <p:nvPr>
            <p:ph type="sldNum" sz="quarter" idx="10"/>
          </p:nvPr>
        </p:nvSpPr>
        <p:spPr/>
        <p:txBody>
          <a:bodyPr/>
          <a:lstStyle/>
          <a:p>
            <a:pPr>
              <a:defRPr/>
            </a:pPr>
            <a:fld id="{E46A9642-FD4A-45CC-9F4F-8E10AB9AB4AA}" type="slidenum">
              <a:rPr lang="en-US" altLang="zh-CN" smtClean="0"/>
              <a:pPr>
                <a:defRPr/>
              </a:pPr>
              <a:t>150</a:t>
            </a:fld>
            <a:endParaRPr lang="en-US" altLang="zh-CN"/>
          </a:p>
        </p:txBody>
      </p:sp>
    </p:spTree>
    <p:extLst>
      <p:ext uri="{BB962C8B-B14F-4D97-AF65-F5344CB8AC3E}">
        <p14:creationId xmlns:p14="http://schemas.microsoft.com/office/powerpoint/2010/main" val="3247484320"/>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https://mp.weixin.qq.com/s/lRdVqBKlR708tGGXQxjUWA</a:t>
            </a:r>
            <a:endParaRPr lang="zh-CN" altLang="en-US" dirty="0"/>
          </a:p>
        </p:txBody>
      </p:sp>
      <p:sp>
        <p:nvSpPr>
          <p:cNvPr id="4" name="灯片编号占位符 3"/>
          <p:cNvSpPr>
            <a:spLocks noGrp="1"/>
          </p:cNvSpPr>
          <p:nvPr>
            <p:ph type="sldNum" sz="quarter" idx="10"/>
          </p:nvPr>
        </p:nvSpPr>
        <p:spPr/>
        <p:txBody>
          <a:bodyPr/>
          <a:lstStyle/>
          <a:p>
            <a:pPr>
              <a:defRPr/>
            </a:pPr>
            <a:fld id="{E46A9642-FD4A-45CC-9F4F-8E10AB9AB4AA}" type="slidenum">
              <a:rPr lang="en-US" altLang="zh-CN" smtClean="0"/>
              <a:pPr>
                <a:defRPr/>
              </a:pPr>
              <a:t>151</a:t>
            </a:fld>
            <a:endParaRPr lang="en-US" altLang="zh-CN"/>
          </a:p>
        </p:txBody>
      </p:sp>
    </p:spTree>
    <p:extLst>
      <p:ext uri="{BB962C8B-B14F-4D97-AF65-F5344CB8AC3E}">
        <p14:creationId xmlns:p14="http://schemas.microsoft.com/office/powerpoint/2010/main" val="1186160854"/>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要按年度更新</a:t>
            </a:r>
          </a:p>
        </p:txBody>
      </p:sp>
      <p:sp>
        <p:nvSpPr>
          <p:cNvPr id="4" name="灯片编号占位符 3"/>
          <p:cNvSpPr>
            <a:spLocks noGrp="1"/>
          </p:cNvSpPr>
          <p:nvPr>
            <p:ph type="sldNum" sz="quarter" idx="5"/>
          </p:nvPr>
        </p:nvSpPr>
        <p:spPr/>
        <p:txBody>
          <a:bodyPr/>
          <a:lstStyle/>
          <a:p>
            <a:pPr>
              <a:defRPr/>
            </a:pPr>
            <a:fld id="{E46A9642-FD4A-45CC-9F4F-8E10AB9AB4AA}" type="slidenum">
              <a:rPr lang="en-US" altLang="zh-CN" smtClean="0"/>
              <a:pPr>
                <a:defRPr/>
              </a:pPr>
              <a:t>152</a:t>
            </a:fld>
            <a:endParaRPr lang="en-US" altLang="zh-CN"/>
          </a:p>
        </p:txBody>
      </p:sp>
    </p:spTree>
    <p:extLst>
      <p:ext uri="{BB962C8B-B14F-4D97-AF65-F5344CB8AC3E}">
        <p14:creationId xmlns:p14="http://schemas.microsoft.com/office/powerpoint/2010/main" val="3481905622"/>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https://mp.weixin.qq.com/s/lRdVqBKlR708tGGXQxjUWA</a:t>
            </a:r>
          </a:p>
          <a:p>
            <a:r>
              <a:rPr lang="en-US" altLang="zh-CN" dirty="0"/>
              <a:t>https://www.cnblogs.com/xmxit-liu/p/12945785.html</a:t>
            </a:r>
          </a:p>
          <a:p>
            <a:r>
              <a:rPr lang="en-US" altLang="zh-CN" dirty="0"/>
              <a:t>https://www.cnblogs.com/animo-2020/p/12797138.html</a:t>
            </a:r>
            <a:endParaRPr lang="zh-CN" altLang="en-US" dirty="0"/>
          </a:p>
        </p:txBody>
      </p:sp>
      <p:sp>
        <p:nvSpPr>
          <p:cNvPr id="4" name="灯片编号占位符 3"/>
          <p:cNvSpPr>
            <a:spLocks noGrp="1"/>
          </p:cNvSpPr>
          <p:nvPr>
            <p:ph type="sldNum" sz="quarter" idx="10"/>
          </p:nvPr>
        </p:nvSpPr>
        <p:spPr/>
        <p:txBody>
          <a:bodyPr/>
          <a:lstStyle/>
          <a:p>
            <a:pPr>
              <a:defRPr/>
            </a:pPr>
            <a:fld id="{E46A9642-FD4A-45CC-9F4F-8E10AB9AB4AA}" type="slidenum">
              <a:rPr lang="en-US" altLang="zh-CN" smtClean="0"/>
              <a:pPr>
                <a:defRPr/>
              </a:pPr>
              <a:t>153</a:t>
            </a:fld>
            <a:endParaRPr lang="en-US" altLang="zh-CN"/>
          </a:p>
        </p:txBody>
      </p:sp>
    </p:spTree>
    <p:extLst>
      <p:ext uri="{BB962C8B-B14F-4D97-AF65-F5344CB8AC3E}">
        <p14:creationId xmlns:p14="http://schemas.microsoft.com/office/powerpoint/2010/main" val="3789290839"/>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hlinkClick r:id="rId3"/>
              </a:rPr>
              <a:t>https://www.secrss.com/articles/18176</a:t>
            </a:r>
            <a:endParaRPr lang="en-US" altLang="zh-CN" dirty="0"/>
          </a:p>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altLang="zh-CN" sz="1200" b="0" i="0" kern="1200" dirty="0">
                <a:solidFill>
                  <a:schemeClr val="tx1"/>
                </a:solidFill>
                <a:effectLst/>
                <a:latin typeface="Times New Roman" pitchFamily="18" charset="0"/>
                <a:ea typeface="宋体" charset="-122"/>
                <a:cs typeface="+mn-cs"/>
              </a:rPr>
              <a:t>2020.3.26 </a:t>
            </a:r>
            <a:r>
              <a:rPr kumimoji="1" lang="zh-CN" altLang="en-US" sz="1200" b="0" i="0" kern="1200" dirty="0">
                <a:solidFill>
                  <a:schemeClr val="tx1"/>
                </a:solidFill>
                <a:effectLst/>
                <a:latin typeface="Times New Roman" pitchFamily="18" charset="0"/>
                <a:ea typeface="宋体" charset="-122"/>
                <a:cs typeface="+mn-cs"/>
              </a:rPr>
              <a:t>国内部分地区网络出现中间人攻击：</a:t>
            </a:r>
            <a:r>
              <a:rPr kumimoji="1" lang="en-US" altLang="zh-CN" sz="1200" b="0" i="0" kern="1200" dirty="0">
                <a:solidFill>
                  <a:schemeClr val="tx1"/>
                </a:solidFill>
                <a:effectLst/>
                <a:latin typeface="Times New Roman" pitchFamily="18" charset="0"/>
                <a:ea typeface="宋体" charset="-122"/>
                <a:cs typeface="+mn-cs"/>
              </a:rPr>
              <a:t>GitHub</a:t>
            </a:r>
            <a:r>
              <a:rPr kumimoji="1" lang="zh-CN" altLang="en-US" sz="1200" b="0" i="0" kern="1200" dirty="0">
                <a:solidFill>
                  <a:schemeClr val="tx1"/>
                </a:solidFill>
                <a:effectLst/>
                <a:latin typeface="Times New Roman" pitchFamily="18" charset="0"/>
                <a:ea typeface="宋体" charset="-122"/>
                <a:cs typeface="+mn-cs"/>
              </a:rPr>
              <a:t>、京东等被劫持</a:t>
            </a:r>
            <a:endParaRPr kumimoji="1" lang="en-US" altLang="zh-CN" sz="1200" b="0" i="0" kern="1200" dirty="0">
              <a:solidFill>
                <a:schemeClr val="tx1"/>
              </a:solidFill>
              <a:effectLst/>
              <a:latin typeface="Times New Roman" pitchFamily="18" charset="0"/>
              <a:ea typeface="宋体" charset="-122"/>
              <a:cs typeface="+mn-cs"/>
            </a:endParaRPr>
          </a:p>
          <a:p>
            <a:r>
              <a:rPr kumimoji="1" lang="zh-CN" altLang="en-US" sz="1200" b="0" i="0" kern="1200" dirty="0">
                <a:solidFill>
                  <a:schemeClr val="tx1"/>
                </a:solidFill>
                <a:effectLst/>
                <a:latin typeface="Times New Roman" pitchFamily="18" charset="0"/>
                <a:ea typeface="宋体" charset="-122"/>
                <a:cs typeface="+mn-cs"/>
              </a:rPr>
              <a:t>蓝点网</a:t>
            </a:r>
            <a:r>
              <a:rPr kumimoji="1" lang="en-US" altLang="zh-CN" sz="1200" b="0" i="0" kern="1200" dirty="0">
                <a:solidFill>
                  <a:schemeClr val="tx1"/>
                </a:solidFill>
                <a:effectLst/>
                <a:latin typeface="Times New Roman" pitchFamily="18" charset="0"/>
                <a:ea typeface="宋体" charset="-122"/>
                <a:cs typeface="+mn-cs"/>
              </a:rPr>
              <a:t>3</a:t>
            </a:r>
            <a:r>
              <a:rPr kumimoji="1" lang="zh-CN" altLang="en-US" sz="1200" b="0" i="0" kern="1200" dirty="0">
                <a:solidFill>
                  <a:schemeClr val="tx1"/>
                </a:solidFill>
                <a:effectLst/>
                <a:latin typeface="Times New Roman" pitchFamily="18" charset="0"/>
                <a:ea typeface="宋体" charset="-122"/>
                <a:cs typeface="+mn-cs"/>
              </a:rPr>
              <a:t>月</a:t>
            </a:r>
            <a:r>
              <a:rPr kumimoji="1" lang="en-US" altLang="zh-CN" sz="1200" b="0" i="0" kern="1200" dirty="0">
                <a:solidFill>
                  <a:schemeClr val="tx1"/>
                </a:solidFill>
                <a:effectLst/>
                <a:latin typeface="Times New Roman" pitchFamily="18" charset="0"/>
                <a:ea typeface="宋体" charset="-122"/>
                <a:cs typeface="+mn-cs"/>
              </a:rPr>
              <a:t>26</a:t>
            </a:r>
            <a:r>
              <a:rPr kumimoji="1" lang="zh-CN" altLang="en-US" sz="1200" b="0" i="0" kern="1200" dirty="0">
                <a:solidFill>
                  <a:schemeClr val="tx1"/>
                </a:solidFill>
                <a:effectLst/>
                <a:latin typeface="Times New Roman" pitchFamily="18" charset="0"/>
                <a:ea typeface="宋体" charset="-122"/>
                <a:cs typeface="+mn-cs"/>
              </a:rPr>
              <a:t>日晚间消息，据蓝点网网友反馈有攻击者正在大规模的发起中间人攻击劫持京东和 </a:t>
            </a:r>
            <a:r>
              <a:rPr kumimoji="1" lang="en-US" altLang="zh-CN" sz="1200" b="0" i="0" kern="1200" dirty="0">
                <a:solidFill>
                  <a:schemeClr val="tx1"/>
                </a:solidFill>
                <a:effectLst/>
                <a:latin typeface="Times New Roman" pitchFamily="18" charset="0"/>
                <a:ea typeface="宋体" charset="-122"/>
                <a:cs typeface="+mn-cs"/>
              </a:rPr>
              <a:t>GitHub </a:t>
            </a:r>
            <a:r>
              <a:rPr kumimoji="1" lang="zh-CN" altLang="en-US" sz="1200" b="0" i="0" kern="1200" dirty="0">
                <a:solidFill>
                  <a:schemeClr val="tx1"/>
                </a:solidFill>
                <a:effectLst/>
                <a:latin typeface="Times New Roman" pitchFamily="18" charset="0"/>
                <a:ea typeface="宋体" charset="-122"/>
                <a:cs typeface="+mn-cs"/>
              </a:rPr>
              <a:t>等网站，目前受影响的主要是部分地区用户，但涉及所有运营商。</a:t>
            </a:r>
          </a:p>
          <a:p>
            <a:r>
              <a:rPr kumimoji="1" lang="zh-CN" altLang="en-US" sz="1200" b="0" i="0" kern="1200" dirty="0">
                <a:solidFill>
                  <a:schemeClr val="tx1"/>
                </a:solidFill>
                <a:effectLst/>
                <a:latin typeface="Times New Roman" pitchFamily="18" charset="0"/>
                <a:ea typeface="宋体" charset="-122"/>
                <a:cs typeface="+mn-cs"/>
              </a:rPr>
              <a:t>此次攻击似乎与路由广播有关，通过骨干网络进行劫持 </a:t>
            </a:r>
            <a:r>
              <a:rPr kumimoji="1" lang="en-US" altLang="zh-CN" sz="1200" b="0" i="0" kern="1200" dirty="0">
                <a:solidFill>
                  <a:schemeClr val="tx1"/>
                </a:solidFill>
                <a:effectLst/>
                <a:latin typeface="Times New Roman" pitchFamily="18" charset="0"/>
                <a:ea typeface="宋体" charset="-122"/>
                <a:cs typeface="+mn-cs"/>
              </a:rPr>
              <a:t>443</a:t>
            </a:r>
            <a:r>
              <a:rPr kumimoji="1" lang="zh-CN" altLang="en-US" sz="1200" b="0" i="0" kern="1200" dirty="0">
                <a:solidFill>
                  <a:schemeClr val="tx1"/>
                </a:solidFill>
                <a:effectLst/>
                <a:latin typeface="Times New Roman" pitchFamily="18" charset="0"/>
                <a:ea typeface="宋体" charset="-122"/>
                <a:cs typeface="+mn-cs"/>
              </a:rPr>
              <a:t>端口，目前经测试 </a:t>
            </a:r>
            <a:r>
              <a:rPr kumimoji="1" lang="en-US" altLang="zh-CN" sz="1200" b="0" i="0" kern="1200" dirty="0">
                <a:solidFill>
                  <a:schemeClr val="tx1"/>
                </a:solidFill>
                <a:effectLst/>
                <a:latin typeface="Times New Roman" pitchFamily="18" charset="0"/>
                <a:ea typeface="宋体" charset="-122"/>
                <a:cs typeface="+mn-cs"/>
              </a:rPr>
              <a:t>DNS </a:t>
            </a:r>
            <a:r>
              <a:rPr kumimoji="1" lang="zh-CN" altLang="en-US" sz="1200" b="0" i="0" kern="1200" dirty="0">
                <a:solidFill>
                  <a:schemeClr val="tx1"/>
                </a:solidFill>
                <a:effectLst/>
                <a:latin typeface="Times New Roman" pitchFamily="18" charset="0"/>
                <a:ea typeface="宋体" charset="-122"/>
                <a:cs typeface="+mn-cs"/>
              </a:rPr>
              <a:t>系统解析是完全正常的。</a:t>
            </a:r>
          </a:p>
          <a:p>
            <a:r>
              <a:rPr kumimoji="1" lang="zh-CN" altLang="en-US" sz="1200" b="0" i="0" kern="1200" dirty="0">
                <a:solidFill>
                  <a:schemeClr val="tx1"/>
                </a:solidFill>
                <a:effectLst/>
                <a:latin typeface="Times New Roman" pitchFamily="18" charset="0"/>
                <a:ea typeface="宋体" charset="-122"/>
                <a:cs typeface="+mn-cs"/>
              </a:rPr>
              <a:t>例如中国移动、中国联通、中国电信以及教育网均可复现劫持问题，而国外网络访问这些站点并未出现异常情况。</a:t>
            </a:r>
          </a:p>
          <a:p>
            <a:r>
              <a:rPr kumimoji="1" lang="zh-CN" altLang="en-US" sz="1200" b="0" i="0" kern="1200" dirty="0">
                <a:solidFill>
                  <a:schemeClr val="tx1"/>
                </a:solidFill>
                <a:effectLst/>
                <a:latin typeface="Times New Roman" pitchFamily="18" charset="0"/>
                <a:ea typeface="宋体" charset="-122"/>
                <a:cs typeface="+mn-cs"/>
              </a:rPr>
              <a:t>由于攻击者使用的自签名证书不被所有操作系统以及浏览器信任，因此用户访问这些网站时可能会出现安全警告。</a:t>
            </a:r>
          </a:p>
          <a:p>
            <a:r>
              <a:rPr kumimoji="1" lang="zh-CN" altLang="en-US" sz="1200" b="0" i="0" kern="1200" dirty="0">
                <a:solidFill>
                  <a:schemeClr val="tx1"/>
                </a:solidFill>
                <a:effectLst/>
                <a:latin typeface="Times New Roman" pitchFamily="18" charset="0"/>
                <a:ea typeface="宋体" charset="-122"/>
                <a:cs typeface="+mn-cs"/>
              </a:rPr>
              <a:t>从目前攻击情况来看此次发起攻击的黑客很可能是初学者，而攻击目的很有可能只是在测试但没想到规模如此大。</a:t>
            </a:r>
          </a:p>
          <a:p>
            <a:pPr marL="0" marR="0" lvl="0" indent="0" algn="l" defTabSz="914400" rtl="0" eaLnBrk="0" fontAlgn="base" latinLnBrk="0" hangingPunct="0">
              <a:lnSpc>
                <a:spcPct val="100000"/>
              </a:lnSpc>
              <a:spcBef>
                <a:spcPct val="30000"/>
              </a:spcBef>
              <a:spcAft>
                <a:spcPct val="0"/>
              </a:spcAft>
              <a:buClrTx/>
              <a:buSzTx/>
              <a:buFontTx/>
              <a:buNone/>
              <a:tabLst/>
              <a:defRPr/>
            </a:pPr>
            <a:endParaRPr kumimoji="1" lang="zh-CN" altLang="en-US" sz="1200" b="0" i="0" kern="1200" dirty="0">
              <a:solidFill>
                <a:schemeClr val="tx1"/>
              </a:solidFill>
              <a:effectLst/>
              <a:latin typeface="Times New Roman" pitchFamily="18" charset="0"/>
              <a:ea typeface="宋体" charset="-122"/>
              <a:cs typeface="+mn-cs"/>
            </a:endParaRPr>
          </a:p>
          <a:p>
            <a:endParaRPr lang="zh-CN" altLang="en-US" dirty="0"/>
          </a:p>
        </p:txBody>
      </p:sp>
      <p:sp>
        <p:nvSpPr>
          <p:cNvPr id="4" name="灯片编号占位符 3"/>
          <p:cNvSpPr>
            <a:spLocks noGrp="1"/>
          </p:cNvSpPr>
          <p:nvPr>
            <p:ph type="sldNum" sz="quarter" idx="10"/>
          </p:nvPr>
        </p:nvSpPr>
        <p:spPr/>
        <p:txBody>
          <a:bodyPr/>
          <a:lstStyle/>
          <a:p>
            <a:pPr>
              <a:defRPr/>
            </a:pPr>
            <a:fld id="{E46A9642-FD4A-45CC-9F4F-8E10AB9AB4AA}" type="slidenum">
              <a:rPr lang="en-US" altLang="zh-CN" smtClean="0"/>
              <a:pPr>
                <a:defRPr/>
              </a:pPr>
              <a:t>154</a:t>
            </a:fld>
            <a:endParaRPr lang="en-US" altLang="zh-CN"/>
          </a:p>
        </p:txBody>
      </p:sp>
    </p:spTree>
    <p:extLst>
      <p:ext uri="{BB962C8B-B14F-4D97-AF65-F5344CB8AC3E}">
        <p14:creationId xmlns:p14="http://schemas.microsoft.com/office/powerpoint/2010/main" val="3183992212"/>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hlinkClick r:id="rId3"/>
              </a:rPr>
              <a:t>https://www.secrss.com/articles/18176</a:t>
            </a:r>
            <a:endParaRPr lang="en-US" altLang="zh-CN" dirty="0"/>
          </a:p>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altLang="zh-CN" sz="1200" b="0" i="0" kern="1200" dirty="0">
                <a:solidFill>
                  <a:schemeClr val="tx1"/>
                </a:solidFill>
                <a:effectLst/>
                <a:latin typeface="Times New Roman" pitchFamily="18" charset="0"/>
                <a:ea typeface="宋体" charset="-122"/>
                <a:cs typeface="+mn-cs"/>
              </a:rPr>
              <a:t>2020.3.26 </a:t>
            </a:r>
            <a:r>
              <a:rPr kumimoji="1" lang="zh-CN" altLang="en-US" sz="1200" b="0" i="0" kern="1200" dirty="0">
                <a:solidFill>
                  <a:schemeClr val="tx1"/>
                </a:solidFill>
                <a:effectLst/>
                <a:latin typeface="Times New Roman" pitchFamily="18" charset="0"/>
                <a:ea typeface="宋体" charset="-122"/>
                <a:cs typeface="+mn-cs"/>
              </a:rPr>
              <a:t>国内部分地区网络出现中间人攻击：</a:t>
            </a:r>
            <a:r>
              <a:rPr kumimoji="1" lang="en-US" altLang="zh-CN" sz="1200" b="0" i="0" kern="1200" dirty="0">
                <a:solidFill>
                  <a:schemeClr val="tx1"/>
                </a:solidFill>
                <a:effectLst/>
                <a:latin typeface="Times New Roman" pitchFamily="18" charset="0"/>
                <a:ea typeface="宋体" charset="-122"/>
                <a:cs typeface="+mn-cs"/>
              </a:rPr>
              <a:t>GitHub</a:t>
            </a:r>
            <a:r>
              <a:rPr kumimoji="1" lang="zh-CN" altLang="en-US" sz="1200" b="0" i="0" kern="1200" dirty="0">
                <a:solidFill>
                  <a:schemeClr val="tx1"/>
                </a:solidFill>
                <a:effectLst/>
                <a:latin typeface="Times New Roman" pitchFamily="18" charset="0"/>
                <a:ea typeface="宋体" charset="-122"/>
                <a:cs typeface="+mn-cs"/>
              </a:rPr>
              <a:t>、京东等被劫持</a:t>
            </a:r>
            <a:endParaRPr kumimoji="1" lang="en-US" altLang="zh-CN" sz="1200" b="0" i="0" kern="1200" dirty="0">
              <a:solidFill>
                <a:schemeClr val="tx1"/>
              </a:solidFill>
              <a:effectLst/>
              <a:latin typeface="Times New Roman" pitchFamily="18" charset="0"/>
              <a:ea typeface="宋体" charset="-122"/>
              <a:cs typeface="+mn-cs"/>
            </a:endParaRPr>
          </a:p>
          <a:p>
            <a:r>
              <a:rPr kumimoji="1" lang="zh-CN" altLang="en-US" sz="1200" b="0" i="0" kern="1200" dirty="0">
                <a:solidFill>
                  <a:schemeClr val="tx1"/>
                </a:solidFill>
                <a:effectLst/>
                <a:latin typeface="Times New Roman" pitchFamily="18" charset="0"/>
                <a:ea typeface="宋体" charset="-122"/>
                <a:cs typeface="+mn-cs"/>
              </a:rPr>
              <a:t>大量用户无法正常访问京东和</a:t>
            </a:r>
            <a:r>
              <a:rPr kumimoji="1" lang="en-US" altLang="zh-CN" sz="1200" b="0" i="0" kern="1200" dirty="0">
                <a:solidFill>
                  <a:schemeClr val="tx1"/>
                </a:solidFill>
                <a:effectLst/>
                <a:latin typeface="Times New Roman" pitchFamily="18" charset="0"/>
                <a:ea typeface="宋体" charset="-122"/>
                <a:cs typeface="+mn-cs"/>
              </a:rPr>
              <a:t>GitHub</a:t>
            </a:r>
            <a:r>
              <a:rPr kumimoji="1" lang="zh-CN" altLang="en-US" sz="1200" b="0" i="0" kern="1200" dirty="0">
                <a:solidFill>
                  <a:schemeClr val="tx1"/>
                </a:solidFill>
                <a:effectLst/>
                <a:latin typeface="Times New Roman" pitchFamily="18" charset="0"/>
                <a:ea typeface="宋体" charset="-122"/>
                <a:cs typeface="+mn-cs"/>
              </a:rPr>
              <a:t>：</a:t>
            </a:r>
          </a:p>
          <a:p>
            <a:r>
              <a:rPr kumimoji="1" lang="zh-CN" altLang="en-US" sz="1200" b="0" i="0" kern="1200" dirty="0">
                <a:solidFill>
                  <a:schemeClr val="tx1"/>
                </a:solidFill>
                <a:effectLst/>
                <a:latin typeface="Times New Roman" pitchFamily="18" charset="0"/>
                <a:ea typeface="宋体" charset="-122"/>
                <a:cs typeface="+mn-cs"/>
              </a:rPr>
              <a:t>从目前网上查询的信息可以看到此次攻击涉及最广的是 </a:t>
            </a:r>
            <a:r>
              <a:rPr kumimoji="1" lang="en-US" altLang="zh-CN" sz="1200" b="0" i="0" kern="1200" dirty="0">
                <a:solidFill>
                  <a:schemeClr val="tx1"/>
                </a:solidFill>
                <a:effectLst/>
                <a:latin typeface="Times New Roman" pitchFamily="18" charset="0"/>
                <a:ea typeface="宋体" charset="-122"/>
                <a:cs typeface="+mn-cs"/>
              </a:rPr>
              <a:t>GitHub.io</a:t>
            </a:r>
            <a:r>
              <a:rPr kumimoji="1" lang="zh-CN" altLang="en-US" sz="1200" b="0" i="0" kern="1200" dirty="0">
                <a:solidFill>
                  <a:schemeClr val="tx1"/>
                </a:solidFill>
                <a:effectLst/>
                <a:latin typeface="Times New Roman" pitchFamily="18" charset="0"/>
                <a:ea typeface="宋体" charset="-122"/>
                <a:cs typeface="+mn-cs"/>
              </a:rPr>
              <a:t>，其次用户访问京东等国内知名网站亦会报错。</a:t>
            </a:r>
          </a:p>
          <a:p>
            <a:r>
              <a:rPr kumimoji="1" lang="zh-CN" altLang="en-US" sz="1200" b="0" i="0" kern="1200" dirty="0">
                <a:solidFill>
                  <a:schemeClr val="tx1"/>
                </a:solidFill>
                <a:effectLst/>
                <a:latin typeface="Times New Roman" pitchFamily="18" charset="0"/>
                <a:ea typeface="宋体" charset="-122"/>
                <a:cs typeface="+mn-cs"/>
              </a:rPr>
              <a:t>查看证书信息可以发现这些网站的证书被攻击者使用的自签名证书代替，导致浏览器无法信任从而阻止用户访问。</a:t>
            </a:r>
          </a:p>
          <a:p>
            <a:r>
              <a:rPr kumimoji="1" lang="zh-CN" altLang="en-US" sz="1200" b="0" i="0" kern="1200" dirty="0">
                <a:solidFill>
                  <a:schemeClr val="tx1"/>
                </a:solidFill>
                <a:effectLst/>
                <a:latin typeface="Times New Roman" pitchFamily="18" charset="0"/>
                <a:ea typeface="宋体" charset="-122"/>
                <a:cs typeface="+mn-cs"/>
              </a:rPr>
              <a:t>自签名证书显示证书的制作者昵称为心即山灵 </a:t>
            </a:r>
            <a:r>
              <a:rPr kumimoji="1" lang="en-US" altLang="zh-CN" sz="1200" b="0" i="0" kern="1200" dirty="0">
                <a:solidFill>
                  <a:schemeClr val="tx1"/>
                </a:solidFill>
                <a:effectLst/>
                <a:latin typeface="Times New Roman" pitchFamily="18" charset="0"/>
                <a:ea typeface="宋体" charset="-122"/>
                <a:cs typeface="+mn-cs"/>
              </a:rPr>
              <a:t>(QQ 346608453)</a:t>
            </a:r>
            <a:r>
              <a:rPr kumimoji="1" lang="zh-CN" altLang="en-US" sz="1200" b="0" i="0" kern="1200" dirty="0">
                <a:solidFill>
                  <a:schemeClr val="tx1"/>
                </a:solidFill>
                <a:effectLst/>
                <a:latin typeface="Times New Roman" pitchFamily="18" charset="0"/>
                <a:ea typeface="宋体" charset="-122"/>
                <a:cs typeface="+mn-cs"/>
              </a:rPr>
              <a:t>，这位心即山灵看起来就是此次攻击的始作俑者。</a:t>
            </a:r>
          </a:p>
          <a:p>
            <a:r>
              <a:rPr kumimoji="1" lang="zh-CN" altLang="en-US" sz="1200" b="0" i="0" kern="1200" dirty="0">
                <a:solidFill>
                  <a:schemeClr val="tx1"/>
                </a:solidFill>
                <a:effectLst/>
                <a:latin typeface="Times New Roman" pitchFamily="18" charset="0"/>
                <a:ea typeface="宋体" charset="-122"/>
                <a:cs typeface="+mn-cs"/>
              </a:rPr>
              <a:t>所幸目前全网绝大多数网站都已经开启加密技术对抗劫持，因此用户访问会被阻止而不会被引导到钓鱼网站上去。</a:t>
            </a:r>
          </a:p>
          <a:p>
            <a:r>
              <a:rPr kumimoji="1" lang="zh-CN" altLang="en-US" sz="1200" b="1" i="0" kern="1200" dirty="0">
                <a:solidFill>
                  <a:schemeClr val="tx1"/>
                </a:solidFill>
                <a:effectLst/>
                <a:latin typeface="Times New Roman" pitchFamily="18" charset="0"/>
                <a:ea typeface="宋体" charset="-122"/>
                <a:cs typeface="+mn-cs"/>
              </a:rPr>
              <a:t>如果网站没有采用加密安全链接的话可能会跳转到攻击者制作的钓鱼网站，若输入账号密码则可能会被直接盗取。</a:t>
            </a:r>
            <a:endParaRPr kumimoji="1" lang="en-US" altLang="zh-CN" sz="1200" b="1" i="0" kern="1200" dirty="0">
              <a:solidFill>
                <a:schemeClr val="tx1"/>
              </a:solidFill>
              <a:effectLst/>
              <a:latin typeface="Times New Roman" pitchFamily="18" charset="0"/>
              <a:ea typeface="宋体" charset="-122"/>
              <a:cs typeface="+mn-cs"/>
            </a:endParaRPr>
          </a:p>
          <a:p>
            <a:r>
              <a:rPr kumimoji="1" lang="zh-CN" altLang="en-US" sz="1200" b="0" i="1" kern="1200" dirty="0">
                <a:solidFill>
                  <a:schemeClr val="tx1"/>
                </a:solidFill>
                <a:effectLst/>
                <a:latin typeface="Times New Roman" pitchFamily="18" charset="0"/>
                <a:ea typeface="宋体" charset="-122"/>
                <a:cs typeface="+mn-cs"/>
              </a:rPr>
              <a:t>注 ：此</a:t>
            </a:r>
            <a:r>
              <a:rPr kumimoji="1" lang="en-US" altLang="zh-CN" sz="1200" b="0" i="1" kern="1200" dirty="0">
                <a:solidFill>
                  <a:schemeClr val="tx1"/>
                </a:solidFill>
                <a:effectLst/>
                <a:latin typeface="Times New Roman" pitchFamily="18" charset="0"/>
                <a:ea typeface="宋体" charset="-122"/>
                <a:cs typeface="+mn-cs"/>
              </a:rPr>
              <a:t>QQ</a:t>
            </a:r>
            <a:r>
              <a:rPr kumimoji="1" lang="zh-CN" altLang="en-US" sz="1200" b="0" i="1" kern="1200" dirty="0">
                <a:solidFill>
                  <a:schemeClr val="tx1"/>
                </a:solidFill>
                <a:effectLst/>
                <a:latin typeface="Times New Roman" pitchFamily="18" charset="0"/>
                <a:ea typeface="宋体" charset="-122"/>
                <a:cs typeface="+mn-cs"/>
              </a:rPr>
              <a:t>号从此前某数据库里可检索出使用者为某校高中生，不过尚不清楚是高中在校生还是已经从该校毕业。</a:t>
            </a:r>
            <a:endParaRPr kumimoji="1" lang="zh-CN" altLang="en-US" sz="1200" b="0" i="0" kern="1200" dirty="0">
              <a:solidFill>
                <a:schemeClr val="tx1"/>
              </a:solidFill>
              <a:effectLst/>
              <a:latin typeface="Times New Roman" pitchFamily="18" charset="0"/>
              <a:ea typeface="宋体" charset="-122"/>
              <a:cs typeface="+mn-cs"/>
            </a:endParaRPr>
          </a:p>
          <a:p>
            <a:r>
              <a:rPr kumimoji="1" lang="zh-CN" altLang="en-US" sz="1200" b="0" i="1" kern="1200" dirty="0">
                <a:solidFill>
                  <a:schemeClr val="tx1"/>
                </a:solidFill>
                <a:effectLst/>
                <a:latin typeface="Times New Roman" pitchFamily="18" charset="0"/>
                <a:ea typeface="宋体" charset="-122"/>
                <a:cs typeface="+mn-cs"/>
              </a:rPr>
              <a:t>注</a:t>
            </a:r>
            <a:r>
              <a:rPr kumimoji="1" lang="en-US" altLang="zh-CN" sz="1200" b="0" i="1" kern="1200" dirty="0">
                <a:solidFill>
                  <a:schemeClr val="tx1"/>
                </a:solidFill>
                <a:effectLst/>
                <a:latin typeface="Times New Roman" pitchFamily="18" charset="0"/>
                <a:ea typeface="宋体" charset="-122"/>
                <a:cs typeface="+mn-cs"/>
              </a:rPr>
              <a:t>2</a:t>
            </a:r>
            <a:r>
              <a:rPr kumimoji="1" lang="zh-CN" altLang="en-US" sz="1200" b="0" i="1" kern="1200" dirty="0">
                <a:solidFill>
                  <a:schemeClr val="tx1"/>
                </a:solidFill>
                <a:effectLst/>
                <a:latin typeface="Times New Roman" pitchFamily="18" charset="0"/>
                <a:ea typeface="宋体" charset="-122"/>
                <a:cs typeface="+mn-cs"/>
              </a:rPr>
              <a:t>：目前关于黑客身份还在多方追踪中尚未确定，至于是高中生还是已经毕业的学生或者其他身份暂时还未知。</a:t>
            </a:r>
            <a:endParaRPr kumimoji="1" lang="zh-CN" altLang="en-US" sz="1200" b="0" i="0" kern="1200" dirty="0">
              <a:solidFill>
                <a:schemeClr val="tx1"/>
              </a:solidFill>
              <a:effectLst/>
              <a:latin typeface="Times New Roman" pitchFamily="18" charset="0"/>
              <a:ea typeface="宋体" charset="-122"/>
              <a:cs typeface="+mn-cs"/>
            </a:endParaRPr>
          </a:p>
          <a:p>
            <a:endParaRPr kumimoji="1" lang="zh-CN" altLang="en-US" sz="1200" b="0" i="0" kern="1200" dirty="0">
              <a:solidFill>
                <a:schemeClr val="tx1"/>
              </a:solidFill>
              <a:effectLst/>
              <a:latin typeface="Times New Roman" pitchFamily="18" charset="0"/>
              <a:ea typeface="宋体"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kumimoji="1" lang="en-US" altLang="zh-CN" sz="1200" b="0" i="0" kern="1200" dirty="0">
              <a:solidFill>
                <a:schemeClr val="tx1"/>
              </a:solidFill>
              <a:effectLst/>
              <a:latin typeface="Times New Roman" pitchFamily="18" charset="0"/>
              <a:ea typeface="宋体" charset="-122"/>
              <a:cs typeface="+mn-cs"/>
            </a:endParaRPr>
          </a:p>
        </p:txBody>
      </p:sp>
      <p:sp>
        <p:nvSpPr>
          <p:cNvPr id="4" name="灯片编号占位符 3"/>
          <p:cNvSpPr>
            <a:spLocks noGrp="1"/>
          </p:cNvSpPr>
          <p:nvPr>
            <p:ph type="sldNum" sz="quarter" idx="10"/>
          </p:nvPr>
        </p:nvSpPr>
        <p:spPr/>
        <p:txBody>
          <a:bodyPr/>
          <a:lstStyle/>
          <a:p>
            <a:pPr>
              <a:defRPr/>
            </a:pPr>
            <a:fld id="{E46A9642-FD4A-45CC-9F4F-8E10AB9AB4AA}" type="slidenum">
              <a:rPr lang="en-US" altLang="zh-CN" smtClean="0"/>
              <a:pPr>
                <a:defRPr/>
              </a:pPr>
              <a:t>155</a:t>
            </a:fld>
            <a:endParaRPr lang="en-US" altLang="zh-CN"/>
          </a:p>
        </p:txBody>
      </p:sp>
    </p:spTree>
    <p:extLst>
      <p:ext uri="{BB962C8B-B14F-4D97-AF65-F5344CB8AC3E}">
        <p14:creationId xmlns:p14="http://schemas.microsoft.com/office/powerpoint/2010/main" val="2540734928"/>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hlinkClick r:id="rId3"/>
              </a:rPr>
              <a:t>https://www.secrss.com/articles/18176</a:t>
            </a:r>
            <a:endParaRPr lang="en-US" altLang="zh-CN" dirty="0"/>
          </a:p>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altLang="zh-CN" sz="1200" b="0" i="0" kern="1200" dirty="0">
                <a:solidFill>
                  <a:schemeClr val="tx1"/>
                </a:solidFill>
                <a:effectLst/>
                <a:latin typeface="Times New Roman" pitchFamily="18" charset="0"/>
                <a:ea typeface="宋体" charset="-122"/>
                <a:cs typeface="+mn-cs"/>
              </a:rPr>
              <a:t>2020.3.26 </a:t>
            </a:r>
            <a:r>
              <a:rPr kumimoji="1" lang="zh-CN" altLang="en-US" sz="1200" b="0" i="0" kern="1200" dirty="0">
                <a:solidFill>
                  <a:schemeClr val="tx1"/>
                </a:solidFill>
                <a:effectLst/>
                <a:latin typeface="Times New Roman" pitchFamily="18" charset="0"/>
                <a:ea typeface="宋体" charset="-122"/>
                <a:cs typeface="+mn-cs"/>
              </a:rPr>
              <a:t>国内部分地区网络出现中间人攻击：</a:t>
            </a:r>
            <a:r>
              <a:rPr kumimoji="1" lang="en-US" altLang="zh-CN" sz="1200" b="0" i="0" kern="1200" dirty="0">
                <a:solidFill>
                  <a:schemeClr val="tx1"/>
                </a:solidFill>
                <a:effectLst/>
                <a:latin typeface="Times New Roman" pitchFamily="18" charset="0"/>
                <a:ea typeface="宋体" charset="-122"/>
                <a:cs typeface="+mn-cs"/>
              </a:rPr>
              <a:t>GitHub</a:t>
            </a:r>
            <a:r>
              <a:rPr kumimoji="1" lang="zh-CN" altLang="en-US" sz="1200" b="0" i="0" kern="1200" dirty="0">
                <a:solidFill>
                  <a:schemeClr val="tx1"/>
                </a:solidFill>
                <a:effectLst/>
                <a:latin typeface="Times New Roman" pitchFamily="18" charset="0"/>
                <a:ea typeface="宋体" charset="-122"/>
                <a:cs typeface="+mn-cs"/>
              </a:rPr>
              <a:t>、京东等被劫持</a:t>
            </a:r>
            <a:endParaRPr kumimoji="1" lang="en-US" altLang="zh-CN" sz="1200" b="0" i="0" kern="1200" dirty="0">
              <a:solidFill>
                <a:schemeClr val="tx1"/>
              </a:solidFill>
              <a:effectLst/>
              <a:latin typeface="Times New Roman" pitchFamily="18" charset="0"/>
              <a:ea typeface="宋体"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zh-CN" altLang="en-US" sz="1200" b="0" i="1" kern="1200" dirty="0">
                <a:solidFill>
                  <a:schemeClr val="tx1"/>
                </a:solidFill>
                <a:effectLst/>
                <a:latin typeface="Times New Roman" pitchFamily="18" charset="0"/>
                <a:ea typeface="宋体" charset="-122"/>
                <a:cs typeface="+mn-cs"/>
              </a:rPr>
              <a:t>被劫持的京东</a:t>
            </a:r>
            <a:r>
              <a:rPr kumimoji="1" lang="en-US" altLang="zh-CN" sz="1200" b="0" i="1" kern="1200" dirty="0">
                <a:solidFill>
                  <a:schemeClr val="tx1"/>
                </a:solidFill>
                <a:effectLst/>
                <a:latin typeface="Times New Roman" pitchFamily="18" charset="0"/>
                <a:ea typeface="宋体" charset="-122"/>
                <a:cs typeface="+mn-cs"/>
              </a:rPr>
              <a:t>(</a:t>
            </a:r>
            <a:r>
              <a:rPr kumimoji="1" lang="zh-CN" altLang="en-US" sz="1200" b="0" i="1" kern="1200" dirty="0">
                <a:solidFill>
                  <a:schemeClr val="tx1"/>
                </a:solidFill>
                <a:effectLst/>
                <a:latin typeface="Times New Roman" pitchFamily="18" charset="0"/>
                <a:ea typeface="宋体" charset="-122"/>
                <a:cs typeface="+mn-cs"/>
              </a:rPr>
              <a:t>图片来自</a:t>
            </a:r>
            <a:r>
              <a:rPr kumimoji="1" lang="en-US" altLang="zh-CN" sz="1200" b="0" i="1" u="none" strike="noStrike" kern="1200" dirty="0" err="1">
                <a:solidFill>
                  <a:schemeClr val="tx1"/>
                </a:solidFill>
                <a:effectLst/>
                <a:latin typeface="Times New Roman" pitchFamily="18" charset="0"/>
                <a:ea typeface="宋体" charset="-122"/>
                <a:cs typeface="+mn-cs"/>
                <a:hlinkClick r:id="rId4"/>
              </a:rPr>
              <a:t>unixeno</a:t>
            </a:r>
            <a:r>
              <a:rPr kumimoji="1" lang="en-US" altLang="zh-CN" sz="1200" b="0" i="1" kern="1200" dirty="0">
                <a:solidFill>
                  <a:schemeClr val="tx1"/>
                </a:solidFill>
                <a:effectLst/>
                <a:latin typeface="Times New Roman" pitchFamily="18" charset="0"/>
                <a:ea typeface="宋体" charset="-122"/>
                <a:cs typeface="+mn-cs"/>
              </a:rPr>
              <a:t>)</a:t>
            </a:r>
            <a:endParaRPr kumimoji="1" lang="en-US" altLang="zh-CN" sz="1200" b="0" i="0" kern="1200" dirty="0">
              <a:solidFill>
                <a:schemeClr val="tx1"/>
              </a:solidFill>
              <a:effectLst/>
              <a:latin typeface="Times New Roman" pitchFamily="18" charset="0"/>
              <a:ea typeface="宋体" charset="-122"/>
              <a:cs typeface="+mn-cs"/>
            </a:endParaRPr>
          </a:p>
        </p:txBody>
      </p:sp>
      <p:sp>
        <p:nvSpPr>
          <p:cNvPr id="4" name="灯片编号占位符 3"/>
          <p:cNvSpPr>
            <a:spLocks noGrp="1"/>
          </p:cNvSpPr>
          <p:nvPr>
            <p:ph type="sldNum" sz="quarter" idx="10"/>
          </p:nvPr>
        </p:nvSpPr>
        <p:spPr/>
        <p:txBody>
          <a:bodyPr/>
          <a:lstStyle/>
          <a:p>
            <a:pPr>
              <a:defRPr/>
            </a:pPr>
            <a:fld id="{E46A9642-FD4A-45CC-9F4F-8E10AB9AB4AA}" type="slidenum">
              <a:rPr lang="en-US" altLang="zh-CN" smtClean="0"/>
              <a:pPr>
                <a:defRPr/>
              </a:pPr>
              <a:t>156</a:t>
            </a:fld>
            <a:endParaRPr lang="en-US" altLang="zh-CN"/>
          </a:p>
        </p:txBody>
      </p:sp>
    </p:spTree>
    <p:extLst>
      <p:ext uri="{BB962C8B-B14F-4D97-AF65-F5344CB8AC3E}">
        <p14:creationId xmlns:p14="http://schemas.microsoft.com/office/powerpoint/2010/main" val="4155656066"/>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hlinkClick r:id="rId3"/>
              </a:rPr>
              <a:t>https://www.secrss.com/articles/18363</a:t>
            </a:r>
            <a:endParaRPr lang="zh-CN" altLang="en-US" dirty="0"/>
          </a:p>
        </p:txBody>
      </p:sp>
      <p:sp>
        <p:nvSpPr>
          <p:cNvPr id="4" name="灯片编号占位符 3"/>
          <p:cNvSpPr>
            <a:spLocks noGrp="1"/>
          </p:cNvSpPr>
          <p:nvPr>
            <p:ph type="sldNum" sz="quarter" idx="10"/>
          </p:nvPr>
        </p:nvSpPr>
        <p:spPr/>
        <p:txBody>
          <a:bodyPr/>
          <a:lstStyle/>
          <a:p>
            <a:pPr>
              <a:defRPr/>
            </a:pPr>
            <a:fld id="{E46A9642-FD4A-45CC-9F4F-8E10AB9AB4AA}" type="slidenum">
              <a:rPr lang="en-US" altLang="zh-CN" smtClean="0"/>
              <a:pPr>
                <a:defRPr/>
              </a:pPr>
              <a:t>157</a:t>
            </a:fld>
            <a:endParaRPr lang="en-US" altLang="zh-CN"/>
          </a:p>
        </p:txBody>
      </p:sp>
    </p:spTree>
    <p:extLst>
      <p:ext uri="{BB962C8B-B14F-4D97-AF65-F5344CB8AC3E}">
        <p14:creationId xmlns:p14="http://schemas.microsoft.com/office/powerpoint/2010/main" val="4270873915"/>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hlinkClick r:id="rId3"/>
              </a:rPr>
              <a:t>https://www.secrss.com/articles/18363</a:t>
            </a:r>
            <a:endParaRPr lang="zh-CN" altLang="en-US" dirty="0"/>
          </a:p>
        </p:txBody>
      </p:sp>
      <p:sp>
        <p:nvSpPr>
          <p:cNvPr id="4" name="灯片编号占位符 3"/>
          <p:cNvSpPr>
            <a:spLocks noGrp="1"/>
          </p:cNvSpPr>
          <p:nvPr>
            <p:ph type="sldNum" sz="quarter" idx="10"/>
          </p:nvPr>
        </p:nvSpPr>
        <p:spPr/>
        <p:txBody>
          <a:bodyPr/>
          <a:lstStyle/>
          <a:p>
            <a:pPr>
              <a:defRPr/>
            </a:pPr>
            <a:fld id="{E46A9642-FD4A-45CC-9F4F-8E10AB9AB4AA}" type="slidenum">
              <a:rPr lang="en-US" altLang="zh-CN" smtClean="0"/>
              <a:pPr>
                <a:defRPr/>
              </a:pPr>
              <a:t>158</a:t>
            </a:fld>
            <a:endParaRPr lang="en-US" altLang="zh-CN"/>
          </a:p>
        </p:txBody>
      </p:sp>
    </p:spTree>
    <p:extLst>
      <p:ext uri="{BB962C8B-B14F-4D97-AF65-F5344CB8AC3E}">
        <p14:creationId xmlns:p14="http://schemas.microsoft.com/office/powerpoint/2010/main" val="11358811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2" name="Group 2"/>
          <p:cNvGrpSpPr>
            <a:grpSpLocks/>
          </p:cNvGrpSpPr>
          <p:nvPr/>
        </p:nvGrpSpPr>
        <p:grpSpPr bwMode="auto">
          <a:xfrm>
            <a:off x="0" y="2438400"/>
            <a:ext cx="9009063" cy="1052513"/>
            <a:chOff x="0" y="1536"/>
            <a:chExt cx="5675" cy="663"/>
          </a:xfrm>
        </p:grpSpPr>
        <p:grpSp>
          <p:nvGrpSpPr>
            <p:cNvPr id="3" name="Group 3"/>
            <p:cNvGrpSpPr>
              <a:grpSpLocks/>
            </p:cNvGrpSpPr>
            <p:nvPr/>
          </p:nvGrpSpPr>
          <p:grpSpPr bwMode="auto">
            <a:xfrm>
              <a:off x="185" y="1604"/>
              <a:ext cx="449" cy="299"/>
              <a:chOff x="720" y="336"/>
              <a:chExt cx="624" cy="432"/>
            </a:xfrm>
          </p:grpSpPr>
          <p:sp>
            <p:nvSpPr>
              <p:cNvPr id="12" name="Rectangle 4"/>
              <p:cNvSpPr>
                <a:spLocks noChangeArrowheads="1"/>
              </p:cNvSpPr>
              <p:nvPr/>
            </p:nvSpPr>
            <p:spPr bwMode="auto">
              <a:xfrm>
                <a:off x="720" y="336"/>
                <a:ext cx="384" cy="432"/>
              </a:xfrm>
              <a:prstGeom prst="rect">
                <a:avLst/>
              </a:prstGeom>
              <a:solidFill>
                <a:schemeClr val="folHlink"/>
              </a:solidFill>
              <a:ln w="9525">
                <a:noFill/>
                <a:miter lim="800000"/>
                <a:headEnd/>
                <a:tailEnd/>
              </a:ln>
              <a:effectLst/>
            </p:spPr>
            <p:txBody>
              <a:bodyPr wrap="none" anchor="ctr"/>
              <a:lstStyle/>
              <a:p>
                <a:pPr algn="ctr">
                  <a:defRPr/>
                </a:pPr>
                <a:endParaRPr lang="zh-CN" altLang="en-US">
                  <a:solidFill>
                    <a:srgbClr val="000000"/>
                  </a:solidFill>
                  <a:ea typeface="宋体" charset="-122"/>
                </a:endParaRPr>
              </a:p>
            </p:txBody>
          </p:sp>
          <p:sp>
            <p:nvSpPr>
              <p:cNvPr id="13" name="Rectangle 5"/>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w="9525">
                <a:noFill/>
                <a:miter lim="800000"/>
                <a:headEnd/>
                <a:tailEnd/>
              </a:ln>
              <a:effectLst/>
            </p:spPr>
            <p:txBody>
              <a:bodyPr wrap="none" anchor="ctr"/>
              <a:lstStyle/>
              <a:p>
                <a:pPr algn="ctr">
                  <a:defRPr/>
                </a:pPr>
                <a:endParaRPr lang="zh-CN" altLang="en-US">
                  <a:solidFill>
                    <a:srgbClr val="000000"/>
                  </a:solidFill>
                  <a:ea typeface="宋体" charset="-122"/>
                </a:endParaRPr>
              </a:p>
            </p:txBody>
          </p:sp>
        </p:grpSp>
        <p:grpSp>
          <p:nvGrpSpPr>
            <p:cNvPr id="4" name="Group 6"/>
            <p:cNvGrpSpPr>
              <a:grpSpLocks/>
            </p:cNvGrpSpPr>
            <p:nvPr/>
          </p:nvGrpSpPr>
          <p:grpSpPr bwMode="auto">
            <a:xfrm>
              <a:off x="263" y="1870"/>
              <a:ext cx="466" cy="299"/>
              <a:chOff x="912" y="2640"/>
              <a:chExt cx="672" cy="432"/>
            </a:xfrm>
          </p:grpSpPr>
          <p:sp>
            <p:nvSpPr>
              <p:cNvPr id="10" name="Rectangle 7"/>
              <p:cNvSpPr>
                <a:spLocks noChangeArrowheads="1"/>
              </p:cNvSpPr>
              <p:nvPr/>
            </p:nvSpPr>
            <p:spPr bwMode="auto">
              <a:xfrm>
                <a:off x="912" y="2640"/>
                <a:ext cx="384" cy="432"/>
              </a:xfrm>
              <a:prstGeom prst="rect">
                <a:avLst/>
              </a:prstGeom>
              <a:solidFill>
                <a:schemeClr val="accent2"/>
              </a:solidFill>
              <a:ln w="9525">
                <a:noFill/>
                <a:miter lim="800000"/>
                <a:headEnd/>
                <a:tailEnd/>
              </a:ln>
              <a:effectLst/>
            </p:spPr>
            <p:txBody>
              <a:bodyPr wrap="none" anchor="ctr"/>
              <a:lstStyle/>
              <a:p>
                <a:pPr algn="ctr">
                  <a:defRPr/>
                </a:pPr>
                <a:endParaRPr lang="zh-CN" altLang="en-US">
                  <a:solidFill>
                    <a:srgbClr val="000000"/>
                  </a:solidFill>
                  <a:ea typeface="宋体" charset="-122"/>
                </a:endParaRPr>
              </a:p>
            </p:txBody>
          </p:sp>
          <p:sp>
            <p:nvSpPr>
              <p:cNvPr id="11" name="Rectangle 8"/>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w="9525">
                <a:noFill/>
                <a:miter lim="800000"/>
                <a:headEnd/>
                <a:tailEnd/>
              </a:ln>
              <a:effectLst/>
            </p:spPr>
            <p:txBody>
              <a:bodyPr wrap="none" anchor="ctr"/>
              <a:lstStyle/>
              <a:p>
                <a:pPr algn="ctr">
                  <a:defRPr/>
                </a:pPr>
                <a:endParaRPr lang="zh-CN" altLang="en-US">
                  <a:solidFill>
                    <a:srgbClr val="000000"/>
                  </a:solidFill>
                  <a:ea typeface="宋体" charset="-122"/>
                </a:endParaRPr>
              </a:p>
            </p:txBody>
          </p:sp>
        </p:grpSp>
        <p:sp>
          <p:nvSpPr>
            <p:cNvPr id="7" name="Rectangle 9"/>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w="9525">
              <a:noFill/>
              <a:miter lim="800000"/>
              <a:headEnd/>
              <a:tailEnd/>
            </a:ln>
            <a:effectLst/>
          </p:spPr>
          <p:txBody>
            <a:bodyPr wrap="none" anchor="ctr"/>
            <a:lstStyle/>
            <a:p>
              <a:pPr algn="ctr">
                <a:defRPr/>
              </a:pPr>
              <a:endParaRPr lang="zh-CN" altLang="en-US">
                <a:solidFill>
                  <a:srgbClr val="000000"/>
                </a:solidFill>
                <a:ea typeface="宋体" charset="-122"/>
              </a:endParaRPr>
            </a:p>
          </p:txBody>
        </p:sp>
        <p:sp>
          <p:nvSpPr>
            <p:cNvPr id="8" name="Rectangle 10"/>
            <p:cNvSpPr>
              <a:spLocks noChangeArrowheads="1"/>
            </p:cNvSpPr>
            <p:nvPr/>
          </p:nvSpPr>
          <p:spPr bwMode="auto">
            <a:xfrm>
              <a:off x="400" y="1536"/>
              <a:ext cx="20" cy="663"/>
            </a:xfrm>
            <a:prstGeom prst="rect">
              <a:avLst/>
            </a:prstGeom>
            <a:solidFill>
              <a:schemeClr val="bg2"/>
            </a:solidFill>
            <a:ln w="9525">
              <a:noFill/>
              <a:miter lim="800000"/>
              <a:headEnd/>
              <a:tailEnd/>
            </a:ln>
            <a:effectLst/>
          </p:spPr>
          <p:txBody>
            <a:bodyPr wrap="none" anchor="ctr"/>
            <a:lstStyle/>
            <a:p>
              <a:pPr algn="ctr">
                <a:defRPr/>
              </a:pPr>
              <a:endParaRPr lang="zh-CN" altLang="en-US">
                <a:solidFill>
                  <a:srgbClr val="000000"/>
                </a:solidFill>
                <a:ea typeface="宋体" charset="-122"/>
              </a:endParaRPr>
            </a:p>
          </p:txBody>
        </p:sp>
        <p:sp>
          <p:nvSpPr>
            <p:cNvPr id="9" name="Rectangle 11"/>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w="9525">
              <a:noFill/>
              <a:miter lim="800000"/>
              <a:headEnd/>
              <a:tailEnd/>
            </a:ln>
            <a:effectLst/>
          </p:spPr>
          <p:txBody>
            <a:bodyPr wrap="none" anchor="ctr"/>
            <a:lstStyle/>
            <a:p>
              <a:pPr algn="ctr">
                <a:defRPr/>
              </a:pPr>
              <a:endParaRPr lang="zh-CN" altLang="en-US">
                <a:solidFill>
                  <a:srgbClr val="000000"/>
                </a:solidFill>
                <a:ea typeface="宋体" charset="-122"/>
              </a:endParaRPr>
            </a:p>
          </p:txBody>
        </p:sp>
      </p:grpSp>
      <p:sp>
        <p:nvSpPr>
          <p:cNvPr id="4108" name="Rectangle 12"/>
          <p:cNvSpPr>
            <a:spLocks noGrp="1" noChangeArrowheads="1"/>
          </p:cNvSpPr>
          <p:nvPr>
            <p:ph type="ctrTitle"/>
          </p:nvPr>
        </p:nvSpPr>
        <p:spPr>
          <a:xfrm>
            <a:off x="990600" y="1828800"/>
            <a:ext cx="7772400" cy="1143000"/>
          </a:xfrm>
        </p:spPr>
        <p:txBody>
          <a:bodyPr/>
          <a:lstStyle>
            <a:lvl1pPr>
              <a:defRPr/>
            </a:lvl1pPr>
          </a:lstStyle>
          <a:p>
            <a:r>
              <a:rPr lang="zh-CN" altLang="en-US"/>
              <a:t>单击此处编辑母版标题样式</a:t>
            </a:r>
          </a:p>
        </p:txBody>
      </p:sp>
      <p:sp>
        <p:nvSpPr>
          <p:cNvPr id="4109" name="Rectangle 13"/>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zh-CN" altLang="en-US"/>
              <a:t>单击此处编辑母版副标题样式</a:t>
            </a:r>
          </a:p>
        </p:txBody>
      </p:sp>
      <p:sp>
        <p:nvSpPr>
          <p:cNvPr id="14" name="Rectangle 14"/>
          <p:cNvSpPr>
            <a:spLocks noGrp="1" noChangeArrowheads="1"/>
          </p:cNvSpPr>
          <p:nvPr>
            <p:ph type="dt" sz="half" idx="10"/>
          </p:nvPr>
        </p:nvSpPr>
        <p:spPr>
          <a:xfrm>
            <a:off x="990600" y="6248400"/>
            <a:ext cx="1905000" cy="457200"/>
          </a:xfrm>
        </p:spPr>
        <p:txBody>
          <a:bodyPr/>
          <a:lstStyle>
            <a:lvl1pPr>
              <a:defRPr>
                <a:solidFill>
                  <a:schemeClr val="bg2"/>
                </a:solidFill>
              </a:defRPr>
            </a:lvl1pPr>
          </a:lstStyle>
          <a:p>
            <a:pPr>
              <a:defRPr/>
            </a:pPr>
            <a:fld id="{1C61395C-8CDD-4FA2-ADB5-FD6889F54024}" type="datetime1">
              <a:rPr lang="zh-CN" altLang="en-US" smtClean="0">
                <a:solidFill>
                  <a:srgbClr val="1C1C1C"/>
                </a:solidFill>
              </a:rPr>
              <a:pPr>
                <a:defRPr/>
              </a:pPr>
              <a:t>2021/11/15</a:t>
            </a:fld>
            <a:endParaRPr lang="en-US" altLang="zh-CN">
              <a:solidFill>
                <a:srgbClr val="1C1C1C"/>
              </a:solidFill>
            </a:endParaRPr>
          </a:p>
        </p:txBody>
      </p:sp>
      <p:sp>
        <p:nvSpPr>
          <p:cNvPr id="15" name="Rectangle 15"/>
          <p:cNvSpPr>
            <a:spLocks noGrp="1" noChangeArrowheads="1"/>
          </p:cNvSpPr>
          <p:nvPr>
            <p:ph type="ftr" sz="quarter" idx="11"/>
          </p:nvPr>
        </p:nvSpPr>
        <p:spPr>
          <a:xfrm>
            <a:off x="3429000" y="6248400"/>
            <a:ext cx="2895600" cy="457200"/>
          </a:xfrm>
        </p:spPr>
        <p:txBody>
          <a:bodyPr/>
          <a:lstStyle>
            <a:lvl1pPr>
              <a:defRPr>
                <a:solidFill>
                  <a:schemeClr val="bg2"/>
                </a:solidFill>
              </a:defRPr>
            </a:lvl1pPr>
          </a:lstStyle>
          <a:p>
            <a:pPr>
              <a:defRPr/>
            </a:pPr>
            <a:endParaRPr lang="en-US" altLang="zh-CN">
              <a:solidFill>
                <a:srgbClr val="1C1C1C"/>
              </a:solidFill>
            </a:endParaRPr>
          </a:p>
        </p:txBody>
      </p:sp>
      <p:sp>
        <p:nvSpPr>
          <p:cNvPr id="16" name="Rectangle 16"/>
          <p:cNvSpPr>
            <a:spLocks noGrp="1" noChangeArrowheads="1"/>
          </p:cNvSpPr>
          <p:nvPr>
            <p:ph type="sldNum" sz="quarter" idx="12"/>
          </p:nvPr>
        </p:nvSpPr>
        <p:spPr>
          <a:xfrm>
            <a:off x="6858000" y="6248400"/>
            <a:ext cx="1905000" cy="457200"/>
          </a:xfrm>
        </p:spPr>
        <p:txBody>
          <a:bodyPr/>
          <a:lstStyle>
            <a:lvl1pPr>
              <a:defRPr>
                <a:solidFill>
                  <a:schemeClr val="bg2"/>
                </a:solidFill>
              </a:defRPr>
            </a:lvl1pPr>
          </a:lstStyle>
          <a:p>
            <a:pPr>
              <a:defRPr/>
            </a:pPr>
            <a:fld id="{19E74429-26DC-471E-9251-C4807B21DCEF}" type="slidenum">
              <a:rPr lang="en-US" altLang="zh-CN">
                <a:solidFill>
                  <a:srgbClr val="1C1C1C"/>
                </a:solidFill>
              </a:rPr>
              <a:pPr>
                <a:defRPr/>
              </a:pPr>
              <a:t>‹#›</a:t>
            </a:fld>
            <a:endParaRPr lang="en-US" altLang="zh-CN">
              <a:solidFill>
                <a:srgbClr val="1C1C1C"/>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11"/>
          <p:cNvSpPr>
            <a:spLocks noGrp="1" noChangeArrowheads="1"/>
          </p:cNvSpPr>
          <p:nvPr>
            <p:ph type="dt" sz="half" idx="10"/>
          </p:nvPr>
        </p:nvSpPr>
        <p:spPr>
          <a:ln/>
        </p:spPr>
        <p:txBody>
          <a:bodyPr/>
          <a:lstStyle>
            <a:lvl1pPr>
              <a:defRPr/>
            </a:lvl1pPr>
          </a:lstStyle>
          <a:p>
            <a:pPr>
              <a:defRPr/>
            </a:pPr>
            <a:fld id="{CB3E5F7E-5148-4CB2-963A-95C37528F550}" type="datetime1">
              <a:rPr lang="zh-CN" altLang="en-US" smtClean="0">
                <a:solidFill>
                  <a:srgbClr val="000000"/>
                </a:solidFill>
              </a:rPr>
              <a:pPr>
                <a:defRPr/>
              </a:pPr>
              <a:t>2021/11/15</a:t>
            </a:fld>
            <a:endParaRPr lang="en-US" altLang="zh-CN">
              <a:solidFill>
                <a:srgbClr val="000000"/>
              </a:solidFill>
            </a:endParaRPr>
          </a:p>
        </p:txBody>
      </p:sp>
      <p:sp>
        <p:nvSpPr>
          <p:cNvPr id="5" name="Rectangle 12"/>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13"/>
          <p:cNvSpPr>
            <a:spLocks noGrp="1" noChangeArrowheads="1"/>
          </p:cNvSpPr>
          <p:nvPr>
            <p:ph type="sldNum" sz="quarter" idx="12"/>
          </p:nvPr>
        </p:nvSpPr>
        <p:spPr>
          <a:ln/>
        </p:spPr>
        <p:txBody>
          <a:bodyPr/>
          <a:lstStyle>
            <a:lvl1pPr>
              <a:defRPr/>
            </a:lvl1pPr>
          </a:lstStyle>
          <a:p>
            <a:pPr>
              <a:defRPr/>
            </a:pPr>
            <a:fld id="{EF68ED92-367B-4CD8-A26C-4E6248EAD48D}" type="slidenum">
              <a:rPr lang="en-US" altLang="zh-CN">
                <a:solidFill>
                  <a:srgbClr val="000000"/>
                </a:solidFill>
              </a:rPr>
              <a:pPr>
                <a:defRPr/>
              </a:pPr>
              <a:t>‹#›</a:t>
            </a:fld>
            <a:endParaRPr lang="en-US" altLang="zh-CN">
              <a:solidFill>
                <a:srgbClr val="000000"/>
              </a:solidFil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73875" y="142875"/>
            <a:ext cx="2070100" cy="552608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58813" y="142875"/>
            <a:ext cx="6062662" cy="552608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11"/>
          <p:cNvSpPr>
            <a:spLocks noGrp="1" noChangeArrowheads="1"/>
          </p:cNvSpPr>
          <p:nvPr>
            <p:ph type="dt" sz="half" idx="10"/>
          </p:nvPr>
        </p:nvSpPr>
        <p:spPr>
          <a:ln/>
        </p:spPr>
        <p:txBody>
          <a:bodyPr/>
          <a:lstStyle>
            <a:lvl1pPr>
              <a:defRPr/>
            </a:lvl1pPr>
          </a:lstStyle>
          <a:p>
            <a:pPr>
              <a:defRPr/>
            </a:pPr>
            <a:fld id="{E565DC17-A35B-464B-A9AB-82DCA891CFF2}" type="datetime1">
              <a:rPr lang="zh-CN" altLang="en-US" smtClean="0">
                <a:solidFill>
                  <a:srgbClr val="000000"/>
                </a:solidFill>
              </a:rPr>
              <a:pPr>
                <a:defRPr/>
              </a:pPr>
              <a:t>2021/11/15</a:t>
            </a:fld>
            <a:endParaRPr lang="en-US" altLang="zh-CN">
              <a:solidFill>
                <a:srgbClr val="000000"/>
              </a:solidFill>
            </a:endParaRPr>
          </a:p>
        </p:txBody>
      </p:sp>
      <p:sp>
        <p:nvSpPr>
          <p:cNvPr id="5" name="Rectangle 12"/>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13"/>
          <p:cNvSpPr>
            <a:spLocks noGrp="1" noChangeArrowheads="1"/>
          </p:cNvSpPr>
          <p:nvPr>
            <p:ph type="sldNum" sz="quarter" idx="12"/>
          </p:nvPr>
        </p:nvSpPr>
        <p:spPr>
          <a:ln/>
        </p:spPr>
        <p:txBody>
          <a:bodyPr/>
          <a:lstStyle>
            <a:lvl1pPr>
              <a:defRPr/>
            </a:lvl1pPr>
          </a:lstStyle>
          <a:p>
            <a:pPr>
              <a:defRPr/>
            </a:pPr>
            <a:fld id="{CBA975A5-F217-4B48-B315-600F055D9787}" type="slidenum">
              <a:rPr lang="en-US" altLang="zh-CN">
                <a:solidFill>
                  <a:srgbClr val="000000"/>
                </a:solidFill>
              </a:rPr>
              <a:pPr>
                <a:defRPr/>
              </a:pPr>
              <a:t>‹#›</a:t>
            </a:fld>
            <a:endParaRPr lang="en-US" altLang="zh-CN">
              <a:solidFill>
                <a:srgbClr val="000000"/>
              </a:solidFil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838200" y="350838"/>
            <a:ext cx="7239000" cy="563562"/>
          </a:xfrm>
        </p:spPr>
        <p:txBody>
          <a:bodyPr/>
          <a:lstStyle/>
          <a:p>
            <a:r>
              <a:rPr lang="zh-CN" altLang="en-US"/>
              <a:t>单击此处编辑母版标题样式</a:t>
            </a:r>
          </a:p>
        </p:txBody>
      </p:sp>
      <p:sp>
        <p:nvSpPr>
          <p:cNvPr id="3" name="表格占位符 2"/>
          <p:cNvSpPr>
            <a:spLocks noGrp="1"/>
          </p:cNvSpPr>
          <p:nvPr>
            <p:ph type="tbl" idx="1"/>
          </p:nvPr>
        </p:nvSpPr>
        <p:spPr>
          <a:xfrm>
            <a:off x="304800" y="1219200"/>
            <a:ext cx="8382000" cy="5105400"/>
          </a:xfrm>
        </p:spPr>
        <p:txBody>
          <a:bodyPr/>
          <a:lstStyle/>
          <a:p>
            <a:pPr lvl="0"/>
            <a:r>
              <a:rPr lang="zh-CN" altLang="en-US" noProof="0"/>
              <a:t>单击图标添加表格</a:t>
            </a:r>
          </a:p>
        </p:txBody>
      </p:sp>
      <p:sp>
        <p:nvSpPr>
          <p:cNvPr id="4" name="Rectangle 8">
            <a:extLst>
              <a:ext uri="{FF2B5EF4-FFF2-40B4-BE49-F238E27FC236}">
                <a16:creationId xmlns:a16="http://schemas.microsoft.com/office/drawing/2014/main" id="{DFECA050-C01C-4BC2-8CB8-E7D1A7DF1EDE}"/>
              </a:ext>
            </a:extLst>
          </p:cNvPr>
          <p:cNvSpPr>
            <a:spLocks noGrp="1" noChangeArrowheads="1"/>
          </p:cNvSpPr>
          <p:nvPr>
            <p:ph type="dt" sz="half" idx="10"/>
          </p:nvPr>
        </p:nvSpPr>
        <p:spPr>
          <a:ln/>
        </p:spPr>
        <p:txBody>
          <a:bodyPr/>
          <a:lstStyle>
            <a:lvl1pPr>
              <a:defRPr/>
            </a:lvl1pPr>
          </a:lstStyle>
          <a:p>
            <a:pPr>
              <a:defRPr/>
            </a:pPr>
            <a:fld id="{5BE996AB-70CF-4492-84AA-7834F37F573C}" type="datetime1">
              <a:rPr lang="zh-CN" altLang="en-US"/>
              <a:pPr>
                <a:defRPr/>
              </a:pPr>
              <a:t>2021/11/15</a:t>
            </a:fld>
            <a:endParaRPr lang="en-US" altLang="zh-CN"/>
          </a:p>
        </p:txBody>
      </p:sp>
      <p:sp>
        <p:nvSpPr>
          <p:cNvPr id="5" name="Rectangle 10">
            <a:extLst>
              <a:ext uri="{FF2B5EF4-FFF2-40B4-BE49-F238E27FC236}">
                <a16:creationId xmlns:a16="http://schemas.microsoft.com/office/drawing/2014/main" id="{F195B99C-EB04-4AF5-874C-1F99E4B11641}"/>
              </a:ext>
            </a:extLst>
          </p:cNvPr>
          <p:cNvSpPr>
            <a:spLocks noGrp="1" noChangeArrowheads="1"/>
          </p:cNvSpPr>
          <p:nvPr>
            <p:ph type="sldNum" sz="quarter" idx="11"/>
          </p:nvPr>
        </p:nvSpPr>
        <p:spPr>
          <a:ln/>
        </p:spPr>
        <p:txBody>
          <a:bodyPr/>
          <a:lstStyle>
            <a:lvl1pPr>
              <a:defRPr/>
            </a:lvl1pPr>
          </a:lstStyle>
          <a:p>
            <a:fld id="{B2DC23DF-0147-4F5E-9BFB-6A1BD63D6F47}" type="slidenum">
              <a:rPr lang="en-US" altLang="zh-CN"/>
              <a:pPr/>
              <a:t>‹#›</a:t>
            </a:fld>
            <a:endParaRPr lang="en-US" altLang="zh-CN"/>
          </a:p>
        </p:txBody>
      </p:sp>
      <p:sp>
        <p:nvSpPr>
          <p:cNvPr id="6" name="Rectangle 13">
            <a:extLst>
              <a:ext uri="{FF2B5EF4-FFF2-40B4-BE49-F238E27FC236}">
                <a16:creationId xmlns:a16="http://schemas.microsoft.com/office/drawing/2014/main" id="{A6E13269-8F22-460C-81C9-8B8422CAA712}"/>
              </a:ext>
            </a:extLst>
          </p:cNvPr>
          <p:cNvSpPr>
            <a:spLocks noGrp="1" noChangeArrowheads="1"/>
          </p:cNvSpPr>
          <p:nvPr>
            <p:ph type="ftr" sz="quarter" idx="12"/>
          </p:nvPr>
        </p:nvSpPr>
        <p:spPr>
          <a:ln/>
        </p:spPr>
        <p:txBody>
          <a:bodyPr/>
          <a:lstStyle>
            <a:lvl1pPr>
              <a:defRPr/>
            </a:lvl1pPr>
          </a:lstStyle>
          <a:p>
            <a:pPr>
              <a:defRPr/>
            </a:pPr>
            <a:r>
              <a:rPr lang="en-US" altLang="zh-CN"/>
              <a:t>南京邮电大学信息安全系</a:t>
            </a:r>
          </a:p>
        </p:txBody>
      </p:sp>
    </p:spTree>
    <p:extLst>
      <p:ext uri="{BB962C8B-B14F-4D97-AF65-F5344CB8AC3E}">
        <p14:creationId xmlns:p14="http://schemas.microsoft.com/office/powerpoint/2010/main" val="2063102954"/>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lvl1pPr>
              <a:lnSpc>
                <a:spcPts val="4500"/>
              </a:lnSpc>
              <a:defRPr b="0" baseline="0">
                <a:latin typeface="Times New Roman" panose="02020603050405020304" pitchFamily="18" charset="0"/>
                <a:ea typeface="黑体" panose="02010609060101010101" pitchFamily="49" charset="-122"/>
              </a:defRPr>
            </a:lvl1pPr>
            <a:lvl2pPr>
              <a:lnSpc>
                <a:spcPts val="4500"/>
              </a:lnSpc>
              <a:defRPr b="0" baseline="0">
                <a:latin typeface="Times New Roman" panose="02020603050405020304" pitchFamily="18" charset="0"/>
                <a:ea typeface="黑体" panose="02010609060101010101" pitchFamily="49" charset="-122"/>
              </a:defRPr>
            </a:lvl2pPr>
            <a:lvl3pPr>
              <a:lnSpc>
                <a:spcPts val="4500"/>
              </a:lnSpc>
              <a:defRPr b="0" baseline="0">
                <a:latin typeface="Times New Roman" panose="02020603050405020304" pitchFamily="18" charset="0"/>
                <a:ea typeface="黑体" panose="02010609060101010101" pitchFamily="49" charset="-122"/>
              </a:defRPr>
            </a:lvl3pPr>
            <a:lvl4pPr>
              <a:lnSpc>
                <a:spcPts val="4500"/>
              </a:lnSpc>
              <a:defRPr b="0" baseline="0">
                <a:latin typeface="Times New Roman" panose="02020603050405020304" pitchFamily="18" charset="0"/>
                <a:ea typeface="黑体" panose="02010609060101010101" pitchFamily="49" charset="-122"/>
              </a:defRPr>
            </a:lvl4pPr>
            <a:lvl5pPr>
              <a:lnSpc>
                <a:spcPts val="4500"/>
              </a:lnSpc>
              <a:defRPr b="0" baseline="0">
                <a:latin typeface="Times New Roman" panose="02020603050405020304" pitchFamily="18" charset="0"/>
                <a:ea typeface="黑体" panose="02010609060101010101" pitchFamily="49" charset="-122"/>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标题 6"/>
          <p:cNvSpPr>
            <a:spLocks noGrp="1"/>
          </p:cNvSpPr>
          <p:nvPr>
            <p:ph type="title"/>
          </p:nvPr>
        </p:nvSpPr>
        <p:spPr/>
        <p:txBody>
          <a:bodyPr/>
          <a:lstStyle/>
          <a:p>
            <a:r>
              <a:rPr lang="zh-CN" altLang="en-US"/>
              <a:t>单击此处编辑母版标题样式</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11"/>
          <p:cNvSpPr>
            <a:spLocks noGrp="1" noChangeArrowheads="1"/>
          </p:cNvSpPr>
          <p:nvPr>
            <p:ph type="dt" sz="half" idx="10"/>
          </p:nvPr>
        </p:nvSpPr>
        <p:spPr>
          <a:ln/>
        </p:spPr>
        <p:txBody>
          <a:bodyPr/>
          <a:lstStyle>
            <a:lvl1pPr>
              <a:defRPr/>
            </a:lvl1pPr>
          </a:lstStyle>
          <a:p>
            <a:pPr>
              <a:defRPr/>
            </a:pPr>
            <a:fld id="{13EAD5F1-67B5-4A0D-ABC1-AB8E7ABAD35E}" type="datetime1">
              <a:rPr lang="zh-CN" altLang="en-US" smtClean="0">
                <a:solidFill>
                  <a:srgbClr val="000000"/>
                </a:solidFill>
              </a:rPr>
              <a:pPr>
                <a:defRPr/>
              </a:pPr>
              <a:t>2021/11/15</a:t>
            </a:fld>
            <a:endParaRPr lang="en-US" altLang="zh-CN">
              <a:solidFill>
                <a:srgbClr val="000000"/>
              </a:solidFill>
            </a:endParaRPr>
          </a:p>
        </p:txBody>
      </p:sp>
      <p:sp>
        <p:nvSpPr>
          <p:cNvPr id="5" name="Rectangle 12"/>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13"/>
          <p:cNvSpPr>
            <a:spLocks noGrp="1" noChangeArrowheads="1"/>
          </p:cNvSpPr>
          <p:nvPr>
            <p:ph type="sldNum" sz="quarter" idx="12"/>
          </p:nvPr>
        </p:nvSpPr>
        <p:spPr>
          <a:ln/>
        </p:spPr>
        <p:txBody>
          <a:bodyPr/>
          <a:lstStyle>
            <a:lvl1pPr>
              <a:defRPr/>
            </a:lvl1pPr>
          </a:lstStyle>
          <a:p>
            <a:pPr>
              <a:defRPr/>
            </a:pPr>
            <a:fld id="{65EB7420-10C5-4439-A879-6C64816B7E29}" type="slidenum">
              <a:rPr lang="en-US" altLang="zh-CN">
                <a:solidFill>
                  <a:srgbClr val="000000"/>
                </a:solidFill>
              </a:rPr>
              <a:pPr>
                <a:defRPr/>
              </a:pPr>
              <a:t>‹#›</a:t>
            </a:fld>
            <a:endParaRPr lang="en-US" altLang="zh-CN">
              <a:solidFill>
                <a:srgbClr val="000000"/>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58813" y="1554163"/>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21213" y="1554163"/>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11"/>
          <p:cNvSpPr>
            <a:spLocks noGrp="1" noChangeArrowheads="1"/>
          </p:cNvSpPr>
          <p:nvPr>
            <p:ph type="dt" sz="half" idx="10"/>
          </p:nvPr>
        </p:nvSpPr>
        <p:spPr>
          <a:ln/>
        </p:spPr>
        <p:txBody>
          <a:bodyPr/>
          <a:lstStyle>
            <a:lvl1pPr>
              <a:defRPr/>
            </a:lvl1pPr>
          </a:lstStyle>
          <a:p>
            <a:pPr>
              <a:defRPr/>
            </a:pPr>
            <a:fld id="{8777064C-0A55-4E07-B965-6C3D3728ABB2}" type="datetime1">
              <a:rPr lang="zh-CN" altLang="en-US" smtClean="0">
                <a:solidFill>
                  <a:srgbClr val="000000"/>
                </a:solidFill>
              </a:rPr>
              <a:pPr>
                <a:defRPr/>
              </a:pPr>
              <a:t>2021/11/15</a:t>
            </a:fld>
            <a:endParaRPr lang="en-US" altLang="zh-CN">
              <a:solidFill>
                <a:srgbClr val="000000"/>
              </a:solidFill>
            </a:endParaRPr>
          </a:p>
        </p:txBody>
      </p:sp>
      <p:sp>
        <p:nvSpPr>
          <p:cNvPr id="6" name="Rectangle 12"/>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13"/>
          <p:cNvSpPr>
            <a:spLocks noGrp="1" noChangeArrowheads="1"/>
          </p:cNvSpPr>
          <p:nvPr>
            <p:ph type="sldNum" sz="quarter" idx="12"/>
          </p:nvPr>
        </p:nvSpPr>
        <p:spPr>
          <a:ln/>
        </p:spPr>
        <p:txBody>
          <a:bodyPr/>
          <a:lstStyle>
            <a:lvl1pPr>
              <a:defRPr/>
            </a:lvl1pPr>
          </a:lstStyle>
          <a:p>
            <a:pPr>
              <a:defRPr/>
            </a:pPr>
            <a:fld id="{6B28E056-97FC-4A70-8131-E02F6583BF82}" type="slidenum">
              <a:rPr lang="en-US" altLang="zh-CN">
                <a:solidFill>
                  <a:srgbClr val="000000"/>
                </a:solidFill>
              </a:rPr>
              <a:pPr>
                <a:defRPr/>
              </a:pPr>
              <a:t>‹#›</a:t>
            </a:fld>
            <a:endParaRPr lang="en-US" altLang="zh-CN">
              <a:solidFill>
                <a:srgbClr val="000000"/>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11"/>
          <p:cNvSpPr>
            <a:spLocks noGrp="1" noChangeArrowheads="1"/>
          </p:cNvSpPr>
          <p:nvPr>
            <p:ph type="dt" sz="half" idx="10"/>
          </p:nvPr>
        </p:nvSpPr>
        <p:spPr>
          <a:ln/>
        </p:spPr>
        <p:txBody>
          <a:bodyPr/>
          <a:lstStyle>
            <a:lvl1pPr>
              <a:defRPr/>
            </a:lvl1pPr>
          </a:lstStyle>
          <a:p>
            <a:pPr>
              <a:defRPr/>
            </a:pPr>
            <a:fld id="{E8AED8A2-82FC-4DC1-9863-2A50613A6AE6}" type="datetime1">
              <a:rPr lang="zh-CN" altLang="en-US" smtClean="0">
                <a:solidFill>
                  <a:srgbClr val="000000"/>
                </a:solidFill>
              </a:rPr>
              <a:pPr>
                <a:defRPr/>
              </a:pPr>
              <a:t>2021/11/15</a:t>
            </a:fld>
            <a:endParaRPr lang="en-US" altLang="zh-CN">
              <a:solidFill>
                <a:srgbClr val="000000"/>
              </a:solidFill>
            </a:endParaRPr>
          </a:p>
        </p:txBody>
      </p:sp>
      <p:sp>
        <p:nvSpPr>
          <p:cNvPr id="8" name="Rectangle 12"/>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9" name="Rectangle 13"/>
          <p:cNvSpPr>
            <a:spLocks noGrp="1" noChangeArrowheads="1"/>
          </p:cNvSpPr>
          <p:nvPr>
            <p:ph type="sldNum" sz="quarter" idx="12"/>
          </p:nvPr>
        </p:nvSpPr>
        <p:spPr>
          <a:ln/>
        </p:spPr>
        <p:txBody>
          <a:bodyPr/>
          <a:lstStyle>
            <a:lvl1pPr>
              <a:defRPr/>
            </a:lvl1pPr>
          </a:lstStyle>
          <a:p>
            <a:pPr>
              <a:defRPr/>
            </a:pPr>
            <a:fld id="{BBFD273C-C71A-40AC-9777-8B20B0D93BC7}" type="slidenum">
              <a:rPr lang="en-US" altLang="zh-CN">
                <a:solidFill>
                  <a:srgbClr val="000000"/>
                </a:solidFill>
              </a:rPr>
              <a:pPr>
                <a:defRPr/>
              </a:pPr>
              <a:t>‹#›</a:t>
            </a:fld>
            <a:endParaRPr lang="en-US" altLang="zh-CN">
              <a:solidFill>
                <a:srgbClr val="000000"/>
              </a:solidFil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11"/>
          <p:cNvSpPr>
            <a:spLocks noGrp="1" noChangeArrowheads="1"/>
          </p:cNvSpPr>
          <p:nvPr>
            <p:ph type="dt" sz="half" idx="10"/>
          </p:nvPr>
        </p:nvSpPr>
        <p:spPr>
          <a:ln/>
        </p:spPr>
        <p:txBody>
          <a:bodyPr/>
          <a:lstStyle>
            <a:lvl1pPr>
              <a:defRPr/>
            </a:lvl1pPr>
          </a:lstStyle>
          <a:p>
            <a:pPr>
              <a:defRPr/>
            </a:pPr>
            <a:fld id="{075295FB-9049-4B10-8132-A2704FC040E4}" type="datetime1">
              <a:rPr lang="zh-CN" altLang="en-US" smtClean="0">
                <a:solidFill>
                  <a:srgbClr val="000000"/>
                </a:solidFill>
              </a:rPr>
              <a:pPr>
                <a:defRPr/>
              </a:pPr>
              <a:t>2021/11/15</a:t>
            </a:fld>
            <a:endParaRPr lang="en-US" altLang="zh-CN">
              <a:solidFill>
                <a:srgbClr val="000000"/>
              </a:solidFill>
            </a:endParaRPr>
          </a:p>
        </p:txBody>
      </p:sp>
      <p:sp>
        <p:nvSpPr>
          <p:cNvPr id="4" name="Rectangle 12"/>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5" name="Rectangle 13"/>
          <p:cNvSpPr>
            <a:spLocks noGrp="1" noChangeArrowheads="1"/>
          </p:cNvSpPr>
          <p:nvPr>
            <p:ph type="sldNum" sz="quarter" idx="12"/>
          </p:nvPr>
        </p:nvSpPr>
        <p:spPr>
          <a:ln/>
        </p:spPr>
        <p:txBody>
          <a:bodyPr/>
          <a:lstStyle>
            <a:lvl1pPr>
              <a:defRPr/>
            </a:lvl1pPr>
          </a:lstStyle>
          <a:p>
            <a:pPr>
              <a:defRPr/>
            </a:pPr>
            <a:fld id="{3782B63A-4FE1-4D96-8285-FCAE99EA7890}" type="slidenum">
              <a:rPr lang="en-US" altLang="zh-CN">
                <a:solidFill>
                  <a:srgbClr val="000000"/>
                </a:solidFill>
              </a:rPr>
              <a:pPr>
                <a:defRPr/>
              </a:pPr>
              <a:t>‹#›</a:t>
            </a:fld>
            <a:endParaRPr lang="en-US" altLang="zh-CN">
              <a:solidFill>
                <a:srgbClr val="000000"/>
              </a:solidFil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11"/>
          <p:cNvSpPr>
            <a:spLocks noGrp="1" noChangeArrowheads="1"/>
          </p:cNvSpPr>
          <p:nvPr>
            <p:ph type="dt" sz="half" idx="10"/>
          </p:nvPr>
        </p:nvSpPr>
        <p:spPr>
          <a:ln/>
        </p:spPr>
        <p:txBody>
          <a:bodyPr/>
          <a:lstStyle>
            <a:lvl1pPr>
              <a:defRPr/>
            </a:lvl1pPr>
          </a:lstStyle>
          <a:p>
            <a:pPr>
              <a:defRPr/>
            </a:pPr>
            <a:fld id="{27E94A6A-DBE8-4CE6-9619-41C62789DE7E}" type="datetime1">
              <a:rPr lang="zh-CN" altLang="en-US" smtClean="0">
                <a:solidFill>
                  <a:srgbClr val="000000"/>
                </a:solidFill>
              </a:rPr>
              <a:pPr>
                <a:defRPr/>
              </a:pPr>
              <a:t>2021/11/15</a:t>
            </a:fld>
            <a:endParaRPr lang="en-US" altLang="zh-CN">
              <a:solidFill>
                <a:srgbClr val="000000"/>
              </a:solidFill>
            </a:endParaRPr>
          </a:p>
        </p:txBody>
      </p:sp>
      <p:sp>
        <p:nvSpPr>
          <p:cNvPr id="6" name="Rectangle 12"/>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13"/>
          <p:cNvSpPr>
            <a:spLocks noGrp="1" noChangeArrowheads="1"/>
          </p:cNvSpPr>
          <p:nvPr>
            <p:ph type="sldNum" sz="quarter" idx="12"/>
          </p:nvPr>
        </p:nvSpPr>
        <p:spPr>
          <a:ln/>
        </p:spPr>
        <p:txBody>
          <a:bodyPr/>
          <a:lstStyle>
            <a:lvl1pPr>
              <a:defRPr/>
            </a:lvl1pPr>
          </a:lstStyle>
          <a:p>
            <a:pPr>
              <a:defRPr/>
            </a:pPr>
            <a:fld id="{B733275C-2774-4B25-97E7-7065F970E90C}" type="slidenum">
              <a:rPr lang="en-US" altLang="zh-CN">
                <a:solidFill>
                  <a:srgbClr val="000000"/>
                </a:solidFill>
              </a:rPr>
              <a:pPr>
                <a:defRPr/>
              </a:pPr>
              <a:t>‹#›</a:t>
            </a:fld>
            <a:endParaRPr lang="en-US" altLang="zh-CN">
              <a:solidFill>
                <a:srgbClr val="000000"/>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11"/>
          <p:cNvSpPr>
            <a:spLocks noGrp="1" noChangeArrowheads="1"/>
          </p:cNvSpPr>
          <p:nvPr>
            <p:ph type="dt" sz="half" idx="10"/>
          </p:nvPr>
        </p:nvSpPr>
        <p:spPr>
          <a:ln/>
        </p:spPr>
        <p:txBody>
          <a:bodyPr/>
          <a:lstStyle>
            <a:lvl1pPr>
              <a:defRPr/>
            </a:lvl1pPr>
          </a:lstStyle>
          <a:p>
            <a:pPr>
              <a:defRPr/>
            </a:pPr>
            <a:fld id="{00651A7E-C721-4544-8D2F-3546C0565F84}" type="datetime1">
              <a:rPr lang="zh-CN" altLang="en-US" smtClean="0">
                <a:solidFill>
                  <a:srgbClr val="000000"/>
                </a:solidFill>
              </a:rPr>
              <a:pPr>
                <a:defRPr/>
              </a:pPr>
              <a:t>2021/11/15</a:t>
            </a:fld>
            <a:endParaRPr lang="en-US" altLang="zh-CN">
              <a:solidFill>
                <a:srgbClr val="000000"/>
              </a:solidFill>
            </a:endParaRPr>
          </a:p>
        </p:txBody>
      </p:sp>
      <p:sp>
        <p:nvSpPr>
          <p:cNvPr id="6" name="Rectangle 12"/>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13"/>
          <p:cNvSpPr>
            <a:spLocks noGrp="1" noChangeArrowheads="1"/>
          </p:cNvSpPr>
          <p:nvPr>
            <p:ph type="sldNum" sz="quarter" idx="12"/>
          </p:nvPr>
        </p:nvSpPr>
        <p:spPr>
          <a:ln/>
        </p:spPr>
        <p:txBody>
          <a:bodyPr/>
          <a:lstStyle>
            <a:lvl1pPr>
              <a:defRPr/>
            </a:lvl1pPr>
          </a:lstStyle>
          <a:p>
            <a:pPr>
              <a:defRPr/>
            </a:pPr>
            <a:fld id="{2C21E245-20D5-4D11-AD9A-5B593160C07A}" type="slidenum">
              <a:rPr lang="en-US" altLang="zh-CN">
                <a:solidFill>
                  <a:srgbClr val="000000"/>
                </a:solidFill>
              </a:rPr>
              <a:pPr>
                <a:defRPr/>
              </a:pPr>
              <a:t>‹#›</a:t>
            </a:fld>
            <a:endParaRPr lang="en-US" altLang="zh-CN">
              <a:solidFill>
                <a:srgbClr val="000000"/>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ChangeArrowheads="1"/>
          </p:cNvSpPr>
          <p:nvPr/>
        </p:nvSpPr>
        <p:spPr bwMode="ltGray">
          <a:xfrm>
            <a:off x="417513" y="439738"/>
            <a:ext cx="438150" cy="474662"/>
          </a:xfrm>
          <a:prstGeom prst="rect">
            <a:avLst/>
          </a:prstGeom>
          <a:solidFill>
            <a:schemeClr val="accent2"/>
          </a:solidFill>
          <a:ln w="9525">
            <a:noFill/>
            <a:miter lim="800000"/>
            <a:headEnd/>
            <a:tailEnd/>
          </a:ln>
          <a:effectLst/>
        </p:spPr>
        <p:txBody>
          <a:bodyPr wrap="none" anchor="ctr"/>
          <a:lstStyle/>
          <a:p>
            <a:pPr algn="ctr">
              <a:defRPr/>
            </a:pPr>
            <a:endParaRPr lang="zh-CN" altLang="zh-CN" sz="2400" b="0">
              <a:solidFill>
                <a:srgbClr val="000000"/>
              </a:solidFill>
              <a:ea typeface="宋体" charset="-122"/>
            </a:endParaRPr>
          </a:p>
        </p:txBody>
      </p:sp>
      <p:sp>
        <p:nvSpPr>
          <p:cNvPr id="3075" name="Rectangle 3"/>
          <p:cNvSpPr>
            <a:spLocks noChangeArrowheads="1"/>
          </p:cNvSpPr>
          <p:nvPr/>
        </p:nvSpPr>
        <p:spPr bwMode="ltGray">
          <a:xfrm>
            <a:off x="800100" y="439738"/>
            <a:ext cx="328613" cy="474662"/>
          </a:xfrm>
          <a:prstGeom prst="rect">
            <a:avLst/>
          </a:prstGeom>
          <a:gradFill rotWithShape="0">
            <a:gsLst>
              <a:gs pos="0">
                <a:schemeClr val="accent2"/>
              </a:gs>
              <a:gs pos="100000">
                <a:schemeClr val="bg1"/>
              </a:gs>
            </a:gsLst>
            <a:lin ang="0" scaled="1"/>
          </a:gradFill>
          <a:ln w="9525">
            <a:noFill/>
            <a:miter lim="800000"/>
            <a:headEnd/>
            <a:tailEnd/>
          </a:ln>
          <a:effectLst/>
        </p:spPr>
        <p:txBody>
          <a:bodyPr wrap="none" anchor="ctr"/>
          <a:lstStyle/>
          <a:p>
            <a:pPr algn="ctr">
              <a:defRPr/>
            </a:pPr>
            <a:endParaRPr lang="zh-CN" altLang="zh-CN" sz="2400" b="0">
              <a:solidFill>
                <a:srgbClr val="000000"/>
              </a:solidFill>
              <a:ea typeface="宋体" charset="-122"/>
            </a:endParaRPr>
          </a:p>
        </p:txBody>
      </p:sp>
      <p:sp>
        <p:nvSpPr>
          <p:cNvPr id="3076" name="Rectangle 4"/>
          <p:cNvSpPr>
            <a:spLocks noChangeArrowheads="1"/>
          </p:cNvSpPr>
          <p:nvPr/>
        </p:nvSpPr>
        <p:spPr bwMode="ltGray">
          <a:xfrm>
            <a:off x="541338" y="862013"/>
            <a:ext cx="422275" cy="474662"/>
          </a:xfrm>
          <a:prstGeom prst="rect">
            <a:avLst/>
          </a:prstGeom>
          <a:solidFill>
            <a:schemeClr val="folHlink"/>
          </a:solidFill>
          <a:ln w="9525">
            <a:noFill/>
            <a:miter lim="800000"/>
            <a:headEnd/>
            <a:tailEnd/>
          </a:ln>
          <a:effectLst/>
        </p:spPr>
        <p:txBody>
          <a:bodyPr wrap="none" anchor="ctr"/>
          <a:lstStyle/>
          <a:p>
            <a:pPr algn="ctr">
              <a:defRPr/>
            </a:pPr>
            <a:endParaRPr lang="zh-CN" altLang="zh-CN" sz="2400" b="0">
              <a:solidFill>
                <a:srgbClr val="000000"/>
              </a:solidFill>
              <a:ea typeface="宋体" charset="-122"/>
            </a:endParaRPr>
          </a:p>
        </p:txBody>
      </p:sp>
      <p:sp>
        <p:nvSpPr>
          <p:cNvPr id="3077" name="Rectangle 5"/>
          <p:cNvSpPr>
            <a:spLocks noChangeArrowheads="1"/>
          </p:cNvSpPr>
          <p:nvPr/>
        </p:nvSpPr>
        <p:spPr bwMode="ltGray">
          <a:xfrm>
            <a:off x="911225" y="862013"/>
            <a:ext cx="368300" cy="474662"/>
          </a:xfrm>
          <a:prstGeom prst="rect">
            <a:avLst/>
          </a:prstGeom>
          <a:gradFill rotWithShape="0">
            <a:gsLst>
              <a:gs pos="0">
                <a:schemeClr val="folHlink"/>
              </a:gs>
              <a:gs pos="100000">
                <a:schemeClr val="bg1"/>
              </a:gs>
            </a:gsLst>
            <a:lin ang="0" scaled="1"/>
          </a:gradFill>
          <a:ln w="9525">
            <a:noFill/>
            <a:miter lim="800000"/>
            <a:headEnd/>
            <a:tailEnd/>
          </a:ln>
          <a:effectLst/>
        </p:spPr>
        <p:txBody>
          <a:bodyPr wrap="none" anchor="ctr"/>
          <a:lstStyle/>
          <a:p>
            <a:pPr algn="ctr">
              <a:defRPr/>
            </a:pPr>
            <a:endParaRPr lang="zh-CN" altLang="zh-CN" sz="2400" b="0">
              <a:solidFill>
                <a:srgbClr val="000000"/>
              </a:solidFill>
              <a:ea typeface="宋体" charset="-122"/>
            </a:endParaRPr>
          </a:p>
        </p:txBody>
      </p:sp>
      <p:sp>
        <p:nvSpPr>
          <p:cNvPr id="3078" name="Rectangle 6"/>
          <p:cNvSpPr>
            <a:spLocks noChangeArrowheads="1"/>
          </p:cNvSpPr>
          <p:nvPr/>
        </p:nvSpPr>
        <p:spPr bwMode="ltGray">
          <a:xfrm>
            <a:off x="127000" y="788988"/>
            <a:ext cx="560388" cy="422275"/>
          </a:xfrm>
          <a:prstGeom prst="rect">
            <a:avLst/>
          </a:prstGeom>
          <a:gradFill rotWithShape="0">
            <a:gsLst>
              <a:gs pos="0">
                <a:schemeClr val="bg1"/>
              </a:gs>
              <a:gs pos="100000">
                <a:schemeClr val="hlink"/>
              </a:gs>
            </a:gsLst>
            <a:lin ang="18900000" scaled="1"/>
          </a:gradFill>
          <a:ln w="9525">
            <a:noFill/>
            <a:miter lim="800000"/>
            <a:headEnd/>
            <a:tailEnd/>
          </a:ln>
          <a:effectLst/>
        </p:spPr>
        <p:txBody>
          <a:bodyPr wrap="none" anchor="ctr"/>
          <a:lstStyle/>
          <a:p>
            <a:pPr algn="ctr">
              <a:defRPr/>
            </a:pPr>
            <a:endParaRPr lang="zh-CN" altLang="zh-CN" sz="2400" b="0">
              <a:solidFill>
                <a:srgbClr val="000000"/>
              </a:solidFill>
              <a:ea typeface="宋体" charset="-122"/>
            </a:endParaRPr>
          </a:p>
        </p:txBody>
      </p:sp>
      <p:sp>
        <p:nvSpPr>
          <p:cNvPr id="3079" name="Rectangle 7"/>
          <p:cNvSpPr>
            <a:spLocks noChangeArrowheads="1"/>
          </p:cNvSpPr>
          <p:nvPr/>
        </p:nvSpPr>
        <p:spPr bwMode="gray">
          <a:xfrm>
            <a:off x="762000" y="331788"/>
            <a:ext cx="31750" cy="1052512"/>
          </a:xfrm>
          <a:prstGeom prst="rect">
            <a:avLst/>
          </a:prstGeom>
          <a:solidFill>
            <a:schemeClr val="bg2"/>
          </a:solidFill>
          <a:ln w="9525">
            <a:noFill/>
            <a:miter lim="800000"/>
            <a:headEnd/>
            <a:tailEnd/>
          </a:ln>
          <a:effectLst/>
        </p:spPr>
        <p:txBody>
          <a:bodyPr wrap="none" anchor="ctr"/>
          <a:lstStyle/>
          <a:p>
            <a:pPr algn="ctr">
              <a:defRPr/>
            </a:pPr>
            <a:endParaRPr lang="zh-CN" altLang="zh-CN" sz="2400" b="0">
              <a:solidFill>
                <a:srgbClr val="000000"/>
              </a:solidFill>
              <a:ea typeface="宋体" charset="-122"/>
            </a:endParaRPr>
          </a:p>
        </p:txBody>
      </p:sp>
      <p:sp>
        <p:nvSpPr>
          <p:cNvPr id="3080" name="Rectangle 8"/>
          <p:cNvSpPr>
            <a:spLocks noChangeArrowheads="1"/>
          </p:cNvSpPr>
          <p:nvPr/>
        </p:nvSpPr>
        <p:spPr bwMode="gray">
          <a:xfrm>
            <a:off x="442913" y="1122363"/>
            <a:ext cx="8226425" cy="31750"/>
          </a:xfrm>
          <a:prstGeom prst="rect">
            <a:avLst/>
          </a:prstGeom>
          <a:gradFill rotWithShape="0">
            <a:gsLst>
              <a:gs pos="0">
                <a:schemeClr val="bg2"/>
              </a:gs>
              <a:gs pos="100000">
                <a:schemeClr val="bg1"/>
              </a:gs>
            </a:gsLst>
            <a:lin ang="0" scaled="1"/>
          </a:gradFill>
          <a:ln w="9525">
            <a:noFill/>
            <a:miter lim="800000"/>
            <a:headEnd/>
            <a:tailEnd/>
          </a:ln>
          <a:effectLst/>
        </p:spPr>
        <p:txBody>
          <a:bodyPr wrap="none" anchor="ctr"/>
          <a:lstStyle/>
          <a:p>
            <a:pPr algn="ctr">
              <a:defRPr/>
            </a:pPr>
            <a:endParaRPr lang="zh-CN" altLang="zh-CN" sz="2400" b="0">
              <a:solidFill>
                <a:srgbClr val="000000"/>
              </a:solidFill>
              <a:ea typeface="宋体" charset="-122"/>
            </a:endParaRPr>
          </a:p>
        </p:txBody>
      </p:sp>
      <p:sp>
        <p:nvSpPr>
          <p:cNvPr id="1033" name="Rectangle 9"/>
          <p:cNvSpPr>
            <a:spLocks noGrp="1" noChangeArrowheads="1"/>
          </p:cNvSpPr>
          <p:nvPr>
            <p:ph type="title"/>
          </p:nvPr>
        </p:nvSpPr>
        <p:spPr bwMode="auto">
          <a:xfrm>
            <a:off x="1150938" y="142875"/>
            <a:ext cx="7793037" cy="95885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zh-CN" altLang="en-US"/>
              <a:t>单击此处编辑母版标题样式</a:t>
            </a:r>
          </a:p>
        </p:txBody>
      </p:sp>
      <p:sp>
        <p:nvSpPr>
          <p:cNvPr id="1034" name="Rectangle 10"/>
          <p:cNvSpPr>
            <a:spLocks noGrp="1" noChangeArrowheads="1"/>
          </p:cNvSpPr>
          <p:nvPr>
            <p:ph type="body" idx="1"/>
          </p:nvPr>
        </p:nvSpPr>
        <p:spPr bwMode="auto">
          <a:xfrm>
            <a:off x="658813" y="1554163"/>
            <a:ext cx="77724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083" name="Rectangle 11"/>
          <p:cNvSpPr>
            <a:spLocks noGrp="1" noChangeArrowheads="1"/>
          </p:cNvSpPr>
          <p:nvPr>
            <p:ph type="dt" sz="half" idx="2"/>
          </p:nvPr>
        </p:nvSpPr>
        <p:spPr bwMode="auto">
          <a:xfrm>
            <a:off x="914400" y="6348413"/>
            <a:ext cx="1905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a:defRPr kumimoji="0" sz="1400" b="0">
                <a:ea typeface="宋体" charset="-122"/>
              </a:defRPr>
            </a:lvl1pPr>
          </a:lstStyle>
          <a:p>
            <a:pPr>
              <a:defRPr/>
            </a:pPr>
            <a:fld id="{2812D72D-DA04-4C9C-9A6E-C01386CD88CE}" type="datetime1">
              <a:rPr lang="zh-CN" altLang="en-US" smtClean="0">
                <a:solidFill>
                  <a:srgbClr val="000000"/>
                </a:solidFill>
              </a:rPr>
              <a:pPr>
                <a:defRPr/>
              </a:pPr>
              <a:t>2021/11/15</a:t>
            </a:fld>
            <a:endParaRPr lang="en-US" altLang="zh-CN">
              <a:solidFill>
                <a:srgbClr val="000000"/>
              </a:solidFill>
            </a:endParaRPr>
          </a:p>
        </p:txBody>
      </p:sp>
      <p:sp>
        <p:nvSpPr>
          <p:cNvPr id="3084" name="Rectangle 12"/>
          <p:cNvSpPr>
            <a:spLocks noGrp="1" noChangeArrowheads="1"/>
          </p:cNvSpPr>
          <p:nvPr>
            <p:ph type="ftr" sz="quarter" idx="3"/>
          </p:nvPr>
        </p:nvSpPr>
        <p:spPr bwMode="auto">
          <a:xfrm>
            <a:off x="3352800" y="6348413"/>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kumimoji="0" sz="1400" b="0">
                <a:ea typeface="宋体" charset="-122"/>
              </a:defRPr>
            </a:lvl1pPr>
          </a:lstStyle>
          <a:p>
            <a:pPr>
              <a:defRPr/>
            </a:pPr>
            <a:endParaRPr lang="en-US" altLang="zh-CN">
              <a:solidFill>
                <a:srgbClr val="000000"/>
              </a:solidFill>
            </a:endParaRPr>
          </a:p>
        </p:txBody>
      </p:sp>
      <p:sp>
        <p:nvSpPr>
          <p:cNvPr id="3085" name="Rectangle 13"/>
          <p:cNvSpPr>
            <a:spLocks noGrp="1" noChangeArrowheads="1"/>
          </p:cNvSpPr>
          <p:nvPr>
            <p:ph type="sldNum" sz="quarter" idx="4"/>
          </p:nvPr>
        </p:nvSpPr>
        <p:spPr bwMode="auto">
          <a:xfrm>
            <a:off x="6781800" y="6348413"/>
            <a:ext cx="1905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kumimoji="0" sz="1400" b="0">
                <a:ea typeface="宋体" charset="-122"/>
              </a:defRPr>
            </a:lvl1pPr>
          </a:lstStyle>
          <a:p>
            <a:pPr>
              <a:defRPr/>
            </a:pPr>
            <a:fld id="{38C58080-A4A9-4607-B318-5D24794E2C9C}" type="slidenum">
              <a:rPr lang="en-US" altLang="zh-CN">
                <a:solidFill>
                  <a:srgbClr val="000000"/>
                </a:solidFill>
              </a:rPr>
              <a:pPr>
                <a:defRPr/>
              </a:pPr>
              <a:t>‹#›</a:t>
            </a:fld>
            <a:endParaRPr lang="en-US" altLang="zh-CN">
              <a:solidFill>
                <a:srgbClr val="000000"/>
              </a:solidFill>
            </a:endParaRPr>
          </a:p>
        </p:txBody>
      </p:sp>
      <p:sp>
        <p:nvSpPr>
          <p:cNvPr id="3089" name="Rectangle 17"/>
          <p:cNvSpPr>
            <a:spLocks noChangeArrowheads="1"/>
          </p:cNvSpPr>
          <p:nvPr/>
        </p:nvSpPr>
        <p:spPr bwMode="gray">
          <a:xfrm>
            <a:off x="539750" y="6332538"/>
            <a:ext cx="8226425" cy="31750"/>
          </a:xfrm>
          <a:prstGeom prst="rect">
            <a:avLst/>
          </a:prstGeom>
          <a:gradFill rotWithShape="0">
            <a:gsLst>
              <a:gs pos="0">
                <a:schemeClr val="bg2"/>
              </a:gs>
              <a:gs pos="100000">
                <a:schemeClr val="bg1"/>
              </a:gs>
            </a:gsLst>
            <a:lin ang="0" scaled="1"/>
          </a:gradFill>
          <a:ln w="9525">
            <a:noFill/>
            <a:miter lim="800000"/>
            <a:headEnd/>
            <a:tailEnd/>
          </a:ln>
          <a:effectLst/>
        </p:spPr>
        <p:txBody>
          <a:bodyPr wrap="none" anchor="ctr"/>
          <a:lstStyle/>
          <a:p>
            <a:pPr algn="ctr">
              <a:defRPr/>
            </a:pPr>
            <a:endParaRPr lang="zh-CN" altLang="zh-CN" sz="2400" b="0">
              <a:solidFill>
                <a:srgbClr val="000000"/>
              </a:solidFill>
              <a:ea typeface="宋体" charset="-122"/>
            </a:endParaRPr>
          </a:p>
        </p:txBody>
      </p:sp>
      <p:sp>
        <p:nvSpPr>
          <p:cNvPr id="3090" name="Line 18"/>
          <p:cNvSpPr>
            <a:spLocks noChangeShapeType="1"/>
          </p:cNvSpPr>
          <p:nvPr/>
        </p:nvSpPr>
        <p:spPr bwMode="auto">
          <a:xfrm>
            <a:off x="827088" y="6189663"/>
            <a:ext cx="0" cy="503237"/>
          </a:xfrm>
          <a:prstGeom prst="line">
            <a:avLst/>
          </a:prstGeom>
          <a:noFill/>
          <a:ln w="28575">
            <a:solidFill>
              <a:schemeClr val="tx1"/>
            </a:solidFill>
            <a:miter lim="800000"/>
            <a:headEnd/>
            <a:tailEnd/>
          </a:ln>
          <a:effectLst/>
        </p:spPr>
        <p:txBody>
          <a:bodyPr wrap="none"/>
          <a:lstStyle/>
          <a:p>
            <a:pPr algn="ctr">
              <a:defRPr/>
            </a:pPr>
            <a:endParaRPr lang="zh-CN" altLang="en-US">
              <a:solidFill>
                <a:srgbClr val="000000"/>
              </a:solidFill>
              <a:ea typeface="宋体" charset="-122"/>
            </a:endParaRPr>
          </a:p>
        </p:txBody>
      </p:sp>
    </p:spTree>
  </p:cSld>
  <p:clrMap bg1="lt1" tx1="dk1" bg2="lt2" tx2="dk2" accent1="accent1" accent2="accent2" accent3="accent3" accent4="accent4" accent5="accent5" accent6="accent6" hlink="hlink" folHlink="folHlink"/>
  <p:sldLayoutIdLst>
    <p:sldLayoutId id="2147484660" r:id="rId1"/>
    <p:sldLayoutId id="2147484661" r:id="rId2"/>
    <p:sldLayoutId id="2147484662" r:id="rId3"/>
    <p:sldLayoutId id="2147484663" r:id="rId4"/>
    <p:sldLayoutId id="2147484664" r:id="rId5"/>
    <p:sldLayoutId id="2147484665" r:id="rId6"/>
    <p:sldLayoutId id="2147484666" r:id="rId7"/>
    <p:sldLayoutId id="2147484667" r:id="rId8"/>
    <p:sldLayoutId id="2147484668" r:id="rId9"/>
    <p:sldLayoutId id="2147484669" r:id="rId10"/>
    <p:sldLayoutId id="2147484670" r:id="rId11"/>
    <p:sldLayoutId id="2147484671" r:id="rId12"/>
  </p:sldLayoutIdLst>
  <p:hf hdr="0" ftr="0" dt="0"/>
  <p:txStyles>
    <p:titleStyle>
      <a:lvl1pPr algn="l" rtl="0" eaLnBrk="0" fontAlgn="base" hangingPunct="0">
        <a:spcBef>
          <a:spcPct val="0"/>
        </a:spcBef>
        <a:spcAft>
          <a:spcPct val="0"/>
        </a:spcAft>
        <a:defRPr kumimoji="1" sz="4400" b="1">
          <a:solidFill>
            <a:schemeClr val="tx2"/>
          </a:solidFill>
          <a:latin typeface="+mj-lt"/>
          <a:ea typeface="+mj-ea"/>
          <a:cs typeface="+mj-cs"/>
        </a:defRPr>
      </a:lvl1pPr>
      <a:lvl2pPr algn="l" rtl="0" eaLnBrk="0" fontAlgn="base" hangingPunct="0">
        <a:spcBef>
          <a:spcPct val="0"/>
        </a:spcBef>
        <a:spcAft>
          <a:spcPct val="0"/>
        </a:spcAft>
        <a:defRPr kumimoji="1" sz="4400" b="1">
          <a:solidFill>
            <a:schemeClr val="tx2"/>
          </a:solidFill>
          <a:latin typeface="Times New Roman" pitchFamily="18" charset="0"/>
          <a:ea typeface="楷体_GB2312" pitchFamily="49" charset="-122"/>
        </a:defRPr>
      </a:lvl2pPr>
      <a:lvl3pPr algn="l" rtl="0" eaLnBrk="0" fontAlgn="base" hangingPunct="0">
        <a:spcBef>
          <a:spcPct val="0"/>
        </a:spcBef>
        <a:spcAft>
          <a:spcPct val="0"/>
        </a:spcAft>
        <a:defRPr kumimoji="1" sz="4400" b="1">
          <a:solidFill>
            <a:schemeClr val="tx2"/>
          </a:solidFill>
          <a:latin typeface="Times New Roman" pitchFamily="18" charset="0"/>
          <a:ea typeface="楷体_GB2312" pitchFamily="49" charset="-122"/>
        </a:defRPr>
      </a:lvl3pPr>
      <a:lvl4pPr algn="l" rtl="0" eaLnBrk="0" fontAlgn="base" hangingPunct="0">
        <a:spcBef>
          <a:spcPct val="0"/>
        </a:spcBef>
        <a:spcAft>
          <a:spcPct val="0"/>
        </a:spcAft>
        <a:defRPr kumimoji="1" sz="4400" b="1">
          <a:solidFill>
            <a:schemeClr val="tx2"/>
          </a:solidFill>
          <a:latin typeface="Times New Roman" pitchFamily="18" charset="0"/>
          <a:ea typeface="楷体_GB2312" pitchFamily="49" charset="-122"/>
        </a:defRPr>
      </a:lvl4pPr>
      <a:lvl5pPr algn="l" rtl="0" eaLnBrk="0" fontAlgn="base" hangingPunct="0">
        <a:spcBef>
          <a:spcPct val="0"/>
        </a:spcBef>
        <a:spcAft>
          <a:spcPct val="0"/>
        </a:spcAft>
        <a:defRPr kumimoji="1" sz="4400" b="1">
          <a:solidFill>
            <a:schemeClr val="tx2"/>
          </a:solidFill>
          <a:latin typeface="Times New Roman" pitchFamily="18" charset="0"/>
          <a:ea typeface="楷体_GB2312" pitchFamily="49" charset="-122"/>
        </a:defRPr>
      </a:lvl5pPr>
      <a:lvl6pPr marL="457200" algn="l" rtl="0" fontAlgn="base">
        <a:spcBef>
          <a:spcPct val="0"/>
        </a:spcBef>
        <a:spcAft>
          <a:spcPct val="0"/>
        </a:spcAft>
        <a:defRPr kumimoji="1" sz="4400" b="1">
          <a:solidFill>
            <a:schemeClr val="tx2"/>
          </a:solidFill>
          <a:latin typeface="Times New Roman" pitchFamily="18" charset="0"/>
          <a:ea typeface="楷体_GB2312" pitchFamily="49" charset="-122"/>
        </a:defRPr>
      </a:lvl6pPr>
      <a:lvl7pPr marL="914400" algn="l" rtl="0" fontAlgn="base">
        <a:spcBef>
          <a:spcPct val="0"/>
        </a:spcBef>
        <a:spcAft>
          <a:spcPct val="0"/>
        </a:spcAft>
        <a:defRPr kumimoji="1" sz="4400" b="1">
          <a:solidFill>
            <a:schemeClr val="tx2"/>
          </a:solidFill>
          <a:latin typeface="Times New Roman" pitchFamily="18" charset="0"/>
          <a:ea typeface="楷体_GB2312" pitchFamily="49" charset="-122"/>
        </a:defRPr>
      </a:lvl7pPr>
      <a:lvl8pPr marL="1371600" algn="l" rtl="0" fontAlgn="base">
        <a:spcBef>
          <a:spcPct val="0"/>
        </a:spcBef>
        <a:spcAft>
          <a:spcPct val="0"/>
        </a:spcAft>
        <a:defRPr kumimoji="1" sz="4400" b="1">
          <a:solidFill>
            <a:schemeClr val="tx2"/>
          </a:solidFill>
          <a:latin typeface="Times New Roman" pitchFamily="18" charset="0"/>
          <a:ea typeface="楷体_GB2312" pitchFamily="49" charset="-122"/>
        </a:defRPr>
      </a:lvl8pPr>
      <a:lvl9pPr marL="1828800" algn="l" rtl="0" fontAlgn="base">
        <a:spcBef>
          <a:spcPct val="0"/>
        </a:spcBef>
        <a:spcAft>
          <a:spcPct val="0"/>
        </a:spcAft>
        <a:defRPr kumimoji="1" sz="4400" b="1">
          <a:solidFill>
            <a:schemeClr val="tx2"/>
          </a:solidFill>
          <a:latin typeface="Times New Roman" pitchFamily="18" charset="0"/>
          <a:ea typeface="楷体_GB2312" pitchFamily="49" charset="-122"/>
        </a:defRPr>
      </a:lvl9pPr>
    </p:titleStyle>
    <p:bodyStyle>
      <a:lvl1pPr marL="342900" indent="-342900" algn="l" rtl="0" eaLnBrk="0" fontAlgn="base" hangingPunct="0">
        <a:spcBef>
          <a:spcPct val="20000"/>
        </a:spcBef>
        <a:spcAft>
          <a:spcPct val="0"/>
        </a:spcAft>
        <a:buClr>
          <a:schemeClr val="folHlink"/>
        </a:buClr>
        <a:buSzPct val="60000"/>
        <a:buFont typeface="Wingdings" pitchFamily="2" charset="2"/>
        <a:buChar char="n"/>
        <a:defRPr kumimoji="1" sz="32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itchFamily="2" charset="2"/>
        <a:buChar char="n"/>
        <a:defRPr kumimoji="1" sz="2800" b="1">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itchFamily="2" charset="2"/>
        <a:buChar char="n"/>
        <a:defRPr kumimoji="1" sz="2400" b="1">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itchFamily="2" charset="2"/>
        <a:buChar char="n"/>
        <a:defRPr kumimoji="1" sz="2000" b="1">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itchFamily="2" charset="2"/>
        <a:buChar char="n"/>
        <a:defRPr kumimoji="1" sz="2000" b="1">
          <a:solidFill>
            <a:schemeClr val="tx1"/>
          </a:solidFill>
          <a:latin typeface="+mn-lt"/>
          <a:ea typeface="+mn-ea"/>
        </a:defRPr>
      </a:lvl5pPr>
      <a:lvl6pPr marL="2514600" indent="-228600" algn="l" rtl="0" fontAlgn="base">
        <a:spcBef>
          <a:spcPct val="20000"/>
        </a:spcBef>
        <a:spcAft>
          <a:spcPct val="0"/>
        </a:spcAft>
        <a:buClr>
          <a:schemeClr val="accent1"/>
        </a:buClr>
        <a:buSzPct val="50000"/>
        <a:buFont typeface="Wingdings" pitchFamily="2" charset="2"/>
        <a:buChar char="n"/>
        <a:defRPr kumimoji="1" sz="2000" b="1">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pitchFamily="2" charset="2"/>
        <a:buChar char="n"/>
        <a:defRPr kumimoji="1" sz="2000" b="1">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pitchFamily="2" charset="2"/>
        <a:buChar char="n"/>
        <a:defRPr kumimoji="1" sz="2000" b="1">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pitchFamily="2" charset="2"/>
        <a:buChar char="n"/>
        <a:defRPr kumimoji="1" sz="2000" b="1">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10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8.xml"/><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15.png"/></Relationships>
</file>

<file path=ppt/slides/_rels/slide10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9.xml"/><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6.png"/></Relationships>
</file>

<file path=ppt/slides/_rels/slide10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10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11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11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8.xml"/><Relationship Id="rId1" Type="http://schemas.openxmlformats.org/officeDocument/2006/relationships/slideLayout" Target="../slideLayouts/slideLayout2.xml"/><Relationship Id="rId5" Type="http://schemas.openxmlformats.org/officeDocument/2006/relationships/image" Target="../media/image62.png"/><Relationship Id="rId4" Type="http://schemas.openxmlformats.org/officeDocument/2006/relationships/image" Target="../media/image61.png"/></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63.xml"/><Relationship Id="rId1" Type="http://schemas.openxmlformats.org/officeDocument/2006/relationships/slideLayout" Target="../slideLayouts/slideLayout2.xml"/><Relationship Id="rId5" Type="http://schemas.openxmlformats.org/officeDocument/2006/relationships/image" Target="../media/image67.png"/><Relationship Id="rId4" Type="http://schemas.openxmlformats.org/officeDocument/2006/relationships/image" Target="../media/image66.png"/></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71.xml"/><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13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72.xml"/><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90.xml"/><Relationship Id="rId1" Type="http://schemas.openxmlformats.org/officeDocument/2006/relationships/slideLayout" Target="../slideLayouts/slideLayout2.xml"/><Relationship Id="rId5" Type="http://schemas.openxmlformats.org/officeDocument/2006/relationships/image" Target="../media/image93.png"/><Relationship Id="rId4" Type="http://schemas.openxmlformats.org/officeDocument/2006/relationships/image" Target="../media/image92.jpeg"/></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50.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00.xml"/><Relationship Id="rId1" Type="http://schemas.openxmlformats.org/officeDocument/2006/relationships/slideLayout" Target="../slideLayouts/slideLayout2.xml"/><Relationship Id="rId4" Type="http://schemas.openxmlformats.org/officeDocument/2006/relationships/image" Target="../media/image101.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104.xml"/><Relationship Id="rId1" Type="http://schemas.openxmlformats.org/officeDocument/2006/relationships/slideLayout" Target="../slideLayouts/slideLayout2.xml"/><Relationship Id="rId6" Type="http://schemas.openxmlformats.org/officeDocument/2006/relationships/image" Target="../media/image108.png"/><Relationship Id="rId5" Type="http://schemas.openxmlformats.org/officeDocument/2006/relationships/image" Target="../media/image107.png"/><Relationship Id="rId4" Type="http://schemas.openxmlformats.org/officeDocument/2006/relationships/image" Target="../media/image106.png"/></Relationships>
</file>

<file path=ppt/slides/_rels/slide164.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109.xml"/><Relationship Id="rId1" Type="http://schemas.openxmlformats.org/officeDocument/2006/relationships/slideLayout" Target="../slideLayouts/slideLayout2.xml"/><Relationship Id="rId4" Type="http://schemas.openxmlformats.org/officeDocument/2006/relationships/image" Target="../media/image114.jpg"/></Relationships>
</file>

<file path=ppt/slides/_rels/slide169.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110.xml"/><Relationship Id="rId1" Type="http://schemas.openxmlformats.org/officeDocument/2006/relationships/slideLayout" Target="../slideLayouts/slideLayout2.xml"/><Relationship Id="rId5" Type="http://schemas.openxmlformats.org/officeDocument/2006/relationships/image" Target="../media/image117.png"/><Relationship Id="rId4" Type="http://schemas.openxmlformats.org/officeDocument/2006/relationships/image" Target="../media/image116.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11.xml"/><Relationship Id="rId1" Type="http://schemas.openxmlformats.org/officeDocument/2006/relationships/slideLayout" Target="../slideLayouts/slideLayout2.xml"/><Relationship Id="rId5" Type="http://schemas.openxmlformats.org/officeDocument/2006/relationships/image" Target="../media/image119.png"/><Relationship Id="rId4" Type="http://schemas.openxmlformats.org/officeDocument/2006/relationships/image" Target="../media/image118.png"/></Relationships>
</file>

<file path=ppt/slides/_rels/slide171.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image" Target="../media/image114.jpg"/><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0.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2" Type="http://schemas.openxmlformats.org/officeDocument/2006/relationships/image" Target="../media/image125.jpg"/><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4.webp"/><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4.webp"/><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20.emf"/><Relationship Id="rId4" Type="http://schemas.openxmlformats.org/officeDocument/2006/relationships/oleObject" Target="../embeddings/oleObject1.bin"/></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21.emf"/><Relationship Id="rId4" Type="http://schemas.openxmlformats.org/officeDocument/2006/relationships/oleObject" Target="../embeddings/oleObject2.bin"/></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31.webp"/><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32.webp"/></Relationships>
</file>

<file path=ppt/slides/_rels/slide8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hyperlink" Target="https://github.com/guanzhi/GmSSL.git" TargetMode="Externa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9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3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标题 1"/>
          <p:cNvSpPr>
            <a:spLocks noGrp="1"/>
          </p:cNvSpPr>
          <p:nvPr>
            <p:ph type="ctrTitle"/>
          </p:nvPr>
        </p:nvSpPr>
        <p:spPr>
          <a:xfrm>
            <a:off x="1852288" y="1422433"/>
            <a:ext cx="6038099" cy="1143000"/>
          </a:xfrm>
        </p:spPr>
        <p:txBody>
          <a:bodyPr/>
          <a:lstStyle/>
          <a:p>
            <a:r>
              <a:rPr lang="zh-CN" altLang="en-US" dirty="0">
                <a:solidFill>
                  <a:schemeClr val="tx1"/>
                </a:solidFill>
              </a:rPr>
              <a:t>第 十二 章    </a:t>
            </a:r>
            <a:r>
              <a:rPr lang="en-US" altLang="zh-CN" dirty="0">
                <a:solidFill>
                  <a:schemeClr val="tx1"/>
                </a:solidFill>
              </a:rPr>
              <a:t>Web</a:t>
            </a:r>
            <a:r>
              <a:rPr lang="zh-CN" altLang="en-US" dirty="0">
                <a:solidFill>
                  <a:schemeClr val="tx1"/>
                </a:solidFill>
              </a:rPr>
              <a:t>安全</a:t>
            </a:r>
          </a:p>
        </p:txBody>
      </p:sp>
      <p:pic>
        <p:nvPicPr>
          <p:cNvPr id="2050" name="Picture 2" descr="https://timgsa.baidu.com/timg?image&amp;quality=80&amp;size=b9999_10000&amp;sec=1583753502387&amp;di=5b07308f7f13d640e95331f5d736db44&amp;imgtype=0&amp;src=http%3A%2F%2Fwww.oceanpayment.com.cn%2Fwp-content%2Fuploads%2F2016%2F05%2Fprotect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99025" y="3655013"/>
            <a:ext cx="3162811" cy="2500465"/>
          </a:xfrm>
          <a:prstGeom prst="rect">
            <a:avLst/>
          </a:prstGeom>
          <a:noFill/>
          <a:ln>
            <a:noFill/>
          </a:ln>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658813" y="1443326"/>
            <a:ext cx="7772400" cy="4694237"/>
          </a:xfrm>
        </p:spPr>
        <p:txBody>
          <a:bodyPr/>
          <a:lstStyle/>
          <a:p>
            <a:r>
              <a:rPr lang="en-US" altLang="zh-CN" dirty="0"/>
              <a:t>HTTP</a:t>
            </a:r>
            <a:r>
              <a:rPr lang="zh-CN" altLang="zh-CN" dirty="0"/>
              <a:t>协议是一种简单的、无状态的应用层协议（</a:t>
            </a:r>
            <a:r>
              <a:rPr lang="en-US" altLang="zh-CN" dirty="0"/>
              <a:t>RFC1945</a:t>
            </a:r>
            <a:r>
              <a:rPr lang="zh-CN" altLang="zh-CN" dirty="0"/>
              <a:t>、</a:t>
            </a:r>
            <a:r>
              <a:rPr lang="en-US" altLang="zh-CN" dirty="0"/>
              <a:t>RFC2616</a:t>
            </a:r>
            <a:r>
              <a:rPr lang="zh-CN" altLang="zh-CN" dirty="0"/>
              <a:t>）</a:t>
            </a:r>
            <a:endParaRPr lang="en-US" altLang="zh-CN" dirty="0"/>
          </a:p>
          <a:p>
            <a:pPr lvl="1"/>
            <a:r>
              <a:rPr lang="zh-CN" altLang="en-US" dirty="0"/>
              <a:t>无状态使攻击变得容易</a:t>
            </a:r>
            <a:endParaRPr lang="en-US" altLang="zh-CN" dirty="0"/>
          </a:p>
          <a:p>
            <a:pPr lvl="1"/>
            <a:r>
              <a:rPr lang="zh-CN" altLang="zh-CN" dirty="0"/>
              <a:t>基于</a:t>
            </a:r>
            <a:r>
              <a:rPr lang="en-US" altLang="zh-CN" dirty="0"/>
              <a:t>ASCII</a:t>
            </a:r>
            <a:r>
              <a:rPr lang="zh-CN" altLang="zh-CN" dirty="0"/>
              <a:t>码，</a:t>
            </a:r>
            <a:r>
              <a:rPr lang="zh-CN" altLang="en-US" dirty="0"/>
              <a:t>无</a:t>
            </a:r>
            <a:r>
              <a:rPr lang="zh-CN" altLang="zh-CN" dirty="0"/>
              <a:t>需弄清复杂的二进制编码机制，攻击者</a:t>
            </a:r>
            <a:r>
              <a:rPr lang="zh-CN" altLang="en-US" dirty="0"/>
              <a:t>就</a:t>
            </a:r>
            <a:r>
              <a:rPr lang="zh-CN" altLang="zh-CN" dirty="0"/>
              <a:t>可了解协议中</a:t>
            </a:r>
            <a:r>
              <a:rPr lang="zh-CN" altLang="en-US" dirty="0"/>
              <a:t>的</a:t>
            </a:r>
            <a:r>
              <a:rPr lang="zh-CN" altLang="zh-CN" dirty="0"/>
              <a:t>明文信息</a:t>
            </a:r>
            <a:endParaRPr lang="en-US" altLang="zh-CN" dirty="0"/>
          </a:p>
          <a:p>
            <a:pPr lvl="1"/>
            <a:r>
              <a:rPr lang="zh-CN" altLang="zh-CN" dirty="0"/>
              <a:t>互联网中存在</a:t>
            </a:r>
            <a:r>
              <a:rPr lang="zh-CN" altLang="en-US" dirty="0"/>
              <a:t>的</a:t>
            </a:r>
            <a:r>
              <a:rPr lang="zh-CN" altLang="zh-CN" dirty="0"/>
              <a:t>大量中间盒子，</a:t>
            </a:r>
            <a:r>
              <a:rPr lang="en-US" altLang="zh-CN" dirty="0"/>
              <a:t>HTTP</a:t>
            </a:r>
            <a:r>
              <a:rPr lang="zh-CN" altLang="zh-CN" dirty="0"/>
              <a:t>标准</a:t>
            </a:r>
            <a:r>
              <a:rPr lang="en-US" altLang="zh-CN" dirty="0"/>
              <a:t>(RFC 2616</a:t>
            </a:r>
            <a:r>
              <a:rPr lang="zh-CN" altLang="zh-CN" dirty="0"/>
              <a:t>和</a:t>
            </a:r>
            <a:r>
              <a:rPr lang="en-US" altLang="zh-CN" dirty="0"/>
              <a:t>RFC 7320)</a:t>
            </a:r>
            <a:r>
              <a:rPr lang="zh-CN" altLang="zh-CN" dirty="0"/>
              <a:t>的理解如果不一致，就有可能导致一些新的攻击发生</a:t>
            </a:r>
            <a:endParaRPr lang="zh-CN" altLang="en-US" dirty="0"/>
          </a:p>
        </p:txBody>
      </p:sp>
      <p:sp>
        <p:nvSpPr>
          <p:cNvPr id="3" name="标题 2"/>
          <p:cNvSpPr>
            <a:spLocks noGrp="1"/>
          </p:cNvSpPr>
          <p:nvPr>
            <p:ph type="title"/>
          </p:nvPr>
        </p:nvSpPr>
        <p:spPr/>
        <p:txBody>
          <a:bodyPr/>
          <a:lstStyle/>
          <a:p>
            <a:r>
              <a:rPr lang="en-US" altLang="zh-CN" dirty="0"/>
              <a:t>HTTP</a:t>
            </a:r>
            <a:r>
              <a:rPr lang="zh-CN" altLang="en-US" dirty="0"/>
              <a:t>协议安全问题</a:t>
            </a:r>
          </a:p>
        </p:txBody>
      </p:sp>
    </p:spTree>
    <p:extLst>
      <p:ext uri="{BB962C8B-B14F-4D97-AF65-F5344CB8AC3E}">
        <p14:creationId xmlns:p14="http://schemas.microsoft.com/office/powerpoint/2010/main" val="400639541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658813" y="1233321"/>
            <a:ext cx="7772400" cy="4397458"/>
          </a:xfrm>
        </p:spPr>
        <p:txBody>
          <a:bodyPr/>
          <a:lstStyle/>
          <a:p>
            <a:r>
              <a:rPr lang="en-US" altLang="zh-CN" dirty="0"/>
              <a:t>Certificate</a:t>
            </a:r>
            <a:r>
              <a:rPr lang="zh-CN" altLang="zh-CN" dirty="0"/>
              <a:t>消息</a:t>
            </a:r>
            <a:endParaRPr lang="zh-CN" altLang="en-US" dirty="0"/>
          </a:p>
        </p:txBody>
      </p:sp>
      <p:sp>
        <p:nvSpPr>
          <p:cNvPr id="3" name="标题 2"/>
          <p:cNvSpPr>
            <a:spLocks noGrp="1"/>
          </p:cNvSpPr>
          <p:nvPr>
            <p:ph type="title"/>
          </p:nvPr>
        </p:nvSpPr>
        <p:spPr/>
        <p:txBody>
          <a:bodyPr/>
          <a:lstStyle/>
          <a:p>
            <a:r>
              <a:rPr lang="zh-CN" altLang="en-US" dirty="0"/>
              <a:t>握手协议：阶段</a:t>
            </a:r>
            <a:r>
              <a:rPr lang="en-US" altLang="zh-CN" dirty="0"/>
              <a:t>2</a:t>
            </a:r>
            <a:endParaRPr lang="zh-CN" altLang="en-US" dirty="0"/>
          </a:p>
        </p:txBody>
      </p:sp>
      <p:pic>
        <p:nvPicPr>
          <p:cNvPr id="7" name="图片 6"/>
          <p:cNvPicPr/>
          <p:nvPr/>
        </p:nvPicPr>
        <p:blipFill>
          <a:blip r:embed="rId3">
            <a:extLst>
              <a:ext uri="{28A0092B-C50C-407E-A947-70E740481C1C}">
                <a14:useLocalDpi xmlns:a14="http://schemas.microsoft.com/office/drawing/2010/main" val="0"/>
              </a:ext>
            </a:extLst>
          </a:blip>
          <a:srcRect/>
          <a:stretch>
            <a:fillRect/>
          </a:stretch>
        </p:blipFill>
        <p:spPr bwMode="auto">
          <a:xfrm>
            <a:off x="1779876" y="1675373"/>
            <a:ext cx="5273040" cy="4795520"/>
          </a:xfrm>
          <a:prstGeom prst="rect">
            <a:avLst/>
          </a:prstGeom>
          <a:noFill/>
          <a:ln>
            <a:noFill/>
          </a:ln>
        </p:spPr>
      </p:pic>
    </p:spTree>
    <p:extLst>
      <p:ext uri="{BB962C8B-B14F-4D97-AF65-F5344CB8AC3E}">
        <p14:creationId xmlns:p14="http://schemas.microsoft.com/office/powerpoint/2010/main" val="142129800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594643" y="1233321"/>
            <a:ext cx="8132261" cy="4114800"/>
          </a:xfrm>
        </p:spPr>
        <p:txBody>
          <a:bodyPr/>
          <a:lstStyle/>
          <a:p>
            <a:r>
              <a:rPr lang="zh-CN" altLang="zh-CN" sz="2400" dirty="0"/>
              <a:t>服务器发送完</a:t>
            </a:r>
            <a:r>
              <a:rPr lang="en-US" altLang="zh-CN" sz="2400" dirty="0"/>
              <a:t>Certificate</a:t>
            </a:r>
            <a:r>
              <a:rPr lang="zh-CN" altLang="zh-CN" sz="2400" dirty="0"/>
              <a:t>消息后继续发送</a:t>
            </a:r>
            <a:r>
              <a:rPr lang="en-US" altLang="zh-CN" sz="2400" dirty="0"/>
              <a:t>Server Key Exchange</a:t>
            </a:r>
            <a:r>
              <a:rPr lang="zh-CN" altLang="zh-CN" sz="2400" dirty="0"/>
              <a:t>和</a:t>
            </a:r>
            <a:r>
              <a:rPr lang="en-US" altLang="zh-CN" sz="2400" dirty="0"/>
              <a:t>Server Hello Done</a:t>
            </a:r>
            <a:r>
              <a:rPr lang="zh-CN" altLang="zh-CN" sz="2400" dirty="0"/>
              <a:t>消息，</a:t>
            </a:r>
            <a:r>
              <a:rPr lang="en-US" altLang="zh-CN" sz="2400" dirty="0"/>
              <a:t>Server Key Exchange</a:t>
            </a:r>
            <a:r>
              <a:rPr lang="zh-CN" altLang="zh-CN" sz="2400" dirty="0"/>
              <a:t>消息中包含有密钥交换算法所需要的额外参数。</a:t>
            </a:r>
            <a:r>
              <a:rPr lang="en-US" altLang="zh-CN" sz="2400" dirty="0"/>
              <a:t>Server Hello Done</a:t>
            </a:r>
            <a:r>
              <a:rPr lang="zh-CN" altLang="zh-CN" sz="2400" dirty="0"/>
              <a:t>消息表示服务器已发送完此阶段的全部信息</a:t>
            </a:r>
            <a:endParaRPr lang="zh-CN" altLang="en-US" sz="2400" dirty="0"/>
          </a:p>
        </p:txBody>
      </p:sp>
      <p:sp>
        <p:nvSpPr>
          <p:cNvPr id="3" name="标题 2"/>
          <p:cNvSpPr>
            <a:spLocks noGrp="1"/>
          </p:cNvSpPr>
          <p:nvPr>
            <p:ph type="title"/>
          </p:nvPr>
        </p:nvSpPr>
        <p:spPr/>
        <p:txBody>
          <a:bodyPr/>
          <a:lstStyle/>
          <a:p>
            <a:r>
              <a:rPr lang="zh-CN" altLang="en-US" dirty="0"/>
              <a:t>握手协议：阶段</a:t>
            </a:r>
            <a:r>
              <a:rPr lang="en-US" altLang="zh-CN" dirty="0"/>
              <a:t>3</a:t>
            </a:r>
            <a:r>
              <a:rPr lang="zh-CN" altLang="en-US" dirty="0"/>
              <a:t>与</a:t>
            </a:r>
            <a:r>
              <a:rPr lang="en-US" altLang="zh-CN" dirty="0"/>
              <a:t>4</a:t>
            </a:r>
            <a:endParaRPr lang="zh-CN" altLang="en-US" dirty="0"/>
          </a:p>
        </p:txBody>
      </p:sp>
      <p:pic>
        <p:nvPicPr>
          <p:cNvPr id="5" name="图片 4"/>
          <p:cNvPicPr/>
          <p:nvPr/>
        </p:nvPicPr>
        <p:blipFill>
          <a:blip r:embed="rId3">
            <a:extLst>
              <a:ext uri="{28A0092B-C50C-407E-A947-70E740481C1C}">
                <a14:useLocalDpi xmlns:a14="http://schemas.microsoft.com/office/drawing/2010/main" val="0"/>
              </a:ext>
            </a:extLst>
          </a:blip>
          <a:srcRect/>
          <a:stretch>
            <a:fillRect/>
          </a:stretch>
        </p:blipFill>
        <p:spPr bwMode="auto">
          <a:xfrm>
            <a:off x="207191" y="1485900"/>
            <a:ext cx="5267960" cy="4800600"/>
          </a:xfrm>
          <a:prstGeom prst="rect">
            <a:avLst/>
          </a:prstGeom>
          <a:noFill/>
          <a:ln>
            <a:noFill/>
          </a:ln>
        </p:spPr>
      </p:pic>
      <p:pic>
        <p:nvPicPr>
          <p:cNvPr id="6" name="图片 5"/>
          <p:cNvPicPr/>
          <p:nvPr/>
        </p:nvPicPr>
        <p:blipFill>
          <a:blip r:embed="rId4">
            <a:extLst>
              <a:ext uri="{28A0092B-C50C-407E-A947-70E740481C1C}">
                <a14:useLocalDpi xmlns:a14="http://schemas.microsoft.com/office/drawing/2010/main" val="0"/>
              </a:ext>
            </a:extLst>
          </a:blip>
          <a:srcRect/>
          <a:stretch>
            <a:fillRect/>
          </a:stretch>
        </p:blipFill>
        <p:spPr bwMode="auto">
          <a:xfrm>
            <a:off x="3670935" y="1615108"/>
            <a:ext cx="5273040" cy="4826000"/>
          </a:xfrm>
          <a:prstGeom prst="rect">
            <a:avLst/>
          </a:prstGeom>
          <a:noFill/>
          <a:ln>
            <a:noFill/>
          </a:ln>
        </p:spPr>
      </p:pic>
    </p:spTree>
    <p:extLst>
      <p:ext uri="{BB962C8B-B14F-4D97-AF65-F5344CB8AC3E}">
        <p14:creationId xmlns:p14="http://schemas.microsoft.com/office/powerpoint/2010/main" val="2483685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strVal val="#ppt_w*0.70"/>
                                          </p:val>
                                        </p:tav>
                                        <p:tav tm="100000">
                                          <p:val>
                                            <p:strVal val="#ppt_w"/>
                                          </p:val>
                                        </p:tav>
                                      </p:tavLst>
                                    </p:anim>
                                    <p:anim calcmode="lin" valueType="num">
                                      <p:cBhvr>
                                        <p:cTn id="8" dur="1000" fill="hold"/>
                                        <p:tgtEl>
                                          <p:spTgt spid="5"/>
                                        </p:tgtEl>
                                        <p:attrNameLst>
                                          <p:attrName>ppt_h</p:attrName>
                                        </p:attrNameLst>
                                      </p:cBhvr>
                                      <p:tavLst>
                                        <p:tav tm="0">
                                          <p:val>
                                            <p:strVal val="#ppt_h"/>
                                          </p:val>
                                        </p:tav>
                                        <p:tav tm="100000">
                                          <p:val>
                                            <p:strVal val="#ppt_h"/>
                                          </p:val>
                                        </p:tav>
                                      </p:tavLst>
                                    </p:anim>
                                    <p:animEffect transition="in" filter="fade">
                                      <p:cBhvr>
                                        <p:cTn id="9" dur="10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 calcmode="lin" valueType="num">
                                      <p:cBhvr>
                                        <p:cTn id="14" dur="1000" fill="hold"/>
                                        <p:tgtEl>
                                          <p:spTgt spid="6"/>
                                        </p:tgtEl>
                                        <p:attrNameLst>
                                          <p:attrName>ppt_w</p:attrName>
                                        </p:attrNameLst>
                                      </p:cBhvr>
                                      <p:tavLst>
                                        <p:tav tm="0">
                                          <p:val>
                                            <p:strVal val="#ppt_w*0.70"/>
                                          </p:val>
                                        </p:tav>
                                        <p:tav tm="100000">
                                          <p:val>
                                            <p:strVal val="#ppt_w"/>
                                          </p:val>
                                        </p:tav>
                                      </p:tavLst>
                                    </p:anim>
                                    <p:anim calcmode="lin" valueType="num">
                                      <p:cBhvr>
                                        <p:cTn id="15" dur="1000" fill="hold"/>
                                        <p:tgtEl>
                                          <p:spTgt spid="6"/>
                                        </p:tgtEl>
                                        <p:attrNameLst>
                                          <p:attrName>ppt_h</p:attrName>
                                        </p:attrNameLst>
                                      </p:cBhvr>
                                      <p:tavLst>
                                        <p:tav tm="0">
                                          <p:val>
                                            <p:strVal val="#ppt_h"/>
                                          </p:val>
                                        </p:tav>
                                        <p:tav tm="100000">
                                          <p:val>
                                            <p:strVal val="#ppt_h"/>
                                          </p:val>
                                        </p:tav>
                                      </p:tavLst>
                                    </p:anim>
                                    <p:animEffect transition="in" filter="fade">
                                      <p:cBhvr>
                                        <p:cTn id="16"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594643" y="1233321"/>
            <a:ext cx="7907673" cy="4114800"/>
          </a:xfrm>
        </p:spPr>
        <p:txBody>
          <a:bodyPr/>
          <a:lstStyle/>
          <a:p>
            <a:r>
              <a:rPr lang="zh-CN" altLang="en-US" dirty="0"/>
              <a:t>客户端发送</a:t>
            </a:r>
            <a:r>
              <a:rPr lang="en-US" altLang="zh-CN" dirty="0"/>
              <a:t>Client Key Exchange</a:t>
            </a:r>
            <a:r>
              <a:rPr lang="zh-CN" altLang="en-US" dirty="0"/>
              <a:t>和</a:t>
            </a:r>
            <a:r>
              <a:rPr lang="en-US" altLang="zh-CN" dirty="0"/>
              <a:t>Change Cipher Spec</a:t>
            </a:r>
            <a:r>
              <a:rPr lang="zh-CN" altLang="en-US" dirty="0"/>
              <a:t>消息</a:t>
            </a:r>
          </a:p>
        </p:txBody>
      </p:sp>
      <p:sp>
        <p:nvSpPr>
          <p:cNvPr id="3" name="标题 2"/>
          <p:cNvSpPr>
            <a:spLocks noGrp="1"/>
          </p:cNvSpPr>
          <p:nvPr>
            <p:ph type="title"/>
          </p:nvPr>
        </p:nvSpPr>
        <p:spPr/>
        <p:txBody>
          <a:bodyPr/>
          <a:lstStyle/>
          <a:p>
            <a:r>
              <a:rPr lang="zh-CN" altLang="en-US" dirty="0"/>
              <a:t>握手协议：阶段</a:t>
            </a:r>
            <a:r>
              <a:rPr lang="en-US" altLang="zh-CN" dirty="0"/>
              <a:t>3</a:t>
            </a:r>
            <a:r>
              <a:rPr lang="zh-CN" altLang="en-US" dirty="0"/>
              <a:t>与</a:t>
            </a:r>
            <a:r>
              <a:rPr lang="en-US" altLang="zh-CN" dirty="0"/>
              <a:t>4</a:t>
            </a:r>
            <a:endParaRPr lang="zh-CN" altLang="en-US" dirty="0"/>
          </a:p>
        </p:txBody>
      </p:sp>
      <p:pic>
        <p:nvPicPr>
          <p:cNvPr id="6" name="图片 5"/>
          <p:cNvPicPr/>
          <p:nvPr/>
        </p:nvPicPr>
        <p:blipFill>
          <a:blip r:embed="rId3">
            <a:extLst>
              <a:ext uri="{28A0092B-C50C-407E-A947-70E740481C1C}">
                <a14:useLocalDpi xmlns:a14="http://schemas.microsoft.com/office/drawing/2010/main" val="0"/>
              </a:ext>
            </a:extLst>
          </a:blip>
          <a:srcRect/>
          <a:stretch>
            <a:fillRect/>
          </a:stretch>
        </p:blipFill>
        <p:spPr bwMode="auto">
          <a:xfrm>
            <a:off x="171358" y="1503000"/>
            <a:ext cx="5274310" cy="4831715"/>
          </a:xfrm>
          <a:prstGeom prst="rect">
            <a:avLst/>
          </a:prstGeom>
          <a:noFill/>
          <a:ln>
            <a:noFill/>
          </a:ln>
        </p:spPr>
      </p:pic>
      <p:pic>
        <p:nvPicPr>
          <p:cNvPr id="7" name="图片 6"/>
          <p:cNvPicPr/>
          <p:nvPr/>
        </p:nvPicPr>
        <p:blipFill>
          <a:blip r:embed="rId4">
            <a:extLst>
              <a:ext uri="{28A0092B-C50C-407E-A947-70E740481C1C}">
                <a14:useLocalDpi xmlns:a14="http://schemas.microsoft.com/office/drawing/2010/main" val="0"/>
              </a:ext>
            </a:extLst>
          </a:blip>
          <a:srcRect/>
          <a:stretch>
            <a:fillRect/>
          </a:stretch>
        </p:blipFill>
        <p:spPr bwMode="auto">
          <a:xfrm>
            <a:off x="3678555" y="1780934"/>
            <a:ext cx="5265420" cy="4823460"/>
          </a:xfrm>
          <a:prstGeom prst="rect">
            <a:avLst/>
          </a:prstGeom>
          <a:noFill/>
          <a:ln>
            <a:noFill/>
          </a:ln>
        </p:spPr>
      </p:pic>
      <p:pic>
        <p:nvPicPr>
          <p:cNvPr id="8" name="图片 7"/>
          <p:cNvPicPr/>
          <p:nvPr/>
        </p:nvPicPr>
        <p:blipFill>
          <a:blip r:embed="rId5">
            <a:extLst>
              <a:ext uri="{28A0092B-C50C-407E-A947-70E740481C1C}">
                <a14:useLocalDpi xmlns:a14="http://schemas.microsoft.com/office/drawing/2010/main" val="0"/>
              </a:ext>
            </a:extLst>
          </a:blip>
          <a:srcRect/>
          <a:stretch>
            <a:fillRect/>
          </a:stretch>
        </p:blipFill>
        <p:spPr bwMode="auto">
          <a:xfrm>
            <a:off x="1699682" y="1752359"/>
            <a:ext cx="5274310" cy="4852035"/>
          </a:xfrm>
          <a:prstGeom prst="rect">
            <a:avLst/>
          </a:prstGeom>
          <a:noFill/>
          <a:ln>
            <a:noFill/>
          </a:ln>
        </p:spPr>
      </p:pic>
    </p:spTree>
    <p:extLst>
      <p:ext uri="{BB962C8B-B14F-4D97-AF65-F5344CB8AC3E}">
        <p14:creationId xmlns:p14="http://schemas.microsoft.com/office/powerpoint/2010/main" val="2614500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1000" fill="hold"/>
                                        <p:tgtEl>
                                          <p:spTgt spid="6"/>
                                        </p:tgtEl>
                                        <p:attrNameLst>
                                          <p:attrName>ppt_w</p:attrName>
                                        </p:attrNameLst>
                                      </p:cBhvr>
                                      <p:tavLst>
                                        <p:tav tm="0">
                                          <p:val>
                                            <p:strVal val="#ppt_w*0.70"/>
                                          </p:val>
                                        </p:tav>
                                        <p:tav tm="100000">
                                          <p:val>
                                            <p:strVal val="#ppt_w"/>
                                          </p:val>
                                        </p:tav>
                                      </p:tavLst>
                                    </p:anim>
                                    <p:anim calcmode="lin" valueType="num">
                                      <p:cBhvr>
                                        <p:cTn id="8" dur="1000" fill="hold"/>
                                        <p:tgtEl>
                                          <p:spTgt spid="6"/>
                                        </p:tgtEl>
                                        <p:attrNameLst>
                                          <p:attrName>ppt_h</p:attrName>
                                        </p:attrNameLst>
                                      </p:cBhvr>
                                      <p:tavLst>
                                        <p:tav tm="0">
                                          <p:val>
                                            <p:strVal val="#ppt_h"/>
                                          </p:val>
                                        </p:tav>
                                        <p:tav tm="100000">
                                          <p:val>
                                            <p:strVal val="#ppt_h"/>
                                          </p:val>
                                        </p:tav>
                                      </p:tavLst>
                                    </p:anim>
                                    <p:animEffect transition="in" filter="fade">
                                      <p:cBhvr>
                                        <p:cTn id="9" dur="1000"/>
                                        <p:tgtEl>
                                          <p:spTgt spid="6"/>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nodeType="clickEffect">
                                  <p:stCondLst>
                                    <p:cond delay="0"/>
                                  </p:stCondLst>
                                  <p:childTnLst>
                                    <p:set>
                                      <p:cBhvr>
                                        <p:cTn id="13" dur="1" fill="hold">
                                          <p:stCondLst>
                                            <p:cond delay="0"/>
                                          </p:stCondLst>
                                        </p:cTn>
                                        <p:tgtEl>
                                          <p:spTgt spid="7"/>
                                        </p:tgtEl>
                                        <p:attrNameLst>
                                          <p:attrName>style.visibility</p:attrName>
                                        </p:attrNameLst>
                                      </p:cBhvr>
                                      <p:to>
                                        <p:strVal val="visible"/>
                                      </p:to>
                                    </p:set>
                                    <p:anim calcmode="lin" valueType="num">
                                      <p:cBhvr>
                                        <p:cTn id="14" dur="1000" fill="hold"/>
                                        <p:tgtEl>
                                          <p:spTgt spid="7"/>
                                        </p:tgtEl>
                                        <p:attrNameLst>
                                          <p:attrName>ppt_w</p:attrName>
                                        </p:attrNameLst>
                                      </p:cBhvr>
                                      <p:tavLst>
                                        <p:tav tm="0">
                                          <p:val>
                                            <p:strVal val="#ppt_w*0.70"/>
                                          </p:val>
                                        </p:tav>
                                        <p:tav tm="100000">
                                          <p:val>
                                            <p:strVal val="#ppt_w"/>
                                          </p:val>
                                        </p:tav>
                                      </p:tavLst>
                                    </p:anim>
                                    <p:anim calcmode="lin" valueType="num">
                                      <p:cBhvr>
                                        <p:cTn id="15" dur="1000" fill="hold"/>
                                        <p:tgtEl>
                                          <p:spTgt spid="7"/>
                                        </p:tgtEl>
                                        <p:attrNameLst>
                                          <p:attrName>ppt_h</p:attrName>
                                        </p:attrNameLst>
                                      </p:cBhvr>
                                      <p:tavLst>
                                        <p:tav tm="0">
                                          <p:val>
                                            <p:strVal val="#ppt_h"/>
                                          </p:val>
                                        </p:tav>
                                        <p:tav tm="100000">
                                          <p:val>
                                            <p:strVal val="#ppt_h"/>
                                          </p:val>
                                        </p:tav>
                                      </p:tavLst>
                                    </p:anim>
                                    <p:animEffect transition="in" filter="fade">
                                      <p:cBhvr>
                                        <p:cTn id="16" dur="10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55"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p:cTn id="21" dur="1000" fill="hold"/>
                                        <p:tgtEl>
                                          <p:spTgt spid="8"/>
                                        </p:tgtEl>
                                        <p:attrNameLst>
                                          <p:attrName>ppt_w</p:attrName>
                                        </p:attrNameLst>
                                      </p:cBhvr>
                                      <p:tavLst>
                                        <p:tav tm="0">
                                          <p:val>
                                            <p:strVal val="#ppt_w*0.70"/>
                                          </p:val>
                                        </p:tav>
                                        <p:tav tm="100000">
                                          <p:val>
                                            <p:strVal val="#ppt_w"/>
                                          </p:val>
                                        </p:tav>
                                      </p:tavLst>
                                    </p:anim>
                                    <p:anim calcmode="lin" valueType="num">
                                      <p:cBhvr>
                                        <p:cTn id="22" dur="1000" fill="hold"/>
                                        <p:tgtEl>
                                          <p:spTgt spid="8"/>
                                        </p:tgtEl>
                                        <p:attrNameLst>
                                          <p:attrName>ppt_h</p:attrName>
                                        </p:attrNameLst>
                                      </p:cBhvr>
                                      <p:tavLst>
                                        <p:tav tm="0">
                                          <p:val>
                                            <p:strVal val="#ppt_h"/>
                                          </p:val>
                                        </p:tav>
                                        <p:tav tm="100000">
                                          <p:val>
                                            <p:strVal val="#ppt_h"/>
                                          </p:val>
                                        </p:tav>
                                      </p:tavLst>
                                    </p:anim>
                                    <p:animEffect transition="in" filter="fade">
                                      <p:cBhvr>
                                        <p:cTn id="23"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594643" y="1233321"/>
            <a:ext cx="7907673" cy="4114800"/>
          </a:xfrm>
        </p:spPr>
        <p:txBody>
          <a:bodyPr/>
          <a:lstStyle/>
          <a:p>
            <a:r>
              <a:rPr lang="zh-CN" altLang="en-US" sz="2800" dirty="0"/>
              <a:t>接着服务器同样发送</a:t>
            </a:r>
            <a:r>
              <a:rPr lang="en-US" altLang="zh-CN" sz="2800" dirty="0"/>
              <a:t>Change Cipher Spec</a:t>
            </a:r>
            <a:r>
              <a:rPr lang="zh-CN" altLang="en-US" sz="2800" dirty="0"/>
              <a:t>消息通知服务器到客户端的握手过程结束，并发送一个加密的握手消息</a:t>
            </a:r>
            <a:r>
              <a:rPr lang="en-US" altLang="zh-CN" sz="2800" dirty="0"/>
              <a:t>Encrypted Handshake Message </a:t>
            </a:r>
            <a:endParaRPr lang="zh-CN" altLang="en-US" sz="2800" dirty="0"/>
          </a:p>
        </p:txBody>
      </p:sp>
      <p:sp>
        <p:nvSpPr>
          <p:cNvPr id="3" name="标题 2"/>
          <p:cNvSpPr>
            <a:spLocks noGrp="1"/>
          </p:cNvSpPr>
          <p:nvPr>
            <p:ph type="title"/>
          </p:nvPr>
        </p:nvSpPr>
        <p:spPr/>
        <p:txBody>
          <a:bodyPr/>
          <a:lstStyle/>
          <a:p>
            <a:r>
              <a:rPr lang="zh-CN" altLang="en-US" dirty="0"/>
              <a:t>握手协议：阶段</a:t>
            </a:r>
            <a:r>
              <a:rPr lang="en-US" altLang="zh-CN" dirty="0"/>
              <a:t>3</a:t>
            </a:r>
            <a:r>
              <a:rPr lang="zh-CN" altLang="en-US" dirty="0"/>
              <a:t>与</a:t>
            </a:r>
            <a:r>
              <a:rPr lang="en-US" altLang="zh-CN" dirty="0"/>
              <a:t>4</a:t>
            </a:r>
            <a:endParaRPr lang="zh-CN" altLang="en-US" dirty="0"/>
          </a:p>
        </p:txBody>
      </p:sp>
      <p:pic>
        <p:nvPicPr>
          <p:cNvPr id="5" name="图片 4"/>
          <p:cNvPicPr/>
          <p:nvPr/>
        </p:nvPicPr>
        <p:blipFill>
          <a:blip r:embed="rId3">
            <a:extLst>
              <a:ext uri="{28A0092B-C50C-407E-A947-70E740481C1C}">
                <a14:useLocalDpi xmlns:a14="http://schemas.microsoft.com/office/drawing/2010/main" val="0"/>
              </a:ext>
            </a:extLst>
          </a:blip>
          <a:srcRect/>
          <a:stretch>
            <a:fillRect/>
          </a:stretch>
        </p:blipFill>
        <p:spPr bwMode="auto">
          <a:xfrm>
            <a:off x="208462" y="1632993"/>
            <a:ext cx="5265420" cy="4832985"/>
          </a:xfrm>
          <a:prstGeom prst="rect">
            <a:avLst/>
          </a:prstGeom>
          <a:noFill/>
          <a:ln>
            <a:noFill/>
          </a:ln>
        </p:spPr>
      </p:pic>
      <p:pic>
        <p:nvPicPr>
          <p:cNvPr id="7" name="图片 6"/>
          <p:cNvPicPr/>
          <p:nvPr/>
        </p:nvPicPr>
        <p:blipFill>
          <a:blip r:embed="rId4">
            <a:extLst>
              <a:ext uri="{28A0092B-C50C-407E-A947-70E740481C1C}">
                <a14:useLocalDpi xmlns:a14="http://schemas.microsoft.com/office/drawing/2010/main" val="0"/>
              </a:ext>
            </a:extLst>
          </a:blip>
          <a:srcRect/>
          <a:stretch>
            <a:fillRect/>
          </a:stretch>
        </p:blipFill>
        <p:spPr bwMode="auto">
          <a:xfrm>
            <a:off x="3404416" y="1770425"/>
            <a:ext cx="5274310" cy="4852035"/>
          </a:xfrm>
          <a:prstGeom prst="rect">
            <a:avLst/>
          </a:prstGeom>
          <a:noFill/>
          <a:ln>
            <a:noFill/>
          </a:ln>
        </p:spPr>
      </p:pic>
      <p:pic>
        <p:nvPicPr>
          <p:cNvPr id="8" name="图片 7"/>
          <p:cNvPicPr/>
          <p:nvPr/>
        </p:nvPicPr>
        <p:blipFill>
          <a:blip r:embed="rId5">
            <a:extLst>
              <a:ext uri="{28A0092B-C50C-407E-A947-70E740481C1C}">
                <a14:useLocalDpi xmlns:a14="http://schemas.microsoft.com/office/drawing/2010/main" val="0"/>
              </a:ext>
            </a:extLst>
          </a:blip>
          <a:srcRect/>
          <a:stretch>
            <a:fillRect/>
          </a:stretch>
        </p:blipFill>
        <p:spPr bwMode="auto">
          <a:xfrm>
            <a:off x="1915769" y="1720759"/>
            <a:ext cx="5265420" cy="4823460"/>
          </a:xfrm>
          <a:prstGeom prst="rect">
            <a:avLst/>
          </a:prstGeom>
          <a:noFill/>
          <a:ln>
            <a:noFill/>
          </a:ln>
        </p:spPr>
      </p:pic>
    </p:spTree>
    <p:extLst>
      <p:ext uri="{BB962C8B-B14F-4D97-AF65-F5344CB8AC3E}">
        <p14:creationId xmlns:p14="http://schemas.microsoft.com/office/powerpoint/2010/main" val="920401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strVal val="#ppt_w*0.70"/>
                                          </p:val>
                                        </p:tav>
                                        <p:tav tm="100000">
                                          <p:val>
                                            <p:strVal val="#ppt_w"/>
                                          </p:val>
                                        </p:tav>
                                      </p:tavLst>
                                    </p:anim>
                                    <p:anim calcmode="lin" valueType="num">
                                      <p:cBhvr>
                                        <p:cTn id="8" dur="1000" fill="hold"/>
                                        <p:tgtEl>
                                          <p:spTgt spid="5"/>
                                        </p:tgtEl>
                                        <p:attrNameLst>
                                          <p:attrName>ppt_h</p:attrName>
                                        </p:attrNameLst>
                                      </p:cBhvr>
                                      <p:tavLst>
                                        <p:tav tm="0">
                                          <p:val>
                                            <p:strVal val="#ppt_h"/>
                                          </p:val>
                                        </p:tav>
                                        <p:tav tm="100000">
                                          <p:val>
                                            <p:strVal val="#ppt_h"/>
                                          </p:val>
                                        </p:tav>
                                      </p:tavLst>
                                    </p:anim>
                                    <p:animEffect transition="in" filter="fade">
                                      <p:cBhvr>
                                        <p:cTn id="9" dur="10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nodeType="clickEffect">
                                  <p:stCondLst>
                                    <p:cond delay="0"/>
                                  </p:stCondLst>
                                  <p:childTnLst>
                                    <p:set>
                                      <p:cBhvr>
                                        <p:cTn id="13" dur="1" fill="hold">
                                          <p:stCondLst>
                                            <p:cond delay="0"/>
                                          </p:stCondLst>
                                        </p:cTn>
                                        <p:tgtEl>
                                          <p:spTgt spid="7"/>
                                        </p:tgtEl>
                                        <p:attrNameLst>
                                          <p:attrName>style.visibility</p:attrName>
                                        </p:attrNameLst>
                                      </p:cBhvr>
                                      <p:to>
                                        <p:strVal val="visible"/>
                                      </p:to>
                                    </p:set>
                                    <p:anim calcmode="lin" valueType="num">
                                      <p:cBhvr>
                                        <p:cTn id="14" dur="1000" fill="hold"/>
                                        <p:tgtEl>
                                          <p:spTgt spid="7"/>
                                        </p:tgtEl>
                                        <p:attrNameLst>
                                          <p:attrName>ppt_w</p:attrName>
                                        </p:attrNameLst>
                                      </p:cBhvr>
                                      <p:tavLst>
                                        <p:tav tm="0">
                                          <p:val>
                                            <p:strVal val="#ppt_w*0.70"/>
                                          </p:val>
                                        </p:tav>
                                        <p:tav tm="100000">
                                          <p:val>
                                            <p:strVal val="#ppt_w"/>
                                          </p:val>
                                        </p:tav>
                                      </p:tavLst>
                                    </p:anim>
                                    <p:anim calcmode="lin" valueType="num">
                                      <p:cBhvr>
                                        <p:cTn id="15" dur="1000" fill="hold"/>
                                        <p:tgtEl>
                                          <p:spTgt spid="7"/>
                                        </p:tgtEl>
                                        <p:attrNameLst>
                                          <p:attrName>ppt_h</p:attrName>
                                        </p:attrNameLst>
                                      </p:cBhvr>
                                      <p:tavLst>
                                        <p:tav tm="0">
                                          <p:val>
                                            <p:strVal val="#ppt_h"/>
                                          </p:val>
                                        </p:tav>
                                        <p:tav tm="100000">
                                          <p:val>
                                            <p:strVal val="#ppt_h"/>
                                          </p:val>
                                        </p:tav>
                                      </p:tavLst>
                                    </p:anim>
                                    <p:animEffect transition="in" filter="fade">
                                      <p:cBhvr>
                                        <p:cTn id="16" dur="10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55"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p:cTn id="21" dur="1000" fill="hold"/>
                                        <p:tgtEl>
                                          <p:spTgt spid="8"/>
                                        </p:tgtEl>
                                        <p:attrNameLst>
                                          <p:attrName>ppt_w</p:attrName>
                                        </p:attrNameLst>
                                      </p:cBhvr>
                                      <p:tavLst>
                                        <p:tav tm="0">
                                          <p:val>
                                            <p:strVal val="#ppt_w*0.70"/>
                                          </p:val>
                                        </p:tav>
                                        <p:tav tm="100000">
                                          <p:val>
                                            <p:strVal val="#ppt_w"/>
                                          </p:val>
                                        </p:tav>
                                      </p:tavLst>
                                    </p:anim>
                                    <p:anim calcmode="lin" valueType="num">
                                      <p:cBhvr>
                                        <p:cTn id="22" dur="1000" fill="hold"/>
                                        <p:tgtEl>
                                          <p:spTgt spid="8"/>
                                        </p:tgtEl>
                                        <p:attrNameLst>
                                          <p:attrName>ppt_h</p:attrName>
                                        </p:attrNameLst>
                                      </p:cBhvr>
                                      <p:tavLst>
                                        <p:tav tm="0">
                                          <p:val>
                                            <p:strVal val="#ppt_h"/>
                                          </p:val>
                                        </p:tav>
                                        <p:tav tm="100000">
                                          <p:val>
                                            <p:strVal val="#ppt_h"/>
                                          </p:val>
                                        </p:tav>
                                      </p:tavLst>
                                    </p:anim>
                                    <p:animEffect transition="in" filter="fade">
                                      <p:cBhvr>
                                        <p:cTn id="23"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594643" y="1233321"/>
            <a:ext cx="7907673" cy="4912646"/>
          </a:xfrm>
        </p:spPr>
        <p:txBody>
          <a:bodyPr/>
          <a:lstStyle/>
          <a:p>
            <a:r>
              <a:rPr lang="zh-CN" altLang="zh-CN" sz="2800" dirty="0"/>
              <a:t>之后，服务端也会使用</a:t>
            </a:r>
            <a:r>
              <a:rPr lang="en-US" altLang="zh-CN" sz="2800" dirty="0"/>
              <a:t> Session Secret </a:t>
            </a:r>
            <a:r>
              <a:rPr lang="zh-CN" altLang="zh-CN" sz="2800" dirty="0"/>
              <a:t>加密一段</a:t>
            </a:r>
            <a:r>
              <a:rPr lang="en-US" altLang="zh-CN" sz="2800" dirty="0"/>
              <a:t> Finished </a:t>
            </a:r>
            <a:r>
              <a:rPr lang="zh-CN" altLang="zh-CN" sz="2800" dirty="0"/>
              <a:t>消息发送给客户端，以验证之前通过握手建立起来的加密通道是否成功。</a:t>
            </a:r>
          </a:p>
          <a:p>
            <a:r>
              <a:rPr lang="zh-CN" altLang="zh-CN" sz="2800" dirty="0"/>
              <a:t>根据之前的握手信息，如果客户端和服务端都能对</a:t>
            </a:r>
            <a:r>
              <a:rPr lang="en-US" altLang="zh-CN" sz="2800" dirty="0"/>
              <a:t>Finished</a:t>
            </a:r>
            <a:r>
              <a:rPr lang="zh-CN" altLang="zh-CN" sz="2800" dirty="0"/>
              <a:t>信息进行正常加解密且消息正确的被验证，则说明握手通道已经建立成功，接下来，双方可以使用上面产生的</a:t>
            </a:r>
            <a:r>
              <a:rPr lang="en-US" altLang="zh-CN" sz="2800" dirty="0"/>
              <a:t>Session Secret</a:t>
            </a:r>
            <a:r>
              <a:rPr lang="zh-CN" altLang="zh-CN" sz="2800" dirty="0"/>
              <a:t>对数据进行加密传输了。</a:t>
            </a:r>
            <a:endParaRPr lang="zh-CN" altLang="en-US" sz="2800" dirty="0"/>
          </a:p>
        </p:txBody>
      </p:sp>
      <p:sp>
        <p:nvSpPr>
          <p:cNvPr id="3" name="标题 2"/>
          <p:cNvSpPr>
            <a:spLocks noGrp="1"/>
          </p:cNvSpPr>
          <p:nvPr>
            <p:ph type="title"/>
          </p:nvPr>
        </p:nvSpPr>
        <p:spPr/>
        <p:txBody>
          <a:bodyPr/>
          <a:lstStyle/>
          <a:p>
            <a:r>
              <a:rPr lang="zh-CN" altLang="en-US" dirty="0"/>
              <a:t>握手协议：阶段</a:t>
            </a:r>
            <a:r>
              <a:rPr lang="en-US" altLang="zh-CN" dirty="0"/>
              <a:t>3</a:t>
            </a:r>
            <a:r>
              <a:rPr lang="zh-CN" altLang="en-US" dirty="0"/>
              <a:t>与</a:t>
            </a:r>
            <a:r>
              <a:rPr lang="en-US" altLang="zh-CN" dirty="0"/>
              <a:t>4</a:t>
            </a:r>
            <a:endParaRPr lang="zh-CN" altLang="en-US" dirty="0"/>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26979" y="1598097"/>
            <a:ext cx="7575337" cy="4547870"/>
          </a:xfrm>
          <a:prstGeom prst="rect">
            <a:avLst/>
          </a:prstGeom>
          <a:noFill/>
          <a:ln>
            <a:noFill/>
          </a:ln>
        </p:spPr>
      </p:pic>
    </p:spTree>
    <p:extLst>
      <p:ext uri="{BB962C8B-B14F-4D97-AF65-F5344CB8AC3E}">
        <p14:creationId xmlns:p14="http://schemas.microsoft.com/office/powerpoint/2010/main" val="1537271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strVal val="#ppt_w*0.70"/>
                                          </p:val>
                                        </p:tav>
                                        <p:tav tm="100000">
                                          <p:val>
                                            <p:strVal val="#ppt_w"/>
                                          </p:val>
                                        </p:tav>
                                      </p:tavLst>
                                    </p:anim>
                                    <p:anim calcmode="lin" valueType="num">
                                      <p:cBhvr>
                                        <p:cTn id="8" dur="1000" fill="hold"/>
                                        <p:tgtEl>
                                          <p:spTgt spid="4"/>
                                        </p:tgtEl>
                                        <p:attrNameLst>
                                          <p:attrName>ppt_h</p:attrName>
                                        </p:attrNameLst>
                                      </p:cBhvr>
                                      <p:tavLst>
                                        <p:tav tm="0">
                                          <p:val>
                                            <p:strVal val="#ppt_h"/>
                                          </p:val>
                                        </p:tav>
                                        <p:tav tm="100000">
                                          <p:val>
                                            <p:strVal val="#ppt_h"/>
                                          </p:val>
                                        </p:tav>
                                      </p:tavLst>
                                    </p:anim>
                                    <p:animEffect transition="in" filter="fade">
                                      <p:cBhvr>
                                        <p:cTn id="9"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51D2BF47-5F14-48C4-9B54-1115293EFA60}"/>
              </a:ext>
            </a:extLst>
          </p:cNvPr>
          <p:cNvSpPr>
            <a:spLocks noGrp="1"/>
          </p:cNvSpPr>
          <p:nvPr>
            <p:ph idx="1"/>
          </p:nvPr>
        </p:nvSpPr>
        <p:spPr>
          <a:xfrm>
            <a:off x="296333" y="3238208"/>
            <a:ext cx="8551333" cy="710823"/>
          </a:xfrm>
        </p:spPr>
        <p:txBody>
          <a:bodyPr/>
          <a:lstStyle/>
          <a:p>
            <a:pPr marL="0" indent="0">
              <a:buNone/>
            </a:pPr>
            <a:r>
              <a:rPr lang="zh-CN" altLang="en-US" sz="4400" dirty="0">
                <a:solidFill>
                  <a:srgbClr val="FF0000"/>
                </a:solidFill>
              </a:rPr>
              <a:t>二、</a:t>
            </a:r>
            <a:r>
              <a:rPr lang="en-US" altLang="zh-CN" sz="4400" dirty="0">
                <a:solidFill>
                  <a:srgbClr val="FF0000"/>
                </a:solidFill>
              </a:rPr>
              <a:t>SSL/TLS</a:t>
            </a:r>
            <a:r>
              <a:rPr lang="zh-CN" altLang="en-US" sz="4400" dirty="0">
                <a:solidFill>
                  <a:srgbClr val="FF0000"/>
                </a:solidFill>
              </a:rPr>
              <a:t>协议实现正确性问题</a:t>
            </a:r>
          </a:p>
        </p:txBody>
      </p:sp>
      <p:sp>
        <p:nvSpPr>
          <p:cNvPr id="3" name="标题 2">
            <a:extLst>
              <a:ext uri="{FF2B5EF4-FFF2-40B4-BE49-F238E27FC236}">
                <a16:creationId xmlns:a16="http://schemas.microsoft.com/office/drawing/2014/main" id="{4ACE830E-C2D8-4100-AFFF-C7E78E65BC7F}"/>
              </a:ext>
            </a:extLst>
          </p:cNvPr>
          <p:cNvSpPr>
            <a:spLocks noGrp="1"/>
          </p:cNvSpPr>
          <p:nvPr>
            <p:ph type="title"/>
          </p:nvPr>
        </p:nvSpPr>
        <p:spPr/>
        <p:txBody>
          <a:bodyPr/>
          <a:lstStyle/>
          <a:p>
            <a:endParaRPr lang="zh-CN" altLang="en-US"/>
          </a:p>
        </p:txBody>
      </p:sp>
    </p:spTree>
    <p:extLst>
      <p:ext uri="{BB962C8B-B14F-4D97-AF65-F5344CB8AC3E}">
        <p14:creationId xmlns:p14="http://schemas.microsoft.com/office/powerpoint/2010/main" val="266332224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640884" y="1446587"/>
            <a:ext cx="7772400" cy="4114800"/>
          </a:xfrm>
        </p:spPr>
        <p:txBody>
          <a:bodyPr/>
          <a:lstStyle/>
          <a:p>
            <a:r>
              <a:rPr lang="en-US" altLang="zh-CN" dirty="0"/>
              <a:t>SSL/TLS</a:t>
            </a:r>
            <a:r>
              <a:rPr lang="zh-CN" altLang="en-US" dirty="0"/>
              <a:t>协议实现正确性问题</a:t>
            </a:r>
          </a:p>
        </p:txBody>
      </p:sp>
      <p:sp>
        <p:nvSpPr>
          <p:cNvPr id="3" name="标题 2"/>
          <p:cNvSpPr>
            <a:spLocks noGrp="1"/>
          </p:cNvSpPr>
          <p:nvPr>
            <p:ph type="title"/>
          </p:nvPr>
        </p:nvSpPr>
        <p:spPr/>
        <p:txBody>
          <a:bodyPr/>
          <a:lstStyle/>
          <a:p>
            <a:r>
              <a:rPr lang="zh-CN" altLang="en-US" dirty="0"/>
              <a:t>拓展讨论</a:t>
            </a:r>
          </a:p>
        </p:txBody>
      </p:sp>
      <p:grpSp>
        <p:nvGrpSpPr>
          <p:cNvPr id="4" name="组合 3"/>
          <p:cNvGrpSpPr/>
          <p:nvPr/>
        </p:nvGrpSpPr>
        <p:grpSpPr>
          <a:xfrm>
            <a:off x="119856" y="3273600"/>
            <a:ext cx="8824119" cy="1527570"/>
            <a:chOff x="204521" y="4905178"/>
            <a:chExt cx="8824119" cy="1527570"/>
          </a:xfrm>
        </p:grpSpPr>
        <p:pic>
          <p:nvPicPr>
            <p:cNvPr id="5" name="图片 4"/>
            <p:cNvPicPr>
              <a:picLocks noChangeAspect="1"/>
            </p:cNvPicPr>
            <p:nvPr/>
          </p:nvPicPr>
          <p:blipFill>
            <a:blip r:embed="rId3"/>
            <a:stretch>
              <a:fillRect/>
            </a:stretch>
          </p:blipFill>
          <p:spPr>
            <a:xfrm>
              <a:off x="204521" y="4905178"/>
              <a:ext cx="8824119" cy="1527570"/>
            </a:xfrm>
            <a:prstGeom prst="rect">
              <a:avLst/>
            </a:prstGeom>
          </p:spPr>
        </p:pic>
        <p:pic>
          <p:nvPicPr>
            <p:cNvPr id="6" name="图片 5"/>
            <p:cNvPicPr>
              <a:picLocks noChangeAspect="1"/>
            </p:cNvPicPr>
            <p:nvPr/>
          </p:nvPicPr>
          <p:blipFill>
            <a:blip r:embed="rId4"/>
            <a:stretch>
              <a:fillRect/>
            </a:stretch>
          </p:blipFill>
          <p:spPr>
            <a:xfrm>
              <a:off x="8304740" y="5780816"/>
              <a:ext cx="723900" cy="609600"/>
            </a:xfrm>
            <a:prstGeom prst="rect">
              <a:avLst/>
            </a:prstGeom>
          </p:spPr>
        </p:pic>
      </p:grpSp>
    </p:spTree>
    <p:extLst>
      <p:ext uri="{BB962C8B-B14F-4D97-AF65-F5344CB8AC3E}">
        <p14:creationId xmlns:p14="http://schemas.microsoft.com/office/powerpoint/2010/main" val="230519101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640884" y="1303151"/>
            <a:ext cx="7772400" cy="4114800"/>
          </a:xfrm>
        </p:spPr>
        <p:txBody>
          <a:bodyPr/>
          <a:lstStyle/>
          <a:p>
            <a:r>
              <a:rPr lang="en-US" altLang="zh-CN" dirty="0"/>
              <a:t>SSL/TLS</a:t>
            </a:r>
            <a:r>
              <a:rPr lang="zh-CN" altLang="en-US" dirty="0"/>
              <a:t>协议实现正确性问题</a:t>
            </a:r>
          </a:p>
        </p:txBody>
      </p:sp>
      <p:sp>
        <p:nvSpPr>
          <p:cNvPr id="3" name="标题 2"/>
          <p:cNvSpPr>
            <a:spLocks noGrp="1"/>
          </p:cNvSpPr>
          <p:nvPr>
            <p:ph type="title"/>
          </p:nvPr>
        </p:nvSpPr>
        <p:spPr/>
        <p:txBody>
          <a:bodyPr/>
          <a:lstStyle/>
          <a:p>
            <a:r>
              <a:rPr lang="zh-CN" altLang="en-US" dirty="0"/>
              <a:t>拓展讨论</a:t>
            </a:r>
          </a:p>
        </p:txBody>
      </p:sp>
      <p:pic>
        <p:nvPicPr>
          <p:cNvPr id="7" name="图片 6"/>
          <p:cNvPicPr>
            <a:picLocks noChangeAspect="1"/>
          </p:cNvPicPr>
          <p:nvPr/>
        </p:nvPicPr>
        <p:blipFill>
          <a:blip r:embed="rId3"/>
          <a:stretch>
            <a:fillRect/>
          </a:stretch>
        </p:blipFill>
        <p:spPr>
          <a:xfrm>
            <a:off x="183684" y="1931334"/>
            <a:ext cx="8839200" cy="4286250"/>
          </a:xfrm>
          <a:prstGeom prst="rect">
            <a:avLst/>
          </a:prstGeom>
        </p:spPr>
      </p:pic>
    </p:spTree>
    <p:extLst>
      <p:ext uri="{BB962C8B-B14F-4D97-AF65-F5344CB8AC3E}">
        <p14:creationId xmlns:p14="http://schemas.microsoft.com/office/powerpoint/2010/main" val="83865411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640884" y="1303151"/>
            <a:ext cx="7772400" cy="4114800"/>
          </a:xfrm>
        </p:spPr>
        <p:txBody>
          <a:bodyPr/>
          <a:lstStyle/>
          <a:p>
            <a:r>
              <a:rPr lang="en-US" altLang="zh-CN" dirty="0"/>
              <a:t>SSL/TLS</a:t>
            </a:r>
            <a:r>
              <a:rPr lang="zh-CN" altLang="en-US" dirty="0"/>
              <a:t>协议实现正确性问题</a:t>
            </a:r>
          </a:p>
        </p:txBody>
      </p:sp>
      <p:sp>
        <p:nvSpPr>
          <p:cNvPr id="3" name="标题 2"/>
          <p:cNvSpPr>
            <a:spLocks noGrp="1"/>
          </p:cNvSpPr>
          <p:nvPr>
            <p:ph type="title"/>
          </p:nvPr>
        </p:nvSpPr>
        <p:spPr/>
        <p:txBody>
          <a:bodyPr/>
          <a:lstStyle/>
          <a:p>
            <a:r>
              <a:rPr lang="zh-CN" altLang="en-US" dirty="0"/>
              <a:t>拓展讨论</a:t>
            </a:r>
          </a:p>
        </p:txBody>
      </p:sp>
      <p:pic>
        <p:nvPicPr>
          <p:cNvPr id="5" name="图片 4"/>
          <p:cNvPicPr>
            <a:picLocks noChangeAspect="1"/>
          </p:cNvPicPr>
          <p:nvPr/>
        </p:nvPicPr>
        <p:blipFill>
          <a:blip r:embed="rId3"/>
          <a:stretch>
            <a:fillRect/>
          </a:stretch>
        </p:blipFill>
        <p:spPr>
          <a:xfrm>
            <a:off x="772272" y="2141351"/>
            <a:ext cx="7115175" cy="3276600"/>
          </a:xfrm>
          <a:prstGeom prst="rect">
            <a:avLst/>
          </a:prstGeom>
        </p:spPr>
      </p:pic>
    </p:spTree>
    <p:extLst>
      <p:ext uri="{BB962C8B-B14F-4D97-AF65-F5344CB8AC3E}">
        <p14:creationId xmlns:p14="http://schemas.microsoft.com/office/powerpoint/2010/main" val="230879428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640884" y="1303151"/>
            <a:ext cx="7772400" cy="4114800"/>
          </a:xfrm>
        </p:spPr>
        <p:txBody>
          <a:bodyPr/>
          <a:lstStyle/>
          <a:p>
            <a:r>
              <a:rPr lang="en-US" altLang="zh-CN" dirty="0"/>
              <a:t>SSL/TLS</a:t>
            </a:r>
            <a:r>
              <a:rPr lang="zh-CN" altLang="en-US" dirty="0"/>
              <a:t>协议实现正确性问题</a:t>
            </a:r>
          </a:p>
        </p:txBody>
      </p:sp>
      <p:sp>
        <p:nvSpPr>
          <p:cNvPr id="3" name="标题 2"/>
          <p:cNvSpPr>
            <a:spLocks noGrp="1"/>
          </p:cNvSpPr>
          <p:nvPr>
            <p:ph type="title"/>
          </p:nvPr>
        </p:nvSpPr>
        <p:spPr/>
        <p:txBody>
          <a:bodyPr/>
          <a:lstStyle/>
          <a:p>
            <a:r>
              <a:rPr lang="zh-CN" altLang="en-US" dirty="0"/>
              <a:t>拓展讨论</a:t>
            </a:r>
          </a:p>
        </p:txBody>
      </p:sp>
      <p:pic>
        <p:nvPicPr>
          <p:cNvPr id="4" name="图片 3"/>
          <p:cNvPicPr>
            <a:picLocks noChangeAspect="1"/>
          </p:cNvPicPr>
          <p:nvPr/>
        </p:nvPicPr>
        <p:blipFill>
          <a:blip r:embed="rId3"/>
          <a:stretch>
            <a:fillRect/>
          </a:stretch>
        </p:blipFill>
        <p:spPr>
          <a:xfrm>
            <a:off x="620247" y="1303151"/>
            <a:ext cx="7793037" cy="4840940"/>
          </a:xfrm>
          <a:prstGeom prst="rect">
            <a:avLst/>
          </a:prstGeom>
        </p:spPr>
      </p:pic>
    </p:spTree>
    <p:extLst>
      <p:ext uri="{BB962C8B-B14F-4D97-AF65-F5344CB8AC3E}">
        <p14:creationId xmlns:p14="http://schemas.microsoft.com/office/powerpoint/2010/main" val="41709852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658813" y="1443326"/>
            <a:ext cx="7772400" cy="4694237"/>
          </a:xfrm>
        </p:spPr>
        <p:txBody>
          <a:bodyPr/>
          <a:lstStyle/>
          <a:p>
            <a:endParaRPr lang="zh-CN" altLang="en-US" dirty="0"/>
          </a:p>
        </p:txBody>
      </p:sp>
      <p:sp>
        <p:nvSpPr>
          <p:cNvPr id="3" name="标题 2"/>
          <p:cNvSpPr>
            <a:spLocks noGrp="1"/>
          </p:cNvSpPr>
          <p:nvPr>
            <p:ph type="title"/>
          </p:nvPr>
        </p:nvSpPr>
        <p:spPr/>
        <p:txBody>
          <a:bodyPr/>
          <a:lstStyle/>
          <a:p>
            <a:r>
              <a:rPr lang="en-US" altLang="zh-CN" dirty="0"/>
              <a:t>HTTP</a:t>
            </a:r>
            <a:r>
              <a:rPr lang="zh-CN" altLang="en-US" dirty="0"/>
              <a:t>协议安全问题</a:t>
            </a:r>
          </a:p>
        </p:txBody>
      </p:sp>
      <p:pic>
        <p:nvPicPr>
          <p:cNvPr id="5" name="图片 4"/>
          <p:cNvPicPr>
            <a:picLocks noChangeAspect="1"/>
          </p:cNvPicPr>
          <p:nvPr/>
        </p:nvPicPr>
        <p:blipFill>
          <a:blip r:embed="rId3"/>
          <a:stretch>
            <a:fillRect/>
          </a:stretch>
        </p:blipFill>
        <p:spPr>
          <a:xfrm>
            <a:off x="972502" y="1213138"/>
            <a:ext cx="6772275" cy="4924425"/>
          </a:xfrm>
          <a:prstGeom prst="rect">
            <a:avLst/>
          </a:prstGeom>
        </p:spPr>
      </p:pic>
    </p:spTree>
    <p:extLst>
      <p:ext uri="{BB962C8B-B14F-4D97-AF65-F5344CB8AC3E}">
        <p14:creationId xmlns:p14="http://schemas.microsoft.com/office/powerpoint/2010/main" val="101885640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640884" y="1303151"/>
            <a:ext cx="7772400" cy="4114800"/>
          </a:xfrm>
        </p:spPr>
        <p:txBody>
          <a:bodyPr/>
          <a:lstStyle/>
          <a:p>
            <a:r>
              <a:rPr lang="en-US" altLang="zh-CN" dirty="0"/>
              <a:t>SSL/TLS</a:t>
            </a:r>
            <a:r>
              <a:rPr lang="zh-CN" altLang="en-US" dirty="0"/>
              <a:t>协议实现正确性问题</a:t>
            </a:r>
          </a:p>
        </p:txBody>
      </p:sp>
      <p:sp>
        <p:nvSpPr>
          <p:cNvPr id="3" name="标题 2"/>
          <p:cNvSpPr>
            <a:spLocks noGrp="1"/>
          </p:cNvSpPr>
          <p:nvPr>
            <p:ph type="title"/>
          </p:nvPr>
        </p:nvSpPr>
        <p:spPr/>
        <p:txBody>
          <a:bodyPr/>
          <a:lstStyle/>
          <a:p>
            <a:r>
              <a:rPr lang="zh-CN" altLang="en-US" dirty="0"/>
              <a:t>扩展讨论</a:t>
            </a:r>
          </a:p>
        </p:txBody>
      </p:sp>
      <p:pic>
        <p:nvPicPr>
          <p:cNvPr id="5" name="图片 4"/>
          <p:cNvPicPr>
            <a:picLocks noChangeAspect="1"/>
          </p:cNvPicPr>
          <p:nvPr/>
        </p:nvPicPr>
        <p:blipFill>
          <a:blip r:embed="rId3"/>
          <a:stretch>
            <a:fillRect/>
          </a:stretch>
        </p:blipFill>
        <p:spPr>
          <a:xfrm>
            <a:off x="0" y="3466727"/>
            <a:ext cx="9144000" cy="2152650"/>
          </a:xfrm>
          <a:prstGeom prst="rect">
            <a:avLst/>
          </a:prstGeom>
        </p:spPr>
      </p:pic>
      <p:pic>
        <p:nvPicPr>
          <p:cNvPr id="6" name="图片 5"/>
          <p:cNvPicPr>
            <a:picLocks noChangeAspect="1"/>
          </p:cNvPicPr>
          <p:nvPr/>
        </p:nvPicPr>
        <p:blipFill>
          <a:blip r:embed="rId4"/>
          <a:stretch>
            <a:fillRect/>
          </a:stretch>
        </p:blipFill>
        <p:spPr>
          <a:xfrm>
            <a:off x="1393359" y="2617601"/>
            <a:ext cx="6267450" cy="647700"/>
          </a:xfrm>
          <a:prstGeom prst="rect">
            <a:avLst/>
          </a:prstGeom>
        </p:spPr>
      </p:pic>
    </p:spTree>
    <p:extLst>
      <p:ext uri="{BB962C8B-B14F-4D97-AF65-F5344CB8AC3E}">
        <p14:creationId xmlns:p14="http://schemas.microsoft.com/office/powerpoint/2010/main" val="145999207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640884" y="1303151"/>
            <a:ext cx="7772400" cy="4114800"/>
          </a:xfrm>
        </p:spPr>
        <p:txBody>
          <a:bodyPr/>
          <a:lstStyle/>
          <a:p>
            <a:r>
              <a:rPr lang="en-US" altLang="zh-CN" dirty="0"/>
              <a:t>SSL/TLS</a:t>
            </a:r>
            <a:r>
              <a:rPr lang="zh-CN" altLang="en-US" dirty="0"/>
              <a:t>协议实现正确性问题</a:t>
            </a:r>
          </a:p>
        </p:txBody>
      </p:sp>
      <p:sp>
        <p:nvSpPr>
          <p:cNvPr id="3" name="标题 2"/>
          <p:cNvSpPr>
            <a:spLocks noGrp="1"/>
          </p:cNvSpPr>
          <p:nvPr>
            <p:ph type="title"/>
          </p:nvPr>
        </p:nvSpPr>
        <p:spPr/>
        <p:txBody>
          <a:bodyPr/>
          <a:lstStyle/>
          <a:p>
            <a:r>
              <a:rPr lang="zh-CN" altLang="en-US" dirty="0"/>
              <a:t>拓展讨论</a:t>
            </a:r>
          </a:p>
        </p:txBody>
      </p:sp>
      <p:pic>
        <p:nvPicPr>
          <p:cNvPr id="4" name="图片 3"/>
          <p:cNvPicPr>
            <a:picLocks noChangeAspect="1"/>
          </p:cNvPicPr>
          <p:nvPr/>
        </p:nvPicPr>
        <p:blipFill>
          <a:blip r:embed="rId3"/>
          <a:stretch>
            <a:fillRect/>
          </a:stretch>
        </p:blipFill>
        <p:spPr>
          <a:xfrm>
            <a:off x="164634" y="2207838"/>
            <a:ext cx="8724900" cy="3876675"/>
          </a:xfrm>
          <a:prstGeom prst="rect">
            <a:avLst/>
          </a:prstGeom>
        </p:spPr>
      </p:pic>
    </p:spTree>
    <p:extLst>
      <p:ext uri="{BB962C8B-B14F-4D97-AF65-F5344CB8AC3E}">
        <p14:creationId xmlns:p14="http://schemas.microsoft.com/office/powerpoint/2010/main" val="108184741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640883" y="1303151"/>
            <a:ext cx="8303091" cy="4114800"/>
          </a:xfrm>
        </p:spPr>
        <p:txBody>
          <a:bodyPr/>
          <a:lstStyle/>
          <a:p>
            <a:r>
              <a:rPr lang="en-US" altLang="zh-CN" sz="2800" dirty="0"/>
              <a:t>OpenSSL Client CRYPTO_DOWN_REF UAF </a:t>
            </a:r>
            <a:r>
              <a:rPr lang="zh-CN" altLang="en-US" sz="2800" dirty="0"/>
              <a:t>漏洞</a:t>
            </a:r>
          </a:p>
        </p:txBody>
      </p:sp>
      <p:sp>
        <p:nvSpPr>
          <p:cNvPr id="3" name="标题 2"/>
          <p:cNvSpPr>
            <a:spLocks noGrp="1"/>
          </p:cNvSpPr>
          <p:nvPr>
            <p:ph type="title"/>
          </p:nvPr>
        </p:nvSpPr>
        <p:spPr/>
        <p:txBody>
          <a:bodyPr/>
          <a:lstStyle/>
          <a:p>
            <a:r>
              <a:rPr lang="zh-CN" altLang="en-US" dirty="0"/>
              <a:t>拓展讨论</a:t>
            </a:r>
          </a:p>
        </p:txBody>
      </p:sp>
      <p:pic>
        <p:nvPicPr>
          <p:cNvPr id="5" name="图片 4"/>
          <p:cNvPicPr>
            <a:picLocks noChangeAspect="1"/>
          </p:cNvPicPr>
          <p:nvPr/>
        </p:nvPicPr>
        <p:blipFill>
          <a:blip r:embed="rId3"/>
          <a:stretch>
            <a:fillRect/>
          </a:stretch>
        </p:blipFill>
        <p:spPr>
          <a:xfrm>
            <a:off x="1061103" y="1972234"/>
            <a:ext cx="7462650" cy="4405500"/>
          </a:xfrm>
          <a:prstGeom prst="rect">
            <a:avLst/>
          </a:prstGeom>
          <a:ln>
            <a:solidFill>
              <a:schemeClr val="accent1"/>
            </a:solidFill>
          </a:ln>
        </p:spPr>
      </p:pic>
    </p:spTree>
    <p:extLst>
      <p:ext uri="{BB962C8B-B14F-4D97-AF65-F5344CB8AC3E}">
        <p14:creationId xmlns:p14="http://schemas.microsoft.com/office/powerpoint/2010/main" val="416848109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endParaRPr lang="zh-CN" altLang="en-US"/>
          </a:p>
        </p:txBody>
      </p:sp>
      <p:sp>
        <p:nvSpPr>
          <p:cNvPr id="3" name="标题 2"/>
          <p:cNvSpPr>
            <a:spLocks noGrp="1"/>
          </p:cNvSpPr>
          <p:nvPr>
            <p:ph type="title"/>
          </p:nvPr>
        </p:nvSpPr>
        <p:spPr/>
        <p:txBody>
          <a:bodyPr/>
          <a:lstStyle/>
          <a:p>
            <a:r>
              <a:rPr lang="zh-CN" altLang="en-US" dirty="0"/>
              <a:t>拓展讨论</a:t>
            </a:r>
          </a:p>
        </p:txBody>
      </p:sp>
      <p:sp>
        <p:nvSpPr>
          <p:cNvPr id="4" name="文本框 3"/>
          <p:cNvSpPr txBox="1"/>
          <p:nvPr/>
        </p:nvSpPr>
        <p:spPr>
          <a:xfrm>
            <a:off x="5421073" y="5911913"/>
            <a:ext cx="3091102" cy="400110"/>
          </a:xfrm>
          <a:prstGeom prst="rect">
            <a:avLst/>
          </a:prstGeom>
          <a:noFill/>
          <a:ln>
            <a:solidFill>
              <a:srgbClr val="FF0000"/>
            </a:solidFill>
          </a:ln>
        </p:spPr>
        <p:txBody>
          <a:bodyPr wrap="square" rtlCol="0">
            <a:spAutoFit/>
          </a:bodyPr>
          <a:lstStyle/>
          <a:p>
            <a:r>
              <a:rPr lang="en-US" altLang="zh-CN" sz="2000" dirty="0">
                <a:latin typeface="Times New Roman" panose="02020603050405020304" pitchFamily="18" charset="0"/>
                <a:cs typeface="Times New Roman" panose="02020603050405020304" pitchFamily="18" charset="0"/>
              </a:rPr>
              <a:t>USENIX Security 2020</a:t>
            </a:r>
            <a:endParaRPr lang="zh-CN" altLang="en-US" sz="2000" dirty="0">
              <a:latin typeface="Times New Roman" panose="02020603050405020304" pitchFamily="18" charset="0"/>
              <a:cs typeface="Times New Roman" panose="02020603050405020304" pitchFamily="18" charset="0"/>
            </a:endParaRPr>
          </a:p>
        </p:txBody>
      </p:sp>
      <p:pic>
        <p:nvPicPr>
          <p:cNvPr id="5" name="图片 4"/>
          <p:cNvPicPr>
            <a:picLocks noChangeAspect="1"/>
          </p:cNvPicPr>
          <p:nvPr/>
        </p:nvPicPr>
        <p:blipFill>
          <a:blip r:embed="rId2"/>
          <a:stretch>
            <a:fillRect/>
          </a:stretch>
        </p:blipFill>
        <p:spPr>
          <a:xfrm>
            <a:off x="658813" y="1554163"/>
            <a:ext cx="8020050" cy="2333625"/>
          </a:xfrm>
          <a:prstGeom prst="rect">
            <a:avLst/>
          </a:prstGeom>
          <a:ln>
            <a:solidFill>
              <a:srgbClr val="FF0000"/>
            </a:solidFill>
          </a:ln>
        </p:spPr>
      </p:pic>
      <p:pic>
        <p:nvPicPr>
          <p:cNvPr id="6" name="图片 5"/>
          <p:cNvPicPr>
            <a:picLocks noChangeAspect="1"/>
          </p:cNvPicPr>
          <p:nvPr/>
        </p:nvPicPr>
        <p:blipFill>
          <a:blip r:embed="rId3"/>
          <a:stretch>
            <a:fillRect/>
          </a:stretch>
        </p:blipFill>
        <p:spPr>
          <a:xfrm>
            <a:off x="275104" y="1311213"/>
            <a:ext cx="6191250" cy="3790950"/>
          </a:xfrm>
          <a:prstGeom prst="rect">
            <a:avLst/>
          </a:prstGeom>
          <a:ln>
            <a:solidFill>
              <a:schemeClr val="tx2"/>
            </a:solidFill>
          </a:ln>
        </p:spPr>
      </p:pic>
      <p:pic>
        <p:nvPicPr>
          <p:cNvPr id="7" name="图片 6"/>
          <p:cNvPicPr>
            <a:picLocks noChangeAspect="1"/>
          </p:cNvPicPr>
          <p:nvPr/>
        </p:nvPicPr>
        <p:blipFill>
          <a:blip r:embed="rId4"/>
          <a:stretch>
            <a:fillRect/>
          </a:stretch>
        </p:blipFill>
        <p:spPr>
          <a:xfrm>
            <a:off x="2392270" y="2509013"/>
            <a:ext cx="6362700" cy="3971925"/>
          </a:xfrm>
          <a:prstGeom prst="rect">
            <a:avLst/>
          </a:prstGeom>
          <a:ln>
            <a:solidFill>
              <a:schemeClr val="tx2"/>
            </a:solidFill>
          </a:ln>
        </p:spPr>
      </p:pic>
    </p:spTree>
    <p:extLst>
      <p:ext uri="{BB962C8B-B14F-4D97-AF65-F5344CB8AC3E}">
        <p14:creationId xmlns:p14="http://schemas.microsoft.com/office/powerpoint/2010/main" val="621422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1000" fill="hold"/>
                                        <p:tgtEl>
                                          <p:spTgt spid="6"/>
                                        </p:tgtEl>
                                        <p:attrNameLst>
                                          <p:attrName>ppt_w</p:attrName>
                                        </p:attrNameLst>
                                      </p:cBhvr>
                                      <p:tavLst>
                                        <p:tav tm="0">
                                          <p:val>
                                            <p:strVal val="#ppt_w*0.70"/>
                                          </p:val>
                                        </p:tav>
                                        <p:tav tm="100000">
                                          <p:val>
                                            <p:strVal val="#ppt_w"/>
                                          </p:val>
                                        </p:tav>
                                      </p:tavLst>
                                    </p:anim>
                                    <p:anim calcmode="lin" valueType="num">
                                      <p:cBhvr>
                                        <p:cTn id="8" dur="1000" fill="hold"/>
                                        <p:tgtEl>
                                          <p:spTgt spid="6"/>
                                        </p:tgtEl>
                                        <p:attrNameLst>
                                          <p:attrName>ppt_h</p:attrName>
                                        </p:attrNameLst>
                                      </p:cBhvr>
                                      <p:tavLst>
                                        <p:tav tm="0">
                                          <p:val>
                                            <p:strVal val="#ppt_h"/>
                                          </p:val>
                                        </p:tav>
                                        <p:tav tm="100000">
                                          <p:val>
                                            <p:strVal val="#ppt_h"/>
                                          </p:val>
                                        </p:tav>
                                      </p:tavLst>
                                    </p:anim>
                                    <p:animEffect transition="in" filter="fade">
                                      <p:cBhvr>
                                        <p:cTn id="9" dur="1000"/>
                                        <p:tgtEl>
                                          <p:spTgt spid="6"/>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nodeType="clickEffect">
                                  <p:stCondLst>
                                    <p:cond delay="0"/>
                                  </p:stCondLst>
                                  <p:childTnLst>
                                    <p:set>
                                      <p:cBhvr>
                                        <p:cTn id="13" dur="1" fill="hold">
                                          <p:stCondLst>
                                            <p:cond delay="0"/>
                                          </p:stCondLst>
                                        </p:cTn>
                                        <p:tgtEl>
                                          <p:spTgt spid="7"/>
                                        </p:tgtEl>
                                        <p:attrNameLst>
                                          <p:attrName>style.visibility</p:attrName>
                                        </p:attrNameLst>
                                      </p:cBhvr>
                                      <p:to>
                                        <p:strVal val="visible"/>
                                      </p:to>
                                    </p:set>
                                    <p:anim calcmode="lin" valueType="num">
                                      <p:cBhvr>
                                        <p:cTn id="14" dur="1000" fill="hold"/>
                                        <p:tgtEl>
                                          <p:spTgt spid="7"/>
                                        </p:tgtEl>
                                        <p:attrNameLst>
                                          <p:attrName>ppt_w</p:attrName>
                                        </p:attrNameLst>
                                      </p:cBhvr>
                                      <p:tavLst>
                                        <p:tav tm="0">
                                          <p:val>
                                            <p:strVal val="#ppt_w*0.70"/>
                                          </p:val>
                                        </p:tav>
                                        <p:tav tm="100000">
                                          <p:val>
                                            <p:strVal val="#ppt_w"/>
                                          </p:val>
                                        </p:tav>
                                      </p:tavLst>
                                    </p:anim>
                                    <p:anim calcmode="lin" valueType="num">
                                      <p:cBhvr>
                                        <p:cTn id="15" dur="1000" fill="hold"/>
                                        <p:tgtEl>
                                          <p:spTgt spid="7"/>
                                        </p:tgtEl>
                                        <p:attrNameLst>
                                          <p:attrName>ppt_h</p:attrName>
                                        </p:attrNameLst>
                                      </p:cBhvr>
                                      <p:tavLst>
                                        <p:tav tm="0">
                                          <p:val>
                                            <p:strVal val="#ppt_h"/>
                                          </p:val>
                                        </p:tav>
                                        <p:tav tm="100000">
                                          <p:val>
                                            <p:strVal val="#ppt_h"/>
                                          </p:val>
                                        </p:tav>
                                      </p:tavLst>
                                    </p:anim>
                                    <p:animEffect transition="in" filter="fade">
                                      <p:cBhvr>
                                        <p:cTn id="16"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3"/>
          <a:stretch>
            <a:fillRect/>
          </a:stretch>
        </p:blipFill>
        <p:spPr>
          <a:xfrm>
            <a:off x="661429" y="3029482"/>
            <a:ext cx="7959819" cy="1733550"/>
          </a:xfrm>
          <a:prstGeom prst="rect">
            <a:avLst/>
          </a:prstGeom>
        </p:spPr>
      </p:pic>
      <p:sp>
        <p:nvSpPr>
          <p:cNvPr id="2" name="内容占位符 1"/>
          <p:cNvSpPr>
            <a:spLocks noGrp="1"/>
          </p:cNvSpPr>
          <p:nvPr>
            <p:ph idx="1"/>
          </p:nvPr>
        </p:nvSpPr>
        <p:spPr/>
        <p:txBody>
          <a:bodyPr/>
          <a:lstStyle/>
          <a:p>
            <a:r>
              <a:rPr lang="zh-CN" altLang="en-US" dirty="0"/>
              <a:t>利用</a:t>
            </a:r>
            <a:r>
              <a:rPr lang="en-US" altLang="zh-CN" dirty="0"/>
              <a:t>TLS</a:t>
            </a:r>
            <a:r>
              <a:rPr lang="zh-CN" altLang="en-US" dirty="0"/>
              <a:t>实现新的攻击</a:t>
            </a:r>
          </a:p>
        </p:txBody>
      </p:sp>
      <p:sp>
        <p:nvSpPr>
          <p:cNvPr id="3" name="标题 2"/>
          <p:cNvSpPr>
            <a:spLocks noGrp="1"/>
          </p:cNvSpPr>
          <p:nvPr>
            <p:ph type="title"/>
          </p:nvPr>
        </p:nvSpPr>
        <p:spPr/>
        <p:txBody>
          <a:bodyPr/>
          <a:lstStyle/>
          <a:p>
            <a:r>
              <a:rPr lang="zh-CN" altLang="en-US" dirty="0"/>
              <a:t>拓展讨论</a:t>
            </a:r>
          </a:p>
        </p:txBody>
      </p:sp>
      <p:pic>
        <p:nvPicPr>
          <p:cNvPr id="4" name="图片 3"/>
          <p:cNvPicPr>
            <a:picLocks noChangeAspect="1"/>
          </p:cNvPicPr>
          <p:nvPr/>
        </p:nvPicPr>
        <p:blipFill>
          <a:blip r:embed="rId4"/>
          <a:stretch>
            <a:fillRect/>
          </a:stretch>
        </p:blipFill>
        <p:spPr>
          <a:xfrm>
            <a:off x="539750" y="1286407"/>
            <a:ext cx="8010525" cy="5159829"/>
          </a:xfrm>
          <a:prstGeom prst="rect">
            <a:avLst/>
          </a:prstGeom>
        </p:spPr>
      </p:pic>
      <p:pic>
        <p:nvPicPr>
          <p:cNvPr id="5" name="图片 4"/>
          <p:cNvPicPr>
            <a:picLocks noChangeAspect="1"/>
          </p:cNvPicPr>
          <p:nvPr/>
        </p:nvPicPr>
        <p:blipFill>
          <a:blip r:embed="rId5"/>
          <a:stretch>
            <a:fillRect/>
          </a:stretch>
        </p:blipFill>
        <p:spPr>
          <a:xfrm>
            <a:off x="1261268" y="1256471"/>
            <a:ext cx="7572375" cy="5219700"/>
          </a:xfrm>
          <a:prstGeom prst="rect">
            <a:avLst/>
          </a:prstGeom>
          <a:ln>
            <a:solidFill>
              <a:srgbClr val="FF0000"/>
            </a:solidFill>
          </a:ln>
        </p:spPr>
      </p:pic>
    </p:spTree>
    <p:extLst>
      <p:ext uri="{BB962C8B-B14F-4D97-AF65-F5344CB8AC3E}">
        <p14:creationId xmlns:p14="http://schemas.microsoft.com/office/powerpoint/2010/main" val="4011068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p:cTn id="14" dur="500" fill="hold"/>
                                        <p:tgtEl>
                                          <p:spTgt spid="4"/>
                                        </p:tgtEl>
                                        <p:attrNameLst>
                                          <p:attrName>ppt_w</p:attrName>
                                        </p:attrNameLst>
                                      </p:cBhvr>
                                      <p:tavLst>
                                        <p:tav tm="0">
                                          <p:val>
                                            <p:fltVal val="0"/>
                                          </p:val>
                                        </p:tav>
                                        <p:tav tm="100000">
                                          <p:val>
                                            <p:strVal val="#ppt_w"/>
                                          </p:val>
                                        </p:tav>
                                      </p:tavLst>
                                    </p:anim>
                                    <p:anim calcmode="lin" valueType="num">
                                      <p:cBhvr>
                                        <p:cTn id="15" dur="500" fill="hold"/>
                                        <p:tgtEl>
                                          <p:spTgt spid="4"/>
                                        </p:tgtEl>
                                        <p:attrNameLst>
                                          <p:attrName>ppt_h</p:attrName>
                                        </p:attrNameLst>
                                      </p:cBhvr>
                                      <p:tavLst>
                                        <p:tav tm="0">
                                          <p:val>
                                            <p:fltVal val="0"/>
                                          </p:val>
                                        </p:tav>
                                        <p:tav tm="100000">
                                          <p:val>
                                            <p:strVal val="#ppt_h"/>
                                          </p:val>
                                        </p:tav>
                                      </p:tavLst>
                                    </p:anim>
                                    <p:animEffect transition="in" filter="fade">
                                      <p:cBhvr>
                                        <p:cTn id="16" dur="500"/>
                                        <p:tgtEl>
                                          <p:spTgt spid="4"/>
                                        </p:tgtEl>
                                      </p:cBhvr>
                                    </p:animEffect>
                                  </p:childTnLst>
                                </p:cTn>
                              </p:par>
                            </p:childTnLst>
                          </p:cTn>
                        </p:par>
                      </p:childTnLst>
                    </p:cTn>
                  </p:par>
                  <p:par>
                    <p:cTn id="17" fill="hold">
                      <p:stCondLst>
                        <p:cond delay="indefinite"/>
                      </p:stCondLst>
                      <p:childTnLst>
                        <p:par>
                          <p:cTn id="18" fill="hold">
                            <p:stCondLst>
                              <p:cond delay="0"/>
                            </p:stCondLst>
                            <p:childTnLst>
                              <p:par>
                                <p:cTn id="19" presetID="55"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 calcmode="lin" valueType="num">
                                      <p:cBhvr>
                                        <p:cTn id="21" dur="1000" fill="hold"/>
                                        <p:tgtEl>
                                          <p:spTgt spid="5"/>
                                        </p:tgtEl>
                                        <p:attrNameLst>
                                          <p:attrName>ppt_w</p:attrName>
                                        </p:attrNameLst>
                                      </p:cBhvr>
                                      <p:tavLst>
                                        <p:tav tm="0">
                                          <p:val>
                                            <p:strVal val="#ppt_w*0.70"/>
                                          </p:val>
                                        </p:tav>
                                        <p:tav tm="100000">
                                          <p:val>
                                            <p:strVal val="#ppt_w"/>
                                          </p:val>
                                        </p:tav>
                                      </p:tavLst>
                                    </p:anim>
                                    <p:anim calcmode="lin" valueType="num">
                                      <p:cBhvr>
                                        <p:cTn id="22" dur="1000" fill="hold"/>
                                        <p:tgtEl>
                                          <p:spTgt spid="5"/>
                                        </p:tgtEl>
                                        <p:attrNameLst>
                                          <p:attrName>ppt_h</p:attrName>
                                        </p:attrNameLst>
                                      </p:cBhvr>
                                      <p:tavLst>
                                        <p:tav tm="0">
                                          <p:val>
                                            <p:strVal val="#ppt_h"/>
                                          </p:val>
                                        </p:tav>
                                        <p:tav tm="100000">
                                          <p:val>
                                            <p:strVal val="#ppt_h"/>
                                          </p:val>
                                        </p:tav>
                                      </p:tavLst>
                                    </p:anim>
                                    <p:animEffect transition="in" filter="fade">
                                      <p:cBhvr>
                                        <p:cTn id="23"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51D2BF47-5F14-48C4-9B54-1115293EFA60}"/>
              </a:ext>
            </a:extLst>
          </p:cNvPr>
          <p:cNvSpPr>
            <a:spLocks noGrp="1"/>
          </p:cNvSpPr>
          <p:nvPr>
            <p:ph idx="1"/>
          </p:nvPr>
        </p:nvSpPr>
        <p:spPr>
          <a:xfrm>
            <a:off x="1562100" y="3429000"/>
            <a:ext cx="6019800" cy="710823"/>
          </a:xfrm>
        </p:spPr>
        <p:txBody>
          <a:bodyPr/>
          <a:lstStyle/>
          <a:p>
            <a:pPr marL="0" indent="0">
              <a:buNone/>
            </a:pPr>
            <a:r>
              <a:rPr lang="zh-CN" altLang="en-US" sz="4400" dirty="0">
                <a:solidFill>
                  <a:srgbClr val="FF0000"/>
                </a:solidFill>
              </a:rPr>
              <a:t>三、</a:t>
            </a:r>
            <a:r>
              <a:rPr lang="en-US" altLang="zh-CN" sz="4400" dirty="0">
                <a:solidFill>
                  <a:srgbClr val="FF0000"/>
                </a:solidFill>
              </a:rPr>
              <a:t>SSL/TLS </a:t>
            </a:r>
            <a:r>
              <a:rPr lang="zh-CN" altLang="en-US" sz="4400" dirty="0">
                <a:solidFill>
                  <a:srgbClr val="FF0000"/>
                </a:solidFill>
              </a:rPr>
              <a:t>数字证书</a:t>
            </a:r>
          </a:p>
        </p:txBody>
      </p:sp>
      <p:sp>
        <p:nvSpPr>
          <p:cNvPr id="3" name="标题 2">
            <a:extLst>
              <a:ext uri="{FF2B5EF4-FFF2-40B4-BE49-F238E27FC236}">
                <a16:creationId xmlns:a16="http://schemas.microsoft.com/office/drawing/2014/main" id="{4ACE830E-C2D8-4100-AFFF-C7E78E65BC7F}"/>
              </a:ext>
            </a:extLst>
          </p:cNvPr>
          <p:cNvSpPr>
            <a:spLocks noGrp="1"/>
          </p:cNvSpPr>
          <p:nvPr>
            <p:ph type="title"/>
          </p:nvPr>
        </p:nvSpPr>
        <p:spPr/>
        <p:txBody>
          <a:bodyPr/>
          <a:lstStyle/>
          <a:p>
            <a:endParaRPr lang="zh-CN" altLang="en-US"/>
          </a:p>
        </p:txBody>
      </p:sp>
    </p:spTree>
    <p:extLst>
      <p:ext uri="{BB962C8B-B14F-4D97-AF65-F5344CB8AC3E}">
        <p14:creationId xmlns:p14="http://schemas.microsoft.com/office/powerpoint/2010/main" val="85478019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A987C8F-6051-4B52-A35C-9BDFEB5A8161}"/>
              </a:ext>
            </a:extLst>
          </p:cNvPr>
          <p:cNvSpPr>
            <a:spLocks noGrp="1"/>
          </p:cNvSpPr>
          <p:nvPr>
            <p:ph idx="1"/>
          </p:nvPr>
        </p:nvSpPr>
        <p:spPr>
          <a:xfrm>
            <a:off x="638176" y="1401763"/>
            <a:ext cx="7772400" cy="4761970"/>
          </a:xfrm>
        </p:spPr>
        <p:txBody>
          <a:bodyPr/>
          <a:lstStyle/>
          <a:p>
            <a:r>
              <a:rPr lang="en-US" altLang="zh-CN" dirty="0"/>
              <a:t>SSL/TLS</a:t>
            </a:r>
            <a:r>
              <a:rPr lang="zh-CN" altLang="en-US" dirty="0"/>
              <a:t>数字证书（通常简称为“</a:t>
            </a:r>
            <a:r>
              <a:rPr lang="en-US" altLang="zh-CN" dirty="0"/>
              <a:t>SSL</a:t>
            </a:r>
            <a:r>
              <a:rPr lang="zh-CN" altLang="en-US" dirty="0"/>
              <a:t>数字证书”）</a:t>
            </a:r>
            <a:endParaRPr lang="en-US" altLang="zh-CN" dirty="0"/>
          </a:p>
          <a:p>
            <a:pPr lvl="1"/>
            <a:r>
              <a:rPr lang="en-US" altLang="zh-CN" dirty="0"/>
              <a:t>CA</a:t>
            </a:r>
            <a:r>
              <a:rPr lang="zh-CN" altLang="en-US" dirty="0"/>
              <a:t>颁发给域名或者</a:t>
            </a:r>
            <a:r>
              <a:rPr lang="en-US" altLang="zh-CN" dirty="0"/>
              <a:t>IP</a:t>
            </a:r>
            <a:r>
              <a:rPr lang="zh-CN" altLang="en-US" dirty="0"/>
              <a:t>地址的数字证书，为客户端与服务器端建立</a:t>
            </a:r>
            <a:r>
              <a:rPr lang="en-US" altLang="zh-CN" dirty="0"/>
              <a:t>SSL/TLS</a:t>
            </a:r>
            <a:r>
              <a:rPr lang="zh-CN" altLang="en-US" dirty="0"/>
              <a:t>加密通道</a:t>
            </a:r>
            <a:endParaRPr lang="en-US" altLang="zh-CN" dirty="0"/>
          </a:p>
          <a:p>
            <a:pPr lvl="1"/>
            <a:r>
              <a:rPr lang="zh-CN" altLang="en-US" dirty="0"/>
              <a:t>主要类型：</a:t>
            </a:r>
            <a:r>
              <a:rPr lang="en-US" altLang="zh-CN" dirty="0"/>
              <a:t>DV SSL</a:t>
            </a:r>
            <a:r>
              <a:rPr lang="zh-CN" altLang="en-US" dirty="0"/>
              <a:t>证书（域名型）、</a:t>
            </a:r>
            <a:r>
              <a:rPr lang="en-US" altLang="zh-CN" dirty="0"/>
              <a:t>OV SSL</a:t>
            </a:r>
            <a:r>
              <a:rPr lang="zh-CN" altLang="en-US" dirty="0"/>
              <a:t>证书（企业型）、</a:t>
            </a:r>
            <a:r>
              <a:rPr lang="en-US" altLang="zh-CN" dirty="0"/>
              <a:t>EV SSL</a:t>
            </a:r>
            <a:r>
              <a:rPr lang="zh-CN" altLang="en-US" dirty="0"/>
              <a:t>证书（增强型）、单域名证书、多域名证书、通配符证书、代码签名证书</a:t>
            </a:r>
          </a:p>
        </p:txBody>
      </p:sp>
      <p:sp>
        <p:nvSpPr>
          <p:cNvPr id="3" name="标题 2">
            <a:extLst>
              <a:ext uri="{FF2B5EF4-FFF2-40B4-BE49-F238E27FC236}">
                <a16:creationId xmlns:a16="http://schemas.microsoft.com/office/drawing/2014/main" id="{A59894BE-AFB2-4DF6-8768-FD496297C842}"/>
              </a:ext>
            </a:extLst>
          </p:cNvPr>
          <p:cNvSpPr>
            <a:spLocks noGrp="1"/>
          </p:cNvSpPr>
          <p:nvPr>
            <p:ph type="title"/>
          </p:nvPr>
        </p:nvSpPr>
        <p:spPr/>
        <p:txBody>
          <a:bodyPr/>
          <a:lstStyle/>
          <a:p>
            <a:r>
              <a:rPr lang="en-US" altLang="zh-CN" dirty="0"/>
              <a:t>SSL/TLS </a:t>
            </a:r>
            <a:r>
              <a:rPr lang="zh-CN" altLang="en-US" dirty="0"/>
              <a:t>数字证书</a:t>
            </a:r>
          </a:p>
        </p:txBody>
      </p:sp>
      <p:pic>
        <p:nvPicPr>
          <p:cNvPr id="5" name="图片 4">
            <a:extLst>
              <a:ext uri="{FF2B5EF4-FFF2-40B4-BE49-F238E27FC236}">
                <a16:creationId xmlns:a16="http://schemas.microsoft.com/office/drawing/2014/main" id="{7CCE9955-71CB-48FD-AB62-08E524E9FEE9}"/>
              </a:ext>
            </a:extLst>
          </p:cNvPr>
          <p:cNvPicPr>
            <a:picLocks noChangeAspect="1"/>
          </p:cNvPicPr>
          <p:nvPr/>
        </p:nvPicPr>
        <p:blipFill>
          <a:blip r:embed="rId3"/>
          <a:stretch>
            <a:fillRect/>
          </a:stretch>
        </p:blipFill>
        <p:spPr>
          <a:xfrm>
            <a:off x="0" y="1212334"/>
            <a:ext cx="9144000" cy="5140827"/>
          </a:xfrm>
          <a:prstGeom prst="rect">
            <a:avLst/>
          </a:prstGeom>
        </p:spPr>
      </p:pic>
    </p:spTree>
    <p:extLst>
      <p:ext uri="{BB962C8B-B14F-4D97-AF65-F5344CB8AC3E}">
        <p14:creationId xmlns:p14="http://schemas.microsoft.com/office/powerpoint/2010/main" val="813007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strVal val="#ppt_w*0.70"/>
                                          </p:val>
                                        </p:tav>
                                        <p:tav tm="100000">
                                          <p:val>
                                            <p:strVal val="#ppt_w"/>
                                          </p:val>
                                        </p:tav>
                                      </p:tavLst>
                                    </p:anim>
                                    <p:anim calcmode="lin" valueType="num">
                                      <p:cBhvr>
                                        <p:cTn id="8" dur="1000" fill="hold"/>
                                        <p:tgtEl>
                                          <p:spTgt spid="5"/>
                                        </p:tgtEl>
                                        <p:attrNameLst>
                                          <p:attrName>ppt_h</p:attrName>
                                        </p:attrNameLst>
                                      </p:cBhvr>
                                      <p:tavLst>
                                        <p:tav tm="0">
                                          <p:val>
                                            <p:strVal val="#ppt_h"/>
                                          </p:val>
                                        </p:tav>
                                        <p:tav tm="100000">
                                          <p:val>
                                            <p:strVal val="#ppt_h"/>
                                          </p:val>
                                        </p:tav>
                                      </p:tavLst>
                                    </p:anim>
                                    <p:animEffect transition="in" filter="fade">
                                      <p:cBhvr>
                                        <p:cTn id="9"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D8267FF-D706-453C-A3D1-12BE22B62D71}"/>
              </a:ext>
            </a:extLst>
          </p:cNvPr>
          <p:cNvSpPr>
            <a:spLocks noGrp="1"/>
          </p:cNvSpPr>
          <p:nvPr>
            <p:ph idx="1"/>
          </p:nvPr>
        </p:nvSpPr>
        <p:spPr/>
        <p:txBody>
          <a:bodyPr/>
          <a:lstStyle/>
          <a:p>
            <a:r>
              <a:rPr lang="en-US" altLang="zh-CN" kern="1200" dirty="0">
                <a:ea typeface="宋体" charset="-122"/>
              </a:rPr>
              <a:t>DV (Domain Validation) SSL Certificate </a:t>
            </a:r>
            <a:r>
              <a:rPr lang="zh-CN" altLang="en-US" kern="1200" dirty="0">
                <a:ea typeface="宋体" charset="-122"/>
              </a:rPr>
              <a:t>：</a:t>
            </a:r>
            <a:r>
              <a:rPr lang="zh-CN" altLang="en-US" dirty="0"/>
              <a:t>只验证域名所有权。申请容易，颁发快。此类型证书适合个人网站或者小微企业使用，价格较低，证书中无法显示企业信息，安全性较差，</a:t>
            </a:r>
            <a:r>
              <a:rPr lang="zh-CN" altLang="en-US" dirty="0">
                <a:solidFill>
                  <a:srgbClr val="FF0000"/>
                </a:solidFill>
              </a:rPr>
              <a:t>在浏览器中显示锁形标志</a:t>
            </a:r>
          </a:p>
        </p:txBody>
      </p:sp>
      <p:sp>
        <p:nvSpPr>
          <p:cNvPr id="3" name="标题 2">
            <a:extLst>
              <a:ext uri="{FF2B5EF4-FFF2-40B4-BE49-F238E27FC236}">
                <a16:creationId xmlns:a16="http://schemas.microsoft.com/office/drawing/2014/main" id="{BDD6BD25-BE2C-455E-A244-3D3660B72743}"/>
              </a:ext>
            </a:extLst>
          </p:cNvPr>
          <p:cNvSpPr>
            <a:spLocks noGrp="1"/>
          </p:cNvSpPr>
          <p:nvPr>
            <p:ph type="title"/>
          </p:nvPr>
        </p:nvSpPr>
        <p:spPr/>
        <p:txBody>
          <a:bodyPr/>
          <a:lstStyle/>
          <a:p>
            <a:r>
              <a:rPr lang="en-US" altLang="zh-CN" dirty="0"/>
              <a:t>DV SSL</a:t>
            </a:r>
            <a:r>
              <a:rPr lang="zh-CN" altLang="en-US" dirty="0"/>
              <a:t>证书</a:t>
            </a:r>
          </a:p>
        </p:txBody>
      </p:sp>
    </p:spTree>
    <p:extLst>
      <p:ext uri="{BB962C8B-B14F-4D97-AF65-F5344CB8AC3E}">
        <p14:creationId xmlns:p14="http://schemas.microsoft.com/office/powerpoint/2010/main" val="335082507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D8267FF-D706-453C-A3D1-12BE22B62D71}"/>
              </a:ext>
            </a:extLst>
          </p:cNvPr>
          <p:cNvSpPr>
            <a:spLocks noGrp="1"/>
          </p:cNvSpPr>
          <p:nvPr>
            <p:ph idx="1"/>
          </p:nvPr>
        </p:nvSpPr>
        <p:spPr>
          <a:xfrm>
            <a:off x="532606" y="1503363"/>
            <a:ext cx="8078787" cy="4114800"/>
          </a:xfrm>
        </p:spPr>
        <p:txBody>
          <a:bodyPr/>
          <a:lstStyle/>
          <a:p>
            <a:r>
              <a:rPr lang="en-US" altLang="zh-CN" kern="1200" dirty="0">
                <a:ea typeface="宋体" charset="-122"/>
              </a:rPr>
              <a:t>OV (</a:t>
            </a:r>
            <a:r>
              <a:rPr lang="en-US" altLang="zh-CN" dirty="0"/>
              <a:t>Organization</a:t>
            </a:r>
            <a:r>
              <a:rPr lang="en-US" altLang="zh-CN" kern="1200" dirty="0">
                <a:ea typeface="宋体" charset="-122"/>
              </a:rPr>
              <a:t> Validation) SSL Certificate </a:t>
            </a:r>
            <a:r>
              <a:rPr lang="zh-CN" altLang="en-US" kern="1200" dirty="0">
                <a:ea typeface="宋体" charset="-122"/>
              </a:rPr>
              <a:t>：</a:t>
            </a:r>
            <a:r>
              <a:rPr lang="zh-CN" altLang="en-US" dirty="0"/>
              <a:t>验证域名所有权以及申请的主体身份的合法性，此类型证书适合中小型企业、企事业单位官网使用，安全性较高，</a:t>
            </a:r>
            <a:r>
              <a:rPr lang="zh-CN" altLang="en-US" dirty="0">
                <a:solidFill>
                  <a:srgbClr val="FF0000"/>
                </a:solidFill>
              </a:rPr>
              <a:t>可点击浏览器小锁标志查看证书信息</a:t>
            </a:r>
          </a:p>
        </p:txBody>
      </p:sp>
      <p:sp>
        <p:nvSpPr>
          <p:cNvPr id="3" name="标题 2">
            <a:extLst>
              <a:ext uri="{FF2B5EF4-FFF2-40B4-BE49-F238E27FC236}">
                <a16:creationId xmlns:a16="http://schemas.microsoft.com/office/drawing/2014/main" id="{BDD6BD25-BE2C-455E-A244-3D3660B72743}"/>
              </a:ext>
            </a:extLst>
          </p:cNvPr>
          <p:cNvSpPr>
            <a:spLocks noGrp="1"/>
          </p:cNvSpPr>
          <p:nvPr>
            <p:ph type="title"/>
          </p:nvPr>
        </p:nvSpPr>
        <p:spPr/>
        <p:txBody>
          <a:bodyPr/>
          <a:lstStyle/>
          <a:p>
            <a:r>
              <a:rPr lang="en-US" altLang="zh-CN" dirty="0"/>
              <a:t>OV SSL</a:t>
            </a:r>
            <a:r>
              <a:rPr lang="zh-CN" altLang="en-US" dirty="0"/>
              <a:t>证书</a:t>
            </a:r>
          </a:p>
        </p:txBody>
      </p:sp>
      <p:pic>
        <p:nvPicPr>
          <p:cNvPr id="5" name="图片 4">
            <a:extLst>
              <a:ext uri="{FF2B5EF4-FFF2-40B4-BE49-F238E27FC236}">
                <a16:creationId xmlns:a16="http://schemas.microsoft.com/office/drawing/2014/main" id="{A672C8E5-31CA-4849-938F-36F00B65CB03}"/>
              </a:ext>
            </a:extLst>
          </p:cNvPr>
          <p:cNvPicPr>
            <a:picLocks noChangeAspect="1"/>
          </p:cNvPicPr>
          <p:nvPr/>
        </p:nvPicPr>
        <p:blipFill>
          <a:blip r:embed="rId3"/>
          <a:stretch>
            <a:fillRect/>
          </a:stretch>
        </p:blipFill>
        <p:spPr>
          <a:xfrm>
            <a:off x="2785268" y="2062694"/>
            <a:ext cx="4524375" cy="4295775"/>
          </a:xfrm>
          <a:prstGeom prst="rect">
            <a:avLst/>
          </a:prstGeom>
          <a:ln>
            <a:solidFill>
              <a:schemeClr val="bg1"/>
            </a:solidFill>
          </a:ln>
        </p:spPr>
      </p:pic>
    </p:spTree>
    <p:extLst>
      <p:ext uri="{BB962C8B-B14F-4D97-AF65-F5344CB8AC3E}">
        <p14:creationId xmlns:p14="http://schemas.microsoft.com/office/powerpoint/2010/main" val="323840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strVal val="#ppt_w*0.70"/>
                                          </p:val>
                                        </p:tav>
                                        <p:tav tm="100000">
                                          <p:val>
                                            <p:strVal val="#ppt_w"/>
                                          </p:val>
                                        </p:tav>
                                      </p:tavLst>
                                    </p:anim>
                                    <p:anim calcmode="lin" valueType="num">
                                      <p:cBhvr>
                                        <p:cTn id="8" dur="1000" fill="hold"/>
                                        <p:tgtEl>
                                          <p:spTgt spid="5"/>
                                        </p:tgtEl>
                                        <p:attrNameLst>
                                          <p:attrName>ppt_h</p:attrName>
                                        </p:attrNameLst>
                                      </p:cBhvr>
                                      <p:tavLst>
                                        <p:tav tm="0">
                                          <p:val>
                                            <p:strVal val="#ppt_h"/>
                                          </p:val>
                                        </p:tav>
                                        <p:tav tm="100000">
                                          <p:val>
                                            <p:strVal val="#ppt_h"/>
                                          </p:val>
                                        </p:tav>
                                      </p:tavLst>
                                    </p:anim>
                                    <p:animEffect transition="in" filter="fade">
                                      <p:cBhvr>
                                        <p:cTn id="9"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192FBD0-E43B-45A5-B405-10E9BCEB8CD6}"/>
              </a:ext>
            </a:extLst>
          </p:cNvPr>
          <p:cNvSpPr>
            <a:spLocks noGrp="1"/>
          </p:cNvSpPr>
          <p:nvPr>
            <p:ph idx="1"/>
          </p:nvPr>
        </p:nvSpPr>
        <p:spPr>
          <a:xfrm>
            <a:off x="685800" y="1485304"/>
            <a:ext cx="7772400" cy="4114800"/>
          </a:xfrm>
        </p:spPr>
        <p:txBody>
          <a:bodyPr/>
          <a:lstStyle/>
          <a:p>
            <a:r>
              <a:rPr lang="en-US" altLang="zh-CN" kern="1200" dirty="0">
                <a:ea typeface="宋体" charset="-122"/>
              </a:rPr>
              <a:t>EV (Extended Validation) SSL</a:t>
            </a:r>
            <a:r>
              <a:rPr lang="zh-CN" altLang="en-US" kern="1200" dirty="0">
                <a:ea typeface="宋体" charset="-122"/>
              </a:rPr>
              <a:t> </a:t>
            </a:r>
            <a:r>
              <a:rPr lang="en-US" altLang="zh-CN" kern="1200" dirty="0">
                <a:ea typeface="宋体" charset="-122"/>
              </a:rPr>
              <a:t>Certificate</a:t>
            </a:r>
            <a:r>
              <a:rPr lang="zh-CN" altLang="en-US" kern="1200" dirty="0">
                <a:ea typeface="宋体" charset="-122"/>
              </a:rPr>
              <a:t>：</a:t>
            </a:r>
            <a:r>
              <a:rPr lang="zh-CN" altLang="en-US" dirty="0"/>
              <a:t>是目前高信任级别的</a:t>
            </a:r>
            <a:r>
              <a:rPr lang="en-US" altLang="zh-CN" dirty="0"/>
              <a:t>SSL</a:t>
            </a:r>
            <a:r>
              <a:rPr lang="zh-CN" altLang="en-US" dirty="0"/>
              <a:t>证书，证书颁发机构对此类证书的审核比较严格。此类型证书适合大型商业网站或者是对网站安全有较高要求的公司，如金融支付、网上银行等，</a:t>
            </a:r>
            <a:r>
              <a:rPr lang="zh-CN" altLang="en-US" dirty="0">
                <a:solidFill>
                  <a:srgbClr val="FF0000"/>
                </a:solidFill>
              </a:rPr>
              <a:t>可在绿色地址栏显示公司名称。</a:t>
            </a:r>
          </a:p>
        </p:txBody>
      </p:sp>
      <p:sp>
        <p:nvSpPr>
          <p:cNvPr id="3" name="标题 2">
            <a:extLst>
              <a:ext uri="{FF2B5EF4-FFF2-40B4-BE49-F238E27FC236}">
                <a16:creationId xmlns:a16="http://schemas.microsoft.com/office/drawing/2014/main" id="{9CD9AF38-B161-4F6F-BE1D-8BC1CC6E4FE3}"/>
              </a:ext>
            </a:extLst>
          </p:cNvPr>
          <p:cNvSpPr>
            <a:spLocks noGrp="1"/>
          </p:cNvSpPr>
          <p:nvPr>
            <p:ph type="title"/>
          </p:nvPr>
        </p:nvSpPr>
        <p:spPr/>
        <p:txBody>
          <a:bodyPr/>
          <a:lstStyle/>
          <a:p>
            <a:r>
              <a:rPr lang="en-US" altLang="zh-CN" dirty="0"/>
              <a:t>EV SSL</a:t>
            </a:r>
            <a:r>
              <a:rPr lang="zh-CN" altLang="en-US" dirty="0"/>
              <a:t>证书</a:t>
            </a:r>
          </a:p>
        </p:txBody>
      </p:sp>
      <p:pic>
        <p:nvPicPr>
          <p:cNvPr id="4" name="图片 3">
            <a:extLst>
              <a:ext uri="{FF2B5EF4-FFF2-40B4-BE49-F238E27FC236}">
                <a16:creationId xmlns:a16="http://schemas.microsoft.com/office/drawing/2014/main" id="{440FB326-0C3E-48FD-AFC6-510B4E6969B9}"/>
              </a:ext>
            </a:extLst>
          </p:cNvPr>
          <p:cNvPicPr>
            <a:picLocks noChangeAspect="1"/>
          </p:cNvPicPr>
          <p:nvPr/>
        </p:nvPicPr>
        <p:blipFill>
          <a:blip r:embed="rId3"/>
          <a:stretch>
            <a:fillRect/>
          </a:stretch>
        </p:blipFill>
        <p:spPr>
          <a:xfrm>
            <a:off x="2044699" y="6017816"/>
            <a:ext cx="5524502" cy="508794"/>
          </a:xfrm>
          <a:prstGeom prst="rect">
            <a:avLst/>
          </a:prstGeom>
        </p:spPr>
      </p:pic>
      <p:pic>
        <p:nvPicPr>
          <p:cNvPr id="5" name="图片 4">
            <a:extLst>
              <a:ext uri="{FF2B5EF4-FFF2-40B4-BE49-F238E27FC236}">
                <a16:creationId xmlns:a16="http://schemas.microsoft.com/office/drawing/2014/main" id="{AABBA8C1-52A5-4392-A511-4C6461E06515}"/>
              </a:ext>
            </a:extLst>
          </p:cNvPr>
          <p:cNvPicPr>
            <a:picLocks noChangeAspect="1"/>
          </p:cNvPicPr>
          <p:nvPr/>
        </p:nvPicPr>
        <p:blipFill>
          <a:blip r:embed="rId4"/>
          <a:stretch>
            <a:fillRect/>
          </a:stretch>
        </p:blipFill>
        <p:spPr>
          <a:xfrm>
            <a:off x="2044699" y="5509022"/>
            <a:ext cx="4779433" cy="508794"/>
          </a:xfrm>
          <a:prstGeom prst="rect">
            <a:avLst/>
          </a:prstGeom>
        </p:spPr>
      </p:pic>
      <p:pic>
        <p:nvPicPr>
          <p:cNvPr id="7" name="图片 6">
            <a:extLst>
              <a:ext uri="{FF2B5EF4-FFF2-40B4-BE49-F238E27FC236}">
                <a16:creationId xmlns:a16="http://schemas.microsoft.com/office/drawing/2014/main" id="{E44248D7-9ED5-42B7-8DE6-75B84CFD7837}"/>
              </a:ext>
            </a:extLst>
          </p:cNvPr>
          <p:cNvPicPr>
            <a:picLocks noChangeAspect="1"/>
          </p:cNvPicPr>
          <p:nvPr/>
        </p:nvPicPr>
        <p:blipFill>
          <a:blip r:embed="rId5"/>
          <a:stretch>
            <a:fillRect/>
          </a:stretch>
        </p:blipFill>
        <p:spPr>
          <a:xfrm>
            <a:off x="3055409" y="1257896"/>
            <a:ext cx="4286250" cy="4076700"/>
          </a:xfrm>
          <a:prstGeom prst="rect">
            <a:avLst/>
          </a:prstGeom>
        </p:spPr>
      </p:pic>
    </p:spTree>
    <p:extLst>
      <p:ext uri="{BB962C8B-B14F-4D97-AF65-F5344CB8AC3E}">
        <p14:creationId xmlns:p14="http://schemas.microsoft.com/office/powerpoint/2010/main" val="557764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strVal val="#ppt_w*0.70"/>
                                          </p:val>
                                        </p:tav>
                                        <p:tav tm="100000">
                                          <p:val>
                                            <p:strVal val="#ppt_w"/>
                                          </p:val>
                                        </p:tav>
                                      </p:tavLst>
                                    </p:anim>
                                    <p:anim calcmode="lin" valueType="num">
                                      <p:cBhvr>
                                        <p:cTn id="8" dur="1000" fill="hold"/>
                                        <p:tgtEl>
                                          <p:spTgt spid="7"/>
                                        </p:tgtEl>
                                        <p:attrNameLst>
                                          <p:attrName>ppt_h</p:attrName>
                                        </p:attrNameLst>
                                      </p:cBhvr>
                                      <p:tavLst>
                                        <p:tav tm="0">
                                          <p:val>
                                            <p:strVal val="#ppt_h"/>
                                          </p:val>
                                        </p:tav>
                                        <p:tav tm="100000">
                                          <p:val>
                                            <p:strVal val="#ppt_h"/>
                                          </p:val>
                                        </p:tav>
                                      </p:tavLst>
                                    </p:anim>
                                    <p:animEffect transition="in" filter="fade">
                                      <p:cBhvr>
                                        <p:cTn id="9"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775191" y="1238280"/>
            <a:ext cx="7772400" cy="4114800"/>
          </a:xfrm>
        </p:spPr>
        <p:txBody>
          <a:bodyPr/>
          <a:lstStyle/>
          <a:p>
            <a:r>
              <a:rPr lang="en-US" altLang="zh-CN" dirty="0"/>
              <a:t>HTTP</a:t>
            </a:r>
            <a:r>
              <a:rPr lang="zh-CN" altLang="en-US" dirty="0"/>
              <a:t>会话经常被劫持</a:t>
            </a:r>
          </a:p>
        </p:txBody>
      </p:sp>
      <p:sp>
        <p:nvSpPr>
          <p:cNvPr id="3" name="标题 2"/>
          <p:cNvSpPr>
            <a:spLocks noGrp="1"/>
          </p:cNvSpPr>
          <p:nvPr>
            <p:ph type="title"/>
          </p:nvPr>
        </p:nvSpPr>
        <p:spPr/>
        <p:txBody>
          <a:bodyPr/>
          <a:lstStyle/>
          <a:p>
            <a:r>
              <a:rPr lang="en-US" altLang="zh-CN" dirty="0"/>
              <a:t>HTTP</a:t>
            </a:r>
            <a:r>
              <a:rPr lang="zh-CN" altLang="en-US" dirty="0"/>
              <a:t>协议安全问题</a:t>
            </a:r>
          </a:p>
        </p:txBody>
      </p:sp>
      <p:pic>
        <p:nvPicPr>
          <p:cNvPr id="4" name="图片 3"/>
          <p:cNvPicPr>
            <a:picLocks noChangeAspect="1"/>
          </p:cNvPicPr>
          <p:nvPr/>
        </p:nvPicPr>
        <p:blipFill>
          <a:blip r:embed="rId3"/>
          <a:stretch>
            <a:fillRect/>
          </a:stretch>
        </p:blipFill>
        <p:spPr>
          <a:xfrm>
            <a:off x="572020" y="1878676"/>
            <a:ext cx="7600950" cy="4979324"/>
          </a:xfrm>
          <a:prstGeom prst="rect">
            <a:avLst/>
          </a:prstGeom>
          <a:ln>
            <a:solidFill>
              <a:schemeClr val="accent1"/>
            </a:solidFill>
          </a:ln>
        </p:spPr>
      </p:pic>
      <p:sp>
        <p:nvSpPr>
          <p:cNvPr id="5" name="矩形 4"/>
          <p:cNvSpPr/>
          <p:nvPr/>
        </p:nvSpPr>
        <p:spPr bwMode="auto">
          <a:xfrm>
            <a:off x="6134793" y="1878675"/>
            <a:ext cx="2028305" cy="349135"/>
          </a:xfrm>
          <a:prstGeom prst="rect">
            <a:avLst/>
          </a:pr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1800" b="1" i="0" u="none" strike="noStrike" cap="none" normalizeH="0" baseline="0">
              <a:ln>
                <a:noFill/>
              </a:ln>
              <a:solidFill>
                <a:schemeClr val="tx1"/>
              </a:solidFill>
              <a:effectLst/>
              <a:latin typeface="Tahoma" pitchFamily="34" charset="0"/>
              <a:ea typeface="宋体" charset="-122"/>
            </a:endParaRPr>
          </a:p>
        </p:txBody>
      </p:sp>
    </p:spTree>
    <p:extLst>
      <p:ext uri="{BB962C8B-B14F-4D97-AF65-F5344CB8AC3E}">
        <p14:creationId xmlns:p14="http://schemas.microsoft.com/office/powerpoint/2010/main" val="219585548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988A3F5-AC93-4EE5-85F7-20DA0AF0AE6C}"/>
              </a:ext>
            </a:extLst>
          </p:cNvPr>
          <p:cNvSpPr>
            <a:spLocks noGrp="1"/>
          </p:cNvSpPr>
          <p:nvPr>
            <p:ph idx="1"/>
          </p:nvPr>
        </p:nvSpPr>
        <p:spPr/>
        <p:txBody>
          <a:bodyPr/>
          <a:lstStyle/>
          <a:p>
            <a:endParaRPr lang="zh-CN" altLang="en-US"/>
          </a:p>
        </p:txBody>
      </p:sp>
      <p:sp>
        <p:nvSpPr>
          <p:cNvPr id="3" name="标题 2">
            <a:extLst>
              <a:ext uri="{FF2B5EF4-FFF2-40B4-BE49-F238E27FC236}">
                <a16:creationId xmlns:a16="http://schemas.microsoft.com/office/drawing/2014/main" id="{F0B2098F-5813-4865-B89F-16BA8B601644}"/>
              </a:ext>
            </a:extLst>
          </p:cNvPr>
          <p:cNvSpPr>
            <a:spLocks noGrp="1"/>
          </p:cNvSpPr>
          <p:nvPr>
            <p:ph type="title"/>
          </p:nvPr>
        </p:nvSpPr>
        <p:spPr/>
        <p:txBody>
          <a:bodyPr/>
          <a:lstStyle/>
          <a:p>
            <a:r>
              <a:rPr lang="zh-CN" altLang="en-US" dirty="0"/>
              <a:t>比较</a:t>
            </a:r>
            <a:r>
              <a:rPr lang="en-US" altLang="zh-CN" dirty="0"/>
              <a:t>DV,</a:t>
            </a:r>
            <a:r>
              <a:rPr lang="zh-CN" altLang="en-US" dirty="0"/>
              <a:t> </a:t>
            </a:r>
            <a:r>
              <a:rPr lang="en-US" altLang="zh-CN" dirty="0"/>
              <a:t>OV,</a:t>
            </a:r>
            <a:r>
              <a:rPr lang="zh-CN" altLang="en-US" dirty="0"/>
              <a:t> </a:t>
            </a:r>
            <a:r>
              <a:rPr lang="en-US" altLang="zh-CN" dirty="0"/>
              <a:t>EV</a:t>
            </a:r>
            <a:r>
              <a:rPr lang="zh-CN" altLang="en-US" dirty="0"/>
              <a:t>证书</a:t>
            </a:r>
          </a:p>
        </p:txBody>
      </p:sp>
      <p:pic>
        <p:nvPicPr>
          <p:cNvPr id="4" name="图片 3">
            <a:extLst>
              <a:ext uri="{FF2B5EF4-FFF2-40B4-BE49-F238E27FC236}">
                <a16:creationId xmlns:a16="http://schemas.microsoft.com/office/drawing/2014/main" id="{F58466D4-BC31-4B30-8D80-87DBA7A83BA6}"/>
              </a:ext>
            </a:extLst>
          </p:cNvPr>
          <p:cNvPicPr>
            <a:picLocks noChangeAspect="1"/>
          </p:cNvPicPr>
          <p:nvPr/>
        </p:nvPicPr>
        <p:blipFill>
          <a:blip r:embed="rId3"/>
          <a:stretch>
            <a:fillRect/>
          </a:stretch>
        </p:blipFill>
        <p:spPr>
          <a:xfrm>
            <a:off x="0" y="2055550"/>
            <a:ext cx="9144000" cy="3571080"/>
          </a:xfrm>
          <a:prstGeom prst="rect">
            <a:avLst/>
          </a:prstGeom>
          <a:ln>
            <a:solidFill>
              <a:schemeClr val="accent1"/>
            </a:solidFill>
          </a:ln>
        </p:spPr>
      </p:pic>
    </p:spTree>
    <p:extLst>
      <p:ext uri="{BB962C8B-B14F-4D97-AF65-F5344CB8AC3E}">
        <p14:creationId xmlns:p14="http://schemas.microsoft.com/office/powerpoint/2010/main" val="395919940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534C054-0D7D-4546-B651-93B732360A23}"/>
              </a:ext>
            </a:extLst>
          </p:cNvPr>
          <p:cNvSpPr>
            <a:spLocks noGrp="1"/>
          </p:cNvSpPr>
          <p:nvPr>
            <p:ph idx="1"/>
          </p:nvPr>
        </p:nvSpPr>
        <p:spPr/>
        <p:txBody>
          <a:bodyPr/>
          <a:lstStyle/>
          <a:p>
            <a:r>
              <a:rPr lang="zh-CN" altLang="en-US" dirty="0"/>
              <a:t>保护单个域名的数字证书</a:t>
            </a:r>
          </a:p>
        </p:txBody>
      </p:sp>
      <p:sp>
        <p:nvSpPr>
          <p:cNvPr id="3" name="标题 2">
            <a:extLst>
              <a:ext uri="{FF2B5EF4-FFF2-40B4-BE49-F238E27FC236}">
                <a16:creationId xmlns:a16="http://schemas.microsoft.com/office/drawing/2014/main" id="{D1BEE83B-0D93-4C57-9152-8E5C645B2B42}"/>
              </a:ext>
            </a:extLst>
          </p:cNvPr>
          <p:cNvSpPr>
            <a:spLocks noGrp="1"/>
          </p:cNvSpPr>
          <p:nvPr>
            <p:ph type="title"/>
          </p:nvPr>
        </p:nvSpPr>
        <p:spPr/>
        <p:txBody>
          <a:bodyPr/>
          <a:lstStyle/>
          <a:p>
            <a:r>
              <a:rPr lang="zh-CN" altLang="en-US" dirty="0"/>
              <a:t>单域名证书</a:t>
            </a:r>
          </a:p>
        </p:txBody>
      </p:sp>
    </p:spTree>
    <p:extLst>
      <p:ext uri="{BB962C8B-B14F-4D97-AF65-F5344CB8AC3E}">
        <p14:creationId xmlns:p14="http://schemas.microsoft.com/office/powerpoint/2010/main" val="157462159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3CB0E180-8EF7-4188-BB14-CDAD814016DF}"/>
              </a:ext>
            </a:extLst>
          </p:cNvPr>
          <p:cNvSpPr>
            <a:spLocks noGrp="1"/>
          </p:cNvSpPr>
          <p:nvPr>
            <p:ph idx="1"/>
          </p:nvPr>
        </p:nvSpPr>
        <p:spPr/>
        <p:txBody>
          <a:bodyPr/>
          <a:lstStyle/>
          <a:p>
            <a:r>
              <a:rPr lang="zh-CN" altLang="en-US" dirty="0"/>
              <a:t>证书自带</a:t>
            </a:r>
            <a:r>
              <a:rPr lang="en-US" altLang="zh-CN" dirty="0"/>
              <a:t>3-4</a:t>
            </a:r>
            <a:r>
              <a:rPr lang="zh-CN" altLang="en-US" dirty="0"/>
              <a:t>个域名，可以付费添加域名，最多添加</a:t>
            </a:r>
            <a:r>
              <a:rPr lang="en-US" altLang="zh-CN" dirty="0"/>
              <a:t>250</a:t>
            </a:r>
            <a:r>
              <a:rPr lang="zh-CN" altLang="en-US" dirty="0"/>
              <a:t>个</a:t>
            </a:r>
          </a:p>
        </p:txBody>
      </p:sp>
      <p:sp>
        <p:nvSpPr>
          <p:cNvPr id="3" name="标题 2">
            <a:extLst>
              <a:ext uri="{FF2B5EF4-FFF2-40B4-BE49-F238E27FC236}">
                <a16:creationId xmlns:a16="http://schemas.microsoft.com/office/drawing/2014/main" id="{39FEBA61-B33A-4D9C-A6C0-ACC6203370D6}"/>
              </a:ext>
            </a:extLst>
          </p:cNvPr>
          <p:cNvSpPr>
            <a:spLocks noGrp="1"/>
          </p:cNvSpPr>
          <p:nvPr>
            <p:ph type="title"/>
          </p:nvPr>
        </p:nvSpPr>
        <p:spPr/>
        <p:txBody>
          <a:bodyPr/>
          <a:lstStyle/>
          <a:p>
            <a:r>
              <a:rPr lang="zh-CN" altLang="en-US" dirty="0"/>
              <a:t>多域名证书</a:t>
            </a:r>
          </a:p>
        </p:txBody>
      </p:sp>
    </p:spTree>
    <p:extLst>
      <p:ext uri="{BB962C8B-B14F-4D97-AF65-F5344CB8AC3E}">
        <p14:creationId xmlns:p14="http://schemas.microsoft.com/office/powerpoint/2010/main" val="279536160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DBBB409-D1EC-4903-8C54-ABCBCD5BDC6E}"/>
              </a:ext>
            </a:extLst>
          </p:cNvPr>
          <p:cNvSpPr>
            <a:spLocks noGrp="1"/>
          </p:cNvSpPr>
          <p:nvPr>
            <p:ph idx="1"/>
          </p:nvPr>
        </p:nvSpPr>
        <p:spPr>
          <a:xfrm>
            <a:off x="658812" y="1554163"/>
            <a:ext cx="8078787" cy="4457170"/>
          </a:xfrm>
        </p:spPr>
        <p:txBody>
          <a:bodyPr/>
          <a:lstStyle/>
          <a:p>
            <a:r>
              <a:rPr lang="zh-CN" altLang="en-US" dirty="0"/>
              <a:t>通配符证书（</a:t>
            </a:r>
            <a:r>
              <a:rPr lang="en-US" altLang="zh-CN" dirty="0"/>
              <a:t>Wildcard Certificate</a:t>
            </a:r>
            <a:r>
              <a:rPr lang="zh-CN" altLang="en-US" dirty="0"/>
              <a:t>），也称为</a:t>
            </a:r>
            <a:r>
              <a:rPr lang="zh-CN" altLang="en-US" dirty="0">
                <a:solidFill>
                  <a:srgbClr val="FF0000"/>
                </a:solidFill>
              </a:rPr>
              <a:t>泛域名证书</a:t>
            </a:r>
            <a:r>
              <a:rPr lang="zh-CN" altLang="en-US" dirty="0"/>
              <a:t>，指一张证书包含主域名与其下一级所有子域名（如*</a:t>
            </a:r>
            <a:r>
              <a:rPr lang="en-US" altLang="zh-CN" dirty="0"/>
              <a:t>.domain.com</a:t>
            </a:r>
            <a:r>
              <a:rPr lang="zh-CN" altLang="en-US" dirty="0"/>
              <a:t>）的证书。</a:t>
            </a:r>
            <a:endParaRPr lang="en-US" altLang="zh-CN" dirty="0"/>
          </a:p>
          <a:p>
            <a:pPr lvl="1"/>
            <a:r>
              <a:rPr lang="zh-CN" altLang="en-US" dirty="0"/>
              <a:t>适合拥有大量二级域名</a:t>
            </a:r>
            <a:r>
              <a:rPr lang="en-US" altLang="zh-CN" dirty="0"/>
              <a:t>/</a:t>
            </a:r>
            <a:r>
              <a:rPr lang="zh-CN" altLang="en-US" dirty="0"/>
              <a:t>子域用户申请</a:t>
            </a:r>
            <a:endParaRPr lang="en-US" altLang="zh-CN" dirty="0"/>
          </a:p>
          <a:p>
            <a:pPr lvl="1"/>
            <a:r>
              <a:rPr lang="zh-CN" altLang="en-US" dirty="0"/>
              <a:t>只有</a:t>
            </a:r>
            <a:r>
              <a:rPr lang="en-US" altLang="zh-CN" dirty="0"/>
              <a:t>DV SSL</a:t>
            </a:r>
            <a:r>
              <a:rPr lang="zh-CN" altLang="en-US" dirty="0"/>
              <a:t>和</a:t>
            </a:r>
            <a:r>
              <a:rPr lang="en-US" altLang="zh-CN" dirty="0"/>
              <a:t>OV SSL</a:t>
            </a:r>
            <a:r>
              <a:rPr lang="zh-CN" altLang="en-US" dirty="0"/>
              <a:t>才有，</a:t>
            </a:r>
            <a:r>
              <a:rPr lang="en-US" altLang="zh-CN" dirty="0">
                <a:solidFill>
                  <a:srgbClr val="FF0000"/>
                </a:solidFill>
              </a:rPr>
              <a:t>EV SSL</a:t>
            </a:r>
            <a:r>
              <a:rPr lang="zh-CN" altLang="en-US" dirty="0">
                <a:solidFill>
                  <a:srgbClr val="FF0000"/>
                </a:solidFill>
              </a:rPr>
              <a:t>没有通配符类型证书</a:t>
            </a:r>
            <a:r>
              <a:rPr lang="zh-CN" altLang="en-US" dirty="0"/>
              <a:t>。</a:t>
            </a:r>
          </a:p>
        </p:txBody>
      </p:sp>
      <p:sp>
        <p:nvSpPr>
          <p:cNvPr id="3" name="标题 2">
            <a:extLst>
              <a:ext uri="{FF2B5EF4-FFF2-40B4-BE49-F238E27FC236}">
                <a16:creationId xmlns:a16="http://schemas.microsoft.com/office/drawing/2014/main" id="{5252CEAE-E12D-4FEC-978B-F2890B93E4C3}"/>
              </a:ext>
            </a:extLst>
          </p:cNvPr>
          <p:cNvSpPr>
            <a:spLocks noGrp="1"/>
          </p:cNvSpPr>
          <p:nvPr>
            <p:ph type="title"/>
          </p:nvPr>
        </p:nvSpPr>
        <p:spPr/>
        <p:txBody>
          <a:bodyPr/>
          <a:lstStyle/>
          <a:p>
            <a:r>
              <a:rPr lang="zh-CN" altLang="en-US" dirty="0"/>
              <a:t>通配符数字证书</a:t>
            </a:r>
          </a:p>
        </p:txBody>
      </p:sp>
      <p:pic>
        <p:nvPicPr>
          <p:cNvPr id="4" name="图片 3">
            <a:extLst>
              <a:ext uri="{FF2B5EF4-FFF2-40B4-BE49-F238E27FC236}">
                <a16:creationId xmlns:a16="http://schemas.microsoft.com/office/drawing/2014/main" id="{A8160A6A-4CF5-4F35-A6A3-FE9DA301F088}"/>
              </a:ext>
            </a:extLst>
          </p:cNvPr>
          <p:cNvPicPr>
            <a:picLocks noChangeAspect="1"/>
          </p:cNvPicPr>
          <p:nvPr/>
        </p:nvPicPr>
        <p:blipFill>
          <a:blip r:embed="rId3"/>
          <a:stretch>
            <a:fillRect/>
          </a:stretch>
        </p:blipFill>
        <p:spPr>
          <a:xfrm>
            <a:off x="298449" y="1087173"/>
            <a:ext cx="8439150" cy="5391150"/>
          </a:xfrm>
          <a:prstGeom prst="rect">
            <a:avLst/>
          </a:prstGeom>
        </p:spPr>
      </p:pic>
    </p:spTree>
    <p:extLst>
      <p:ext uri="{BB962C8B-B14F-4D97-AF65-F5344CB8AC3E}">
        <p14:creationId xmlns:p14="http://schemas.microsoft.com/office/powerpoint/2010/main" val="2121020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strVal val="#ppt_w*0.70"/>
                                          </p:val>
                                        </p:tav>
                                        <p:tav tm="100000">
                                          <p:val>
                                            <p:strVal val="#ppt_w"/>
                                          </p:val>
                                        </p:tav>
                                      </p:tavLst>
                                    </p:anim>
                                    <p:anim calcmode="lin" valueType="num">
                                      <p:cBhvr>
                                        <p:cTn id="8" dur="1000" fill="hold"/>
                                        <p:tgtEl>
                                          <p:spTgt spid="4"/>
                                        </p:tgtEl>
                                        <p:attrNameLst>
                                          <p:attrName>ppt_h</p:attrName>
                                        </p:attrNameLst>
                                      </p:cBhvr>
                                      <p:tavLst>
                                        <p:tav tm="0">
                                          <p:val>
                                            <p:strVal val="#ppt_h"/>
                                          </p:val>
                                        </p:tav>
                                        <p:tav tm="100000">
                                          <p:val>
                                            <p:strVal val="#ppt_h"/>
                                          </p:val>
                                        </p:tav>
                                      </p:tavLst>
                                    </p:anim>
                                    <p:animEffect transition="in" filter="fade">
                                      <p:cBhvr>
                                        <p:cTn id="9"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41454E5-C80E-4957-8626-9002D54A62E6}"/>
              </a:ext>
            </a:extLst>
          </p:cNvPr>
          <p:cNvSpPr>
            <a:spLocks noGrp="1"/>
          </p:cNvSpPr>
          <p:nvPr>
            <p:ph idx="1"/>
          </p:nvPr>
        </p:nvSpPr>
        <p:spPr/>
        <p:txBody>
          <a:bodyPr/>
          <a:lstStyle/>
          <a:p>
            <a:r>
              <a:rPr lang="zh-CN" altLang="en-US" dirty="0"/>
              <a:t>是对软件所有者提供的软件数字签名服务，可以减少软件下载时弹出的拦截警告，防止代码被恶意篡改。</a:t>
            </a:r>
          </a:p>
        </p:txBody>
      </p:sp>
      <p:sp>
        <p:nvSpPr>
          <p:cNvPr id="3" name="标题 2">
            <a:extLst>
              <a:ext uri="{FF2B5EF4-FFF2-40B4-BE49-F238E27FC236}">
                <a16:creationId xmlns:a16="http://schemas.microsoft.com/office/drawing/2014/main" id="{D387CC41-0B43-4D91-856B-CF0FA3B0B7F9}"/>
              </a:ext>
            </a:extLst>
          </p:cNvPr>
          <p:cNvSpPr>
            <a:spLocks noGrp="1"/>
          </p:cNvSpPr>
          <p:nvPr>
            <p:ph type="title"/>
          </p:nvPr>
        </p:nvSpPr>
        <p:spPr/>
        <p:txBody>
          <a:bodyPr/>
          <a:lstStyle/>
          <a:p>
            <a:r>
              <a:rPr lang="zh-CN" altLang="en-US" dirty="0"/>
              <a:t>代签名数字证书</a:t>
            </a:r>
          </a:p>
        </p:txBody>
      </p:sp>
    </p:spTree>
    <p:extLst>
      <p:ext uri="{BB962C8B-B14F-4D97-AF65-F5344CB8AC3E}">
        <p14:creationId xmlns:p14="http://schemas.microsoft.com/office/powerpoint/2010/main" val="314221874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51D2BF47-5F14-48C4-9B54-1115293EFA60}"/>
              </a:ext>
            </a:extLst>
          </p:cNvPr>
          <p:cNvSpPr>
            <a:spLocks noGrp="1"/>
          </p:cNvSpPr>
          <p:nvPr>
            <p:ph idx="1"/>
          </p:nvPr>
        </p:nvSpPr>
        <p:spPr>
          <a:xfrm>
            <a:off x="1674395" y="3073588"/>
            <a:ext cx="6019800" cy="710823"/>
          </a:xfrm>
        </p:spPr>
        <p:txBody>
          <a:bodyPr/>
          <a:lstStyle/>
          <a:p>
            <a:pPr marL="0" indent="0">
              <a:buNone/>
            </a:pPr>
            <a:r>
              <a:rPr lang="zh-CN" altLang="en-US" sz="4400" dirty="0">
                <a:solidFill>
                  <a:srgbClr val="FF0000"/>
                </a:solidFill>
              </a:rPr>
              <a:t>四、</a:t>
            </a:r>
            <a:r>
              <a:rPr lang="en-US" altLang="zh-CN" sz="4400" dirty="0">
                <a:solidFill>
                  <a:srgbClr val="FF0000"/>
                </a:solidFill>
              </a:rPr>
              <a:t>HTTP over QUIC</a:t>
            </a:r>
            <a:endParaRPr lang="zh-CN" altLang="en-US" sz="4400" dirty="0">
              <a:solidFill>
                <a:srgbClr val="FF0000"/>
              </a:solidFill>
            </a:endParaRPr>
          </a:p>
        </p:txBody>
      </p:sp>
      <p:sp>
        <p:nvSpPr>
          <p:cNvPr id="3" name="标题 2">
            <a:extLst>
              <a:ext uri="{FF2B5EF4-FFF2-40B4-BE49-F238E27FC236}">
                <a16:creationId xmlns:a16="http://schemas.microsoft.com/office/drawing/2014/main" id="{4ACE830E-C2D8-4100-AFFF-C7E78E65BC7F}"/>
              </a:ext>
            </a:extLst>
          </p:cNvPr>
          <p:cNvSpPr>
            <a:spLocks noGrp="1"/>
          </p:cNvSpPr>
          <p:nvPr>
            <p:ph type="title"/>
          </p:nvPr>
        </p:nvSpPr>
        <p:spPr/>
        <p:txBody>
          <a:bodyPr/>
          <a:lstStyle/>
          <a:p>
            <a:endParaRPr lang="zh-CN" altLang="en-US"/>
          </a:p>
        </p:txBody>
      </p:sp>
    </p:spTree>
    <p:extLst>
      <p:ext uri="{BB962C8B-B14F-4D97-AF65-F5344CB8AC3E}">
        <p14:creationId xmlns:p14="http://schemas.microsoft.com/office/powerpoint/2010/main" val="380197720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en-US" altLang="zh-CN" dirty="0"/>
              <a:t>HTTPS</a:t>
            </a:r>
            <a:r>
              <a:rPr lang="zh-CN" altLang="en-US" dirty="0"/>
              <a:t>有什么不足之处？</a:t>
            </a:r>
          </a:p>
        </p:txBody>
      </p:sp>
      <p:sp>
        <p:nvSpPr>
          <p:cNvPr id="3" name="标题 2"/>
          <p:cNvSpPr>
            <a:spLocks noGrp="1"/>
          </p:cNvSpPr>
          <p:nvPr>
            <p:ph type="title"/>
          </p:nvPr>
        </p:nvSpPr>
        <p:spPr/>
        <p:txBody>
          <a:bodyPr/>
          <a:lstStyle/>
          <a:p>
            <a:r>
              <a:rPr lang="en-US" altLang="zh-CN" dirty="0"/>
              <a:t>HTTP over QUIC</a:t>
            </a:r>
            <a:endParaRPr lang="zh-CN" altLang="en-US" dirty="0"/>
          </a:p>
        </p:txBody>
      </p:sp>
      <p:grpSp>
        <p:nvGrpSpPr>
          <p:cNvPr id="4" name="组合 3"/>
          <p:cNvGrpSpPr/>
          <p:nvPr/>
        </p:nvGrpSpPr>
        <p:grpSpPr>
          <a:xfrm>
            <a:off x="1150938" y="2373918"/>
            <a:ext cx="5806192" cy="3566369"/>
            <a:chOff x="357809" y="240318"/>
            <a:chExt cx="5806192" cy="3566369"/>
          </a:xfrm>
        </p:grpSpPr>
        <p:sp>
          <p:nvSpPr>
            <p:cNvPr id="5" name="矩形: 圆角 4">
              <a:extLst>
                <a:ext uri="{FF2B5EF4-FFF2-40B4-BE49-F238E27FC236}">
                  <a16:creationId xmlns:a16="http://schemas.microsoft.com/office/drawing/2014/main" id="{EEE48329-050D-42B9-941C-A7FC153D030D}"/>
                </a:ext>
              </a:extLst>
            </p:cNvPr>
            <p:cNvSpPr/>
            <p:nvPr/>
          </p:nvSpPr>
          <p:spPr>
            <a:xfrm>
              <a:off x="357809" y="766190"/>
              <a:ext cx="1802296" cy="755374"/>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6" name="文本框 5">
              <a:extLst>
                <a:ext uri="{FF2B5EF4-FFF2-40B4-BE49-F238E27FC236}">
                  <a16:creationId xmlns:a16="http://schemas.microsoft.com/office/drawing/2014/main" id="{5F97A1A3-C92B-4587-9FE8-48671D5AEE36}"/>
                </a:ext>
              </a:extLst>
            </p:cNvPr>
            <p:cNvSpPr txBox="1"/>
            <p:nvPr/>
          </p:nvSpPr>
          <p:spPr>
            <a:xfrm>
              <a:off x="773888" y="943822"/>
              <a:ext cx="1082348" cy="400110"/>
            </a:xfrm>
            <a:prstGeom prst="rect">
              <a:avLst/>
            </a:prstGeom>
            <a:noFill/>
          </p:spPr>
          <p:txBody>
            <a:bodyPr wrap="none" rtlCol="0">
              <a:spAutoFit/>
            </a:bodyPr>
            <a:lstStyle/>
            <a:p>
              <a:r>
                <a:rPr lang="en-US" altLang="zh-CN" sz="2000" b="1" dirty="0">
                  <a:latin typeface="Times New Roman" panose="02020603050405020304" pitchFamily="18" charset="0"/>
                  <a:cs typeface="Times New Roman" panose="02020603050405020304" pitchFamily="18" charset="0"/>
                </a:rPr>
                <a:t>HTTP/2</a:t>
              </a:r>
              <a:endParaRPr lang="zh-CN" altLang="en-US" sz="2000" b="1" dirty="0">
                <a:latin typeface="Times New Roman" panose="02020603050405020304" pitchFamily="18" charset="0"/>
                <a:cs typeface="Times New Roman" panose="02020603050405020304" pitchFamily="18" charset="0"/>
              </a:endParaRPr>
            </a:p>
          </p:txBody>
        </p:sp>
        <p:sp>
          <p:nvSpPr>
            <p:cNvPr id="7" name="矩形: 圆角 6">
              <a:extLst>
                <a:ext uri="{FF2B5EF4-FFF2-40B4-BE49-F238E27FC236}">
                  <a16:creationId xmlns:a16="http://schemas.microsoft.com/office/drawing/2014/main" id="{DA6390F1-230B-4B0B-8262-55A59CF81D46}"/>
                </a:ext>
              </a:extLst>
            </p:cNvPr>
            <p:cNvSpPr/>
            <p:nvPr/>
          </p:nvSpPr>
          <p:spPr>
            <a:xfrm>
              <a:off x="357809" y="1540172"/>
              <a:ext cx="1802296" cy="755374"/>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8" name="文本框 7">
              <a:extLst>
                <a:ext uri="{FF2B5EF4-FFF2-40B4-BE49-F238E27FC236}">
                  <a16:creationId xmlns:a16="http://schemas.microsoft.com/office/drawing/2014/main" id="{6FD4FC65-5FB8-4FB8-9401-19C46267BF4D}"/>
                </a:ext>
              </a:extLst>
            </p:cNvPr>
            <p:cNvSpPr txBox="1"/>
            <p:nvPr/>
          </p:nvSpPr>
          <p:spPr>
            <a:xfrm>
              <a:off x="893158" y="1717804"/>
              <a:ext cx="670376" cy="400110"/>
            </a:xfrm>
            <a:prstGeom prst="rect">
              <a:avLst/>
            </a:prstGeom>
            <a:noFill/>
          </p:spPr>
          <p:txBody>
            <a:bodyPr wrap="none" rtlCol="0">
              <a:spAutoFit/>
            </a:bodyPr>
            <a:lstStyle/>
            <a:p>
              <a:r>
                <a:rPr lang="en-US" altLang="zh-CN" sz="2000" b="1" dirty="0">
                  <a:latin typeface="Times New Roman" panose="02020603050405020304" pitchFamily="18" charset="0"/>
                  <a:cs typeface="Times New Roman" panose="02020603050405020304" pitchFamily="18" charset="0"/>
                </a:rPr>
                <a:t>TLS</a:t>
              </a:r>
              <a:endParaRPr lang="zh-CN" altLang="en-US" sz="2000" b="1" dirty="0">
                <a:latin typeface="Times New Roman" panose="02020603050405020304" pitchFamily="18" charset="0"/>
                <a:cs typeface="Times New Roman" panose="02020603050405020304" pitchFamily="18" charset="0"/>
              </a:endParaRPr>
            </a:p>
          </p:txBody>
        </p:sp>
        <p:sp>
          <p:nvSpPr>
            <p:cNvPr id="9" name="矩形: 圆角 8">
              <a:extLst>
                <a:ext uri="{FF2B5EF4-FFF2-40B4-BE49-F238E27FC236}">
                  <a16:creationId xmlns:a16="http://schemas.microsoft.com/office/drawing/2014/main" id="{DACAEC80-B132-4C64-B64D-D9329580CB54}"/>
                </a:ext>
              </a:extLst>
            </p:cNvPr>
            <p:cNvSpPr/>
            <p:nvPr/>
          </p:nvSpPr>
          <p:spPr>
            <a:xfrm>
              <a:off x="384315" y="2300902"/>
              <a:ext cx="1802296" cy="755374"/>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10" name="文本框 9">
              <a:extLst>
                <a:ext uri="{FF2B5EF4-FFF2-40B4-BE49-F238E27FC236}">
                  <a16:creationId xmlns:a16="http://schemas.microsoft.com/office/drawing/2014/main" id="{3A910E19-0D47-4745-977C-F2B1B9877245}"/>
                </a:ext>
              </a:extLst>
            </p:cNvPr>
            <p:cNvSpPr txBox="1"/>
            <p:nvPr/>
          </p:nvSpPr>
          <p:spPr>
            <a:xfrm>
              <a:off x="878731" y="2465281"/>
              <a:ext cx="699230" cy="400110"/>
            </a:xfrm>
            <a:prstGeom prst="rect">
              <a:avLst/>
            </a:prstGeom>
            <a:noFill/>
          </p:spPr>
          <p:txBody>
            <a:bodyPr wrap="none" rtlCol="0">
              <a:spAutoFit/>
            </a:bodyPr>
            <a:lstStyle/>
            <a:p>
              <a:r>
                <a:rPr lang="en-US" altLang="zh-CN" sz="2000" b="1" dirty="0">
                  <a:latin typeface="Times New Roman" panose="02020603050405020304" pitchFamily="18" charset="0"/>
                  <a:cs typeface="Times New Roman" panose="02020603050405020304" pitchFamily="18" charset="0"/>
                </a:rPr>
                <a:t>TCP</a:t>
              </a:r>
              <a:endParaRPr lang="zh-CN" altLang="en-US" sz="2000" b="1" dirty="0">
                <a:latin typeface="Times New Roman" panose="02020603050405020304" pitchFamily="18" charset="0"/>
                <a:cs typeface="Times New Roman" panose="02020603050405020304" pitchFamily="18" charset="0"/>
              </a:endParaRPr>
            </a:p>
          </p:txBody>
        </p:sp>
        <p:sp>
          <p:nvSpPr>
            <p:cNvPr id="11" name="矩形: 圆角 10">
              <a:extLst>
                <a:ext uri="{FF2B5EF4-FFF2-40B4-BE49-F238E27FC236}">
                  <a16:creationId xmlns:a16="http://schemas.microsoft.com/office/drawing/2014/main" id="{5304AE42-7DE5-49D1-8482-ECF87610B4DE}"/>
                </a:ext>
              </a:extLst>
            </p:cNvPr>
            <p:cNvSpPr/>
            <p:nvPr/>
          </p:nvSpPr>
          <p:spPr>
            <a:xfrm>
              <a:off x="4130589" y="745040"/>
              <a:ext cx="1802296" cy="755374"/>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12" name="文本框 11">
              <a:extLst>
                <a:ext uri="{FF2B5EF4-FFF2-40B4-BE49-F238E27FC236}">
                  <a16:creationId xmlns:a16="http://schemas.microsoft.com/office/drawing/2014/main" id="{30739A9E-2E41-49B1-9709-59EE58CA6564}"/>
                </a:ext>
              </a:extLst>
            </p:cNvPr>
            <p:cNvSpPr txBox="1"/>
            <p:nvPr/>
          </p:nvSpPr>
          <p:spPr>
            <a:xfrm>
              <a:off x="4546668" y="922672"/>
              <a:ext cx="1082348" cy="400110"/>
            </a:xfrm>
            <a:prstGeom prst="rect">
              <a:avLst/>
            </a:prstGeom>
            <a:noFill/>
          </p:spPr>
          <p:txBody>
            <a:bodyPr wrap="none" rtlCol="0">
              <a:spAutoFit/>
            </a:bodyPr>
            <a:lstStyle/>
            <a:p>
              <a:r>
                <a:rPr lang="en-US" altLang="zh-CN" sz="2000" b="1" dirty="0">
                  <a:latin typeface="Times New Roman" panose="02020603050405020304" pitchFamily="18" charset="0"/>
                  <a:cs typeface="Times New Roman" panose="02020603050405020304" pitchFamily="18" charset="0"/>
                </a:rPr>
                <a:t>HTTP/3</a:t>
              </a:r>
              <a:endParaRPr lang="zh-CN" altLang="en-US" sz="2000" b="1" dirty="0">
                <a:latin typeface="Times New Roman" panose="02020603050405020304" pitchFamily="18" charset="0"/>
                <a:cs typeface="Times New Roman" panose="02020603050405020304" pitchFamily="18" charset="0"/>
              </a:endParaRPr>
            </a:p>
          </p:txBody>
        </p:sp>
        <p:sp>
          <p:nvSpPr>
            <p:cNvPr id="13" name="矩形: 圆角 12">
              <a:extLst>
                <a:ext uri="{FF2B5EF4-FFF2-40B4-BE49-F238E27FC236}">
                  <a16:creationId xmlns:a16="http://schemas.microsoft.com/office/drawing/2014/main" id="{6CE1D134-3E69-44BE-B550-02E368C2BE39}"/>
                </a:ext>
              </a:extLst>
            </p:cNvPr>
            <p:cNvSpPr/>
            <p:nvPr/>
          </p:nvSpPr>
          <p:spPr>
            <a:xfrm>
              <a:off x="4130589" y="1505770"/>
              <a:ext cx="1802296" cy="755374"/>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14" name="文本框 13">
              <a:extLst>
                <a:ext uri="{FF2B5EF4-FFF2-40B4-BE49-F238E27FC236}">
                  <a16:creationId xmlns:a16="http://schemas.microsoft.com/office/drawing/2014/main" id="{DC9D9005-18DC-4AE3-AA3F-02F2728B1291}"/>
                </a:ext>
              </a:extLst>
            </p:cNvPr>
            <p:cNvSpPr txBox="1"/>
            <p:nvPr/>
          </p:nvSpPr>
          <p:spPr>
            <a:xfrm>
              <a:off x="4546668" y="1696654"/>
              <a:ext cx="854721" cy="400110"/>
            </a:xfrm>
            <a:prstGeom prst="rect">
              <a:avLst/>
            </a:prstGeom>
            <a:noFill/>
          </p:spPr>
          <p:txBody>
            <a:bodyPr wrap="none" rtlCol="0">
              <a:spAutoFit/>
            </a:bodyPr>
            <a:lstStyle/>
            <a:p>
              <a:r>
                <a:rPr lang="en-US" altLang="zh-CN" sz="2000" b="1" dirty="0">
                  <a:latin typeface="Times New Roman" panose="02020603050405020304" pitchFamily="18" charset="0"/>
                  <a:cs typeface="Times New Roman" panose="02020603050405020304" pitchFamily="18" charset="0"/>
                </a:rPr>
                <a:t>QUIC</a:t>
              </a:r>
              <a:endParaRPr lang="zh-CN" altLang="en-US" sz="2000" b="1" dirty="0">
                <a:latin typeface="Times New Roman" panose="02020603050405020304" pitchFamily="18" charset="0"/>
                <a:cs typeface="Times New Roman" panose="02020603050405020304" pitchFamily="18" charset="0"/>
              </a:endParaRPr>
            </a:p>
          </p:txBody>
        </p:sp>
        <p:sp>
          <p:nvSpPr>
            <p:cNvPr id="15" name="矩形: 圆角 14">
              <a:extLst>
                <a:ext uri="{FF2B5EF4-FFF2-40B4-BE49-F238E27FC236}">
                  <a16:creationId xmlns:a16="http://schemas.microsoft.com/office/drawing/2014/main" id="{DC2702EC-9644-4B18-B189-CEAA318EA394}"/>
                </a:ext>
              </a:extLst>
            </p:cNvPr>
            <p:cNvSpPr/>
            <p:nvPr/>
          </p:nvSpPr>
          <p:spPr>
            <a:xfrm>
              <a:off x="4157095" y="2279752"/>
              <a:ext cx="1802296" cy="755374"/>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16" name="文本框 15">
              <a:extLst>
                <a:ext uri="{FF2B5EF4-FFF2-40B4-BE49-F238E27FC236}">
                  <a16:creationId xmlns:a16="http://schemas.microsoft.com/office/drawing/2014/main" id="{AEFCD8B8-D7DD-488D-9BFF-9655173B0E2B}"/>
                </a:ext>
              </a:extLst>
            </p:cNvPr>
            <p:cNvSpPr txBox="1"/>
            <p:nvPr/>
          </p:nvSpPr>
          <p:spPr>
            <a:xfrm>
              <a:off x="4651511" y="2444131"/>
              <a:ext cx="713657" cy="400110"/>
            </a:xfrm>
            <a:prstGeom prst="rect">
              <a:avLst/>
            </a:prstGeom>
            <a:noFill/>
          </p:spPr>
          <p:txBody>
            <a:bodyPr wrap="none" rtlCol="0">
              <a:spAutoFit/>
            </a:bodyPr>
            <a:lstStyle/>
            <a:p>
              <a:r>
                <a:rPr lang="en-US" altLang="zh-CN" sz="2000" b="1" dirty="0">
                  <a:latin typeface="Times New Roman" panose="02020603050405020304" pitchFamily="18" charset="0"/>
                  <a:cs typeface="Times New Roman" panose="02020603050405020304" pitchFamily="18" charset="0"/>
                </a:rPr>
                <a:t>UDP</a:t>
              </a:r>
              <a:endParaRPr lang="zh-CN" altLang="en-US" sz="2000" b="1" dirty="0">
                <a:latin typeface="Times New Roman" panose="02020603050405020304" pitchFamily="18" charset="0"/>
                <a:cs typeface="Times New Roman" panose="02020603050405020304" pitchFamily="18" charset="0"/>
              </a:endParaRPr>
            </a:p>
          </p:txBody>
        </p:sp>
        <p:sp>
          <p:nvSpPr>
            <p:cNvPr id="17" name="矩形: 圆角 22">
              <a:extLst>
                <a:ext uri="{FF2B5EF4-FFF2-40B4-BE49-F238E27FC236}">
                  <a16:creationId xmlns:a16="http://schemas.microsoft.com/office/drawing/2014/main" id="{04BD7BC8-567D-4B94-9214-7BE9FBCA9FEC}"/>
                </a:ext>
              </a:extLst>
            </p:cNvPr>
            <p:cNvSpPr/>
            <p:nvPr/>
          </p:nvSpPr>
          <p:spPr>
            <a:xfrm>
              <a:off x="357809" y="3051313"/>
              <a:ext cx="5601582" cy="755374"/>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18" name="文本框 17">
              <a:extLst>
                <a:ext uri="{FF2B5EF4-FFF2-40B4-BE49-F238E27FC236}">
                  <a16:creationId xmlns:a16="http://schemas.microsoft.com/office/drawing/2014/main" id="{F9A0EF6D-0D5C-4E2C-A79B-61A2229B9D5F}"/>
                </a:ext>
              </a:extLst>
            </p:cNvPr>
            <p:cNvSpPr txBox="1"/>
            <p:nvPr/>
          </p:nvSpPr>
          <p:spPr>
            <a:xfrm>
              <a:off x="1976962" y="3228945"/>
              <a:ext cx="2541530" cy="400110"/>
            </a:xfrm>
            <a:prstGeom prst="rect">
              <a:avLst/>
            </a:prstGeom>
            <a:noFill/>
          </p:spPr>
          <p:txBody>
            <a:bodyPr wrap="none" rtlCol="0">
              <a:spAutoFit/>
            </a:bodyPr>
            <a:lstStyle/>
            <a:p>
              <a:r>
                <a:rPr lang="en-US" altLang="zh-CN" sz="2000" b="1" dirty="0">
                  <a:latin typeface="Times New Roman" panose="02020603050405020304" pitchFamily="18" charset="0"/>
                  <a:cs typeface="Times New Roman" panose="02020603050405020304" pitchFamily="18" charset="0"/>
                </a:rPr>
                <a:t>IP (Internet Protocol)</a:t>
              </a:r>
              <a:endParaRPr lang="zh-CN" altLang="en-US" sz="2000" b="1" dirty="0">
                <a:latin typeface="Times New Roman" panose="02020603050405020304" pitchFamily="18" charset="0"/>
                <a:cs typeface="Times New Roman" panose="02020603050405020304" pitchFamily="18" charset="0"/>
              </a:endParaRPr>
            </a:p>
          </p:txBody>
        </p:sp>
        <p:sp>
          <p:nvSpPr>
            <p:cNvPr id="19" name="文本框 18">
              <a:extLst>
                <a:ext uri="{FF2B5EF4-FFF2-40B4-BE49-F238E27FC236}">
                  <a16:creationId xmlns:a16="http://schemas.microsoft.com/office/drawing/2014/main" id="{B7EB32CD-79CB-49A6-B8BD-01F5A52C9B0D}"/>
                </a:ext>
              </a:extLst>
            </p:cNvPr>
            <p:cNvSpPr txBox="1"/>
            <p:nvPr/>
          </p:nvSpPr>
          <p:spPr>
            <a:xfrm>
              <a:off x="357809" y="279746"/>
              <a:ext cx="1958228" cy="400110"/>
            </a:xfrm>
            <a:prstGeom prst="rect">
              <a:avLst/>
            </a:prstGeom>
            <a:noFill/>
          </p:spPr>
          <p:txBody>
            <a:bodyPr wrap="none" rtlCol="0">
              <a:spAutoFit/>
            </a:bodyPr>
            <a:lstStyle/>
            <a:p>
              <a:r>
                <a:rPr lang="en-US" altLang="zh-CN" sz="2000" b="1" dirty="0">
                  <a:latin typeface="Times New Roman" panose="02020603050405020304" pitchFamily="18" charset="0"/>
                  <a:cs typeface="Times New Roman" panose="02020603050405020304" pitchFamily="18" charset="0"/>
                </a:rPr>
                <a:t>HTTP over TLS</a:t>
              </a:r>
            </a:p>
          </p:txBody>
        </p:sp>
        <p:sp>
          <p:nvSpPr>
            <p:cNvPr id="20" name="文本框 19">
              <a:extLst>
                <a:ext uri="{FF2B5EF4-FFF2-40B4-BE49-F238E27FC236}">
                  <a16:creationId xmlns:a16="http://schemas.microsoft.com/office/drawing/2014/main" id="{53E61743-57C7-49CC-81C7-645A84D26A53}"/>
                </a:ext>
              </a:extLst>
            </p:cNvPr>
            <p:cNvSpPr txBox="1"/>
            <p:nvPr/>
          </p:nvSpPr>
          <p:spPr>
            <a:xfrm>
              <a:off x="4016810" y="240318"/>
              <a:ext cx="2147191" cy="400110"/>
            </a:xfrm>
            <a:prstGeom prst="rect">
              <a:avLst/>
            </a:prstGeom>
            <a:noFill/>
          </p:spPr>
          <p:txBody>
            <a:bodyPr wrap="none" rtlCol="0">
              <a:spAutoFit/>
            </a:bodyPr>
            <a:lstStyle/>
            <a:p>
              <a:r>
                <a:rPr lang="en-US" altLang="zh-CN" sz="2000" b="1" dirty="0">
                  <a:latin typeface="Times New Roman" panose="02020603050405020304" pitchFamily="18" charset="0"/>
                  <a:cs typeface="Times New Roman" panose="02020603050405020304" pitchFamily="18" charset="0"/>
                </a:rPr>
                <a:t>HTTP over QUIC</a:t>
              </a:r>
            </a:p>
          </p:txBody>
        </p:sp>
      </p:grpSp>
    </p:spTree>
    <p:extLst>
      <p:ext uri="{BB962C8B-B14F-4D97-AF65-F5344CB8AC3E}">
        <p14:creationId xmlns:p14="http://schemas.microsoft.com/office/powerpoint/2010/main" val="189642960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658813" y="1554163"/>
            <a:ext cx="7772400" cy="4458710"/>
          </a:xfrm>
        </p:spPr>
        <p:txBody>
          <a:bodyPr/>
          <a:lstStyle/>
          <a:p>
            <a:r>
              <a:rPr lang="zh-CN" altLang="zh-CN" dirty="0"/>
              <a:t>谷歌设计了一个基于</a:t>
            </a:r>
            <a:r>
              <a:rPr lang="en-US" altLang="zh-CN" dirty="0"/>
              <a:t> UDP </a:t>
            </a:r>
            <a:r>
              <a:rPr lang="zh-CN" altLang="zh-CN" dirty="0"/>
              <a:t>的低时延传输协议</a:t>
            </a:r>
            <a:r>
              <a:rPr lang="en-US" altLang="zh-CN" dirty="0"/>
              <a:t>QUIC</a:t>
            </a:r>
            <a:r>
              <a:rPr lang="zh-CN" altLang="zh-CN" dirty="0"/>
              <a:t>（</a:t>
            </a:r>
            <a:r>
              <a:rPr lang="en-US" altLang="zh-CN" dirty="0"/>
              <a:t>Quick UDP Internet Connection</a:t>
            </a:r>
            <a:r>
              <a:rPr lang="zh-CN" altLang="zh-CN" dirty="0"/>
              <a:t>）</a:t>
            </a:r>
            <a:endParaRPr lang="en-US" altLang="zh-CN" dirty="0"/>
          </a:p>
          <a:p>
            <a:r>
              <a:rPr lang="en-US" altLang="zh-CN" dirty="0"/>
              <a:t>2016</a:t>
            </a:r>
            <a:r>
              <a:rPr lang="zh-CN" altLang="zh-CN" dirty="0"/>
              <a:t>年</a:t>
            </a:r>
            <a:r>
              <a:rPr lang="en-US" altLang="zh-CN" dirty="0"/>
              <a:t>11</a:t>
            </a:r>
            <a:r>
              <a:rPr lang="zh-CN" altLang="zh-CN" dirty="0"/>
              <a:t>月，</a:t>
            </a:r>
            <a:r>
              <a:rPr lang="en-US" altLang="zh-CN" dirty="0"/>
              <a:t>IETF</a:t>
            </a:r>
            <a:r>
              <a:rPr lang="zh-CN" altLang="zh-CN" dirty="0"/>
              <a:t>召开了第一次</a:t>
            </a:r>
            <a:r>
              <a:rPr lang="en-US" altLang="zh-CN" dirty="0"/>
              <a:t>QUIC</a:t>
            </a:r>
            <a:r>
              <a:rPr lang="zh-CN" altLang="zh-CN" dirty="0"/>
              <a:t>工作组会议，这也意味着</a:t>
            </a:r>
            <a:r>
              <a:rPr lang="en-US" altLang="zh-CN" dirty="0"/>
              <a:t>QUIC</a:t>
            </a:r>
            <a:r>
              <a:rPr lang="zh-CN" altLang="zh-CN" dirty="0"/>
              <a:t>开始了它的标准化过程。基于</a:t>
            </a:r>
            <a:r>
              <a:rPr lang="en-US" altLang="zh-CN" dirty="0"/>
              <a:t>QUIC</a:t>
            </a:r>
            <a:r>
              <a:rPr lang="zh-CN" altLang="zh-CN" dirty="0"/>
              <a:t>的</a:t>
            </a:r>
            <a:r>
              <a:rPr lang="en-US" altLang="zh-CN" dirty="0"/>
              <a:t>HTTP</a:t>
            </a:r>
            <a:r>
              <a:rPr lang="zh-CN" altLang="zh-CN" dirty="0"/>
              <a:t>协议称为</a:t>
            </a:r>
            <a:r>
              <a:rPr lang="en-US" altLang="zh-CN" dirty="0"/>
              <a:t>HTTP over QUIC</a:t>
            </a:r>
            <a:r>
              <a:rPr lang="zh-CN" altLang="zh-CN" dirty="0"/>
              <a:t>，也称为“</a:t>
            </a:r>
            <a:r>
              <a:rPr lang="en-US" altLang="zh-CN" dirty="0"/>
              <a:t>HTTP/2-encrypted-over-UDP</a:t>
            </a:r>
            <a:r>
              <a:rPr lang="zh-CN" altLang="zh-CN" dirty="0"/>
              <a:t>”</a:t>
            </a:r>
            <a:endParaRPr lang="zh-CN" altLang="en-US" dirty="0"/>
          </a:p>
        </p:txBody>
      </p:sp>
      <p:sp>
        <p:nvSpPr>
          <p:cNvPr id="3" name="标题 2"/>
          <p:cNvSpPr>
            <a:spLocks noGrp="1"/>
          </p:cNvSpPr>
          <p:nvPr>
            <p:ph type="title"/>
          </p:nvPr>
        </p:nvSpPr>
        <p:spPr/>
        <p:txBody>
          <a:bodyPr/>
          <a:lstStyle/>
          <a:p>
            <a:r>
              <a:rPr lang="en-US" altLang="zh-CN" dirty="0"/>
              <a:t>HTTP over QUIC</a:t>
            </a:r>
            <a:endParaRPr lang="zh-CN" altLang="en-US" dirty="0"/>
          </a:p>
        </p:txBody>
      </p:sp>
    </p:spTree>
    <p:extLst>
      <p:ext uri="{BB962C8B-B14F-4D97-AF65-F5344CB8AC3E}">
        <p14:creationId xmlns:p14="http://schemas.microsoft.com/office/powerpoint/2010/main" val="205867858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en-US" altLang="zh-CN" dirty="0"/>
              <a:t>HTTPS</a:t>
            </a:r>
            <a:r>
              <a:rPr lang="zh-CN" altLang="en-US" dirty="0"/>
              <a:t>有什么不足之处？</a:t>
            </a:r>
          </a:p>
        </p:txBody>
      </p:sp>
      <p:sp>
        <p:nvSpPr>
          <p:cNvPr id="3" name="标题 2"/>
          <p:cNvSpPr>
            <a:spLocks noGrp="1"/>
          </p:cNvSpPr>
          <p:nvPr>
            <p:ph type="title"/>
          </p:nvPr>
        </p:nvSpPr>
        <p:spPr/>
        <p:txBody>
          <a:bodyPr/>
          <a:lstStyle/>
          <a:p>
            <a:r>
              <a:rPr lang="en-US" altLang="zh-CN" dirty="0"/>
              <a:t>HTTP over QUIC</a:t>
            </a:r>
            <a:endParaRPr lang="zh-CN" altLang="en-US" dirty="0"/>
          </a:p>
        </p:txBody>
      </p:sp>
      <p:grpSp>
        <p:nvGrpSpPr>
          <p:cNvPr id="4" name="组合 3"/>
          <p:cNvGrpSpPr/>
          <p:nvPr/>
        </p:nvGrpSpPr>
        <p:grpSpPr>
          <a:xfrm>
            <a:off x="1150938" y="2373918"/>
            <a:ext cx="5806192" cy="3566369"/>
            <a:chOff x="357809" y="240318"/>
            <a:chExt cx="5806192" cy="3566369"/>
          </a:xfrm>
        </p:grpSpPr>
        <p:sp>
          <p:nvSpPr>
            <p:cNvPr id="5" name="矩形: 圆角 4">
              <a:extLst>
                <a:ext uri="{FF2B5EF4-FFF2-40B4-BE49-F238E27FC236}">
                  <a16:creationId xmlns:a16="http://schemas.microsoft.com/office/drawing/2014/main" id="{EEE48329-050D-42B9-941C-A7FC153D030D}"/>
                </a:ext>
              </a:extLst>
            </p:cNvPr>
            <p:cNvSpPr/>
            <p:nvPr/>
          </p:nvSpPr>
          <p:spPr>
            <a:xfrm>
              <a:off x="357809" y="766190"/>
              <a:ext cx="1802296" cy="755374"/>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6" name="文本框 5">
              <a:extLst>
                <a:ext uri="{FF2B5EF4-FFF2-40B4-BE49-F238E27FC236}">
                  <a16:creationId xmlns:a16="http://schemas.microsoft.com/office/drawing/2014/main" id="{5F97A1A3-C92B-4587-9FE8-48671D5AEE36}"/>
                </a:ext>
              </a:extLst>
            </p:cNvPr>
            <p:cNvSpPr txBox="1"/>
            <p:nvPr/>
          </p:nvSpPr>
          <p:spPr>
            <a:xfrm>
              <a:off x="773888" y="943822"/>
              <a:ext cx="1082348" cy="400110"/>
            </a:xfrm>
            <a:prstGeom prst="rect">
              <a:avLst/>
            </a:prstGeom>
            <a:noFill/>
          </p:spPr>
          <p:txBody>
            <a:bodyPr wrap="none" rtlCol="0">
              <a:spAutoFit/>
            </a:bodyPr>
            <a:lstStyle/>
            <a:p>
              <a:r>
                <a:rPr lang="en-US" altLang="zh-CN" sz="2000" b="1" dirty="0">
                  <a:latin typeface="Times New Roman" panose="02020603050405020304" pitchFamily="18" charset="0"/>
                  <a:cs typeface="Times New Roman" panose="02020603050405020304" pitchFamily="18" charset="0"/>
                </a:rPr>
                <a:t>HTTP/2</a:t>
              </a:r>
              <a:endParaRPr lang="zh-CN" altLang="en-US" sz="2000" b="1" dirty="0">
                <a:latin typeface="Times New Roman" panose="02020603050405020304" pitchFamily="18" charset="0"/>
                <a:cs typeface="Times New Roman" panose="02020603050405020304" pitchFamily="18" charset="0"/>
              </a:endParaRPr>
            </a:p>
          </p:txBody>
        </p:sp>
        <p:sp>
          <p:nvSpPr>
            <p:cNvPr id="7" name="矩形: 圆角 6">
              <a:extLst>
                <a:ext uri="{FF2B5EF4-FFF2-40B4-BE49-F238E27FC236}">
                  <a16:creationId xmlns:a16="http://schemas.microsoft.com/office/drawing/2014/main" id="{DA6390F1-230B-4B0B-8262-55A59CF81D46}"/>
                </a:ext>
              </a:extLst>
            </p:cNvPr>
            <p:cNvSpPr/>
            <p:nvPr/>
          </p:nvSpPr>
          <p:spPr>
            <a:xfrm>
              <a:off x="357809" y="1540172"/>
              <a:ext cx="1802296" cy="755374"/>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8" name="文本框 7">
              <a:extLst>
                <a:ext uri="{FF2B5EF4-FFF2-40B4-BE49-F238E27FC236}">
                  <a16:creationId xmlns:a16="http://schemas.microsoft.com/office/drawing/2014/main" id="{6FD4FC65-5FB8-4FB8-9401-19C46267BF4D}"/>
                </a:ext>
              </a:extLst>
            </p:cNvPr>
            <p:cNvSpPr txBox="1"/>
            <p:nvPr/>
          </p:nvSpPr>
          <p:spPr>
            <a:xfrm>
              <a:off x="893158" y="1717804"/>
              <a:ext cx="670376" cy="400110"/>
            </a:xfrm>
            <a:prstGeom prst="rect">
              <a:avLst/>
            </a:prstGeom>
            <a:noFill/>
          </p:spPr>
          <p:txBody>
            <a:bodyPr wrap="none" rtlCol="0">
              <a:spAutoFit/>
            </a:bodyPr>
            <a:lstStyle/>
            <a:p>
              <a:r>
                <a:rPr lang="en-US" altLang="zh-CN" sz="2000" b="1" dirty="0">
                  <a:latin typeface="Times New Roman" panose="02020603050405020304" pitchFamily="18" charset="0"/>
                  <a:cs typeface="Times New Roman" panose="02020603050405020304" pitchFamily="18" charset="0"/>
                </a:rPr>
                <a:t>TLS</a:t>
              </a:r>
              <a:endParaRPr lang="zh-CN" altLang="en-US" sz="2000" b="1" dirty="0">
                <a:latin typeface="Times New Roman" panose="02020603050405020304" pitchFamily="18" charset="0"/>
                <a:cs typeface="Times New Roman" panose="02020603050405020304" pitchFamily="18" charset="0"/>
              </a:endParaRPr>
            </a:p>
          </p:txBody>
        </p:sp>
        <p:sp>
          <p:nvSpPr>
            <p:cNvPr id="9" name="矩形: 圆角 8">
              <a:extLst>
                <a:ext uri="{FF2B5EF4-FFF2-40B4-BE49-F238E27FC236}">
                  <a16:creationId xmlns:a16="http://schemas.microsoft.com/office/drawing/2014/main" id="{DACAEC80-B132-4C64-B64D-D9329580CB54}"/>
                </a:ext>
              </a:extLst>
            </p:cNvPr>
            <p:cNvSpPr/>
            <p:nvPr/>
          </p:nvSpPr>
          <p:spPr>
            <a:xfrm>
              <a:off x="384315" y="2300902"/>
              <a:ext cx="1802296" cy="755374"/>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10" name="文本框 9">
              <a:extLst>
                <a:ext uri="{FF2B5EF4-FFF2-40B4-BE49-F238E27FC236}">
                  <a16:creationId xmlns:a16="http://schemas.microsoft.com/office/drawing/2014/main" id="{3A910E19-0D47-4745-977C-F2B1B9877245}"/>
                </a:ext>
              </a:extLst>
            </p:cNvPr>
            <p:cNvSpPr txBox="1"/>
            <p:nvPr/>
          </p:nvSpPr>
          <p:spPr>
            <a:xfrm>
              <a:off x="878731" y="2465281"/>
              <a:ext cx="699230" cy="400110"/>
            </a:xfrm>
            <a:prstGeom prst="rect">
              <a:avLst/>
            </a:prstGeom>
            <a:noFill/>
          </p:spPr>
          <p:txBody>
            <a:bodyPr wrap="none" rtlCol="0">
              <a:spAutoFit/>
            </a:bodyPr>
            <a:lstStyle/>
            <a:p>
              <a:r>
                <a:rPr lang="en-US" altLang="zh-CN" sz="2000" b="1" dirty="0">
                  <a:latin typeface="Times New Roman" panose="02020603050405020304" pitchFamily="18" charset="0"/>
                  <a:cs typeface="Times New Roman" panose="02020603050405020304" pitchFamily="18" charset="0"/>
                </a:rPr>
                <a:t>TCP</a:t>
              </a:r>
              <a:endParaRPr lang="zh-CN" altLang="en-US" sz="2000" b="1" dirty="0">
                <a:latin typeface="Times New Roman" panose="02020603050405020304" pitchFamily="18" charset="0"/>
                <a:cs typeface="Times New Roman" panose="02020603050405020304" pitchFamily="18" charset="0"/>
              </a:endParaRPr>
            </a:p>
          </p:txBody>
        </p:sp>
        <p:sp>
          <p:nvSpPr>
            <p:cNvPr id="11" name="矩形: 圆角 10">
              <a:extLst>
                <a:ext uri="{FF2B5EF4-FFF2-40B4-BE49-F238E27FC236}">
                  <a16:creationId xmlns:a16="http://schemas.microsoft.com/office/drawing/2014/main" id="{5304AE42-7DE5-49D1-8482-ECF87610B4DE}"/>
                </a:ext>
              </a:extLst>
            </p:cNvPr>
            <p:cNvSpPr/>
            <p:nvPr/>
          </p:nvSpPr>
          <p:spPr>
            <a:xfrm>
              <a:off x="4130589" y="745040"/>
              <a:ext cx="1802296" cy="755374"/>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12" name="文本框 11">
              <a:extLst>
                <a:ext uri="{FF2B5EF4-FFF2-40B4-BE49-F238E27FC236}">
                  <a16:creationId xmlns:a16="http://schemas.microsoft.com/office/drawing/2014/main" id="{30739A9E-2E41-49B1-9709-59EE58CA6564}"/>
                </a:ext>
              </a:extLst>
            </p:cNvPr>
            <p:cNvSpPr txBox="1"/>
            <p:nvPr/>
          </p:nvSpPr>
          <p:spPr>
            <a:xfrm>
              <a:off x="4546668" y="922672"/>
              <a:ext cx="1082348" cy="400110"/>
            </a:xfrm>
            <a:prstGeom prst="rect">
              <a:avLst/>
            </a:prstGeom>
            <a:noFill/>
          </p:spPr>
          <p:txBody>
            <a:bodyPr wrap="none" rtlCol="0">
              <a:spAutoFit/>
            </a:bodyPr>
            <a:lstStyle/>
            <a:p>
              <a:r>
                <a:rPr lang="en-US" altLang="zh-CN" sz="2000" b="1" dirty="0">
                  <a:latin typeface="Times New Roman" panose="02020603050405020304" pitchFamily="18" charset="0"/>
                  <a:cs typeface="Times New Roman" panose="02020603050405020304" pitchFamily="18" charset="0"/>
                </a:rPr>
                <a:t>HTTP/3</a:t>
              </a:r>
              <a:endParaRPr lang="zh-CN" altLang="en-US" sz="2000" b="1" dirty="0">
                <a:latin typeface="Times New Roman" panose="02020603050405020304" pitchFamily="18" charset="0"/>
                <a:cs typeface="Times New Roman" panose="02020603050405020304" pitchFamily="18" charset="0"/>
              </a:endParaRPr>
            </a:p>
          </p:txBody>
        </p:sp>
        <p:sp>
          <p:nvSpPr>
            <p:cNvPr id="13" name="矩形: 圆角 12">
              <a:extLst>
                <a:ext uri="{FF2B5EF4-FFF2-40B4-BE49-F238E27FC236}">
                  <a16:creationId xmlns:a16="http://schemas.microsoft.com/office/drawing/2014/main" id="{6CE1D134-3E69-44BE-B550-02E368C2BE39}"/>
                </a:ext>
              </a:extLst>
            </p:cNvPr>
            <p:cNvSpPr/>
            <p:nvPr/>
          </p:nvSpPr>
          <p:spPr>
            <a:xfrm>
              <a:off x="4130589" y="1505770"/>
              <a:ext cx="1802296" cy="755374"/>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14" name="文本框 13">
              <a:extLst>
                <a:ext uri="{FF2B5EF4-FFF2-40B4-BE49-F238E27FC236}">
                  <a16:creationId xmlns:a16="http://schemas.microsoft.com/office/drawing/2014/main" id="{DC9D9005-18DC-4AE3-AA3F-02F2728B1291}"/>
                </a:ext>
              </a:extLst>
            </p:cNvPr>
            <p:cNvSpPr txBox="1"/>
            <p:nvPr/>
          </p:nvSpPr>
          <p:spPr>
            <a:xfrm>
              <a:off x="4546668" y="1696654"/>
              <a:ext cx="854721" cy="400110"/>
            </a:xfrm>
            <a:prstGeom prst="rect">
              <a:avLst/>
            </a:prstGeom>
            <a:noFill/>
          </p:spPr>
          <p:txBody>
            <a:bodyPr wrap="none" rtlCol="0">
              <a:spAutoFit/>
            </a:bodyPr>
            <a:lstStyle/>
            <a:p>
              <a:r>
                <a:rPr lang="en-US" altLang="zh-CN" sz="2000" b="1" dirty="0">
                  <a:latin typeface="Times New Roman" panose="02020603050405020304" pitchFamily="18" charset="0"/>
                  <a:cs typeface="Times New Roman" panose="02020603050405020304" pitchFamily="18" charset="0"/>
                </a:rPr>
                <a:t>QUIC</a:t>
              </a:r>
              <a:endParaRPr lang="zh-CN" altLang="en-US" sz="2000" b="1" dirty="0">
                <a:latin typeface="Times New Roman" panose="02020603050405020304" pitchFamily="18" charset="0"/>
                <a:cs typeface="Times New Roman" panose="02020603050405020304" pitchFamily="18" charset="0"/>
              </a:endParaRPr>
            </a:p>
          </p:txBody>
        </p:sp>
        <p:sp>
          <p:nvSpPr>
            <p:cNvPr id="15" name="矩形: 圆角 14">
              <a:extLst>
                <a:ext uri="{FF2B5EF4-FFF2-40B4-BE49-F238E27FC236}">
                  <a16:creationId xmlns:a16="http://schemas.microsoft.com/office/drawing/2014/main" id="{DC2702EC-9644-4B18-B189-CEAA318EA394}"/>
                </a:ext>
              </a:extLst>
            </p:cNvPr>
            <p:cNvSpPr/>
            <p:nvPr/>
          </p:nvSpPr>
          <p:spPr>
            <a:xfrm>
              <a:off x="4157095" y="2279752"/>
              <a:ext cx="1802296" cy="755374"/>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16" name="文本框 15">
              <a:extLst>
                <a:ext uri="{FF2B5EF4-FFF2-40B4-BE49-F238E27FC236}">
                  <a16:creationId xmlns:a16="http://schemas.microsoft.com/office/drawing/2014/main" id="{AEFCD8B8-D7DD-488D-9BFF-9655173B0E2B}"/>
                </a:ext>
              </a:extLst>
            </p:cNvPr>
            <p:cNvSpPr txBox="1"/>
            <p:nvPr/>
          </p:nvSpPr>
          <p:spPr>
            <a:xfrm>
              <a:off x="4651511" y="2444131"/>
              <a:ext cx="713657" cy="400110"/>
            </a:xfrm>
            <a:prstGeom prst="rect">
              <a:avLst/>
            </a:prstGeom>
            <a:noFill/>
          </p:spPr>
          <p:txBody>
            <a:bodyPr wrap="none" rtlCol="0">
              <a:spAutoFit/>
            </a:bodyPr>
            <a:lstStyle/>
            <a:p>
              <a:r>
                <a:rPr lang="en-US" altLang="zh-CN" sz="2000" b="1" dirty="0">
                  <a:latin typeface="Times New Roman" panose="02020603050405020304" pitchFamily="18" charset="0"/>
                  <a:cs typeface="Times New Roman" panose="02020603050405020304" pitchFamily="18" charset="0"/>
                </a:rPr>
                <a:t>UDP</a:t>
              </a:r>
              <a:endParaRPr lang="zh-CN" altLang="en-US" sz="2000" b="1" dirty="0">
                <a:latin typeface="Times New Roman" panose="02020603050405020304" pitchFamily="18" charset="0"/>
                <a:cs typeface="Times New Roman" panose="02020603050405020304" pitchFamily="18" charset="0"/>
              </a:endParaRPr>
            </a:p>
          </p:txBody>
        </p:sp>
        <p:sp>
          <p:nvSpPr>
            <p:cNvPr id="17" name="矩形: 圆角 22">
              <a:extLst>
                <a:ext uri="{FF2B5EF4-FFF2-40B4-BE49-F238E27FC236}">
                  <a16:creationId xmlns:a16="http://schemas.microsoft.com/office/drawing/2014/main" id="{04BD7BC8-567D-4B94-9214-7BE9FBCA9FEC}"/>
                </a:ext>
              </a:extLst>
            </p:cNvPr>
            <p:cNvSpPr/>
            <p:nvPr/>
          </p:nvSpPr>
          <p:spPr>
            <a:xfrm>
              <a:off x="357809" y="3051313"/>
              <a:ext cx="5601582" cy="755374"/>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18" name="文本框 17">
              <a:extLst>
                <a:ext uri="{FF2B5EF4-FFF2-40B4-BE49-F238E27FC236}">
                  <a16:creationId xmlns:a16="http://schemas.microsoft.com/office/drawing/2014/main" id="{F9A0EF6D-0D5C-4E2C-A79B-61A2229B9D5F}"/>
                </a:ext>
              </a:extLst>
            </p:cNvPr>
            <p:cNvSpPr txBox="1"/>
            <p:nvPr/>
          </p:nvSpPr>
          <p:spPr>
            <a:xfrm>
              <a:off x="1976962" y="3228945"/>
              <a:ext cx="2541530" cy="400110"/>
            </a:xfrm>
            <a:prstGeom prst="rect">
              <a:avLst/>
            </a:prstGeom>
            <a:noFill/>
          </p:spPr>
          <p:txBody>
            <a:bodyPr wrap="none" rtlCol="0">
              <a:spAutoFit/>
            </a:bodyPr>
            <a:lstStyle/>
            <a:p>
              <a:r>
                <a:rPr lang="en-US" altLang="zh-CN" sz="2000" b="1" dirty="0">
                  <a:latin typeface="Times New Roman" panose="02020603050405020304" pitchFamily="18" charset="0"/>
                  <a:cs typeface="Times New Roman" panose="02020603050405020304" pitchFamily="18" charset="0"/>
                </a:rPr>
                <a:t>IP (Internet Protocol)</a:t>
              </a:r>
              <a:endParaRPr lang="zh-CN" altLang="en-US" sz="2000" b="1" dirty="0">
                <a:latin typeface="Times New Roman" panose="02020603050405020304" pitchFamily="18" charset="0"/>
                <a:cs typeface="Times New Roman" panose="02020603050405020304" pitchFamily="18" charset="0"/>
              </a:endParaRPr>
            </a:p>
          </p:txBody>
        </p:sp>
        <p:sp>
          <p:nvSpPr>
            <p:cNvPr id="19" name="文本框 18">
              <a:extLst>
                <a:ext uri="{FF2B5EF4-FFF2-40B4-BE49-F238E27FC236}">
                  <a16:creationId xmlns:a16="http://schemas.microsoft.com/office/drawing/2014/main" id="{B7EB32CD-79CB-49A6-B8BD-01F5A52C9B0D}"/>
                </a:ext>
              </a:extLst>
            </p:cNvPr>
            <p:cNvSpPr txBox="1"/>
            <p:nvPr/>
          </p:nvSpPr>
          <p:spPr>
            <a:xfrm>
              <a:off x="357809" y="279746"/>
              <a:ext cx="1958228" cy="400110"/>
            </a:xfrm>
            <a:prstGeom prst="rect">
              <a:avLst/>
            </a:prstGeom>
            <a:noFill/>
          </p:spPr>
          <p:txBody>
            <a:bodyPr wrap="none" rtlCol="0">
              <a:spAutoFit/>
            </a:bodyPr>
            <a:lstStyle/>
            <a:p>
              <a:r>
                <a:rPr lang="en-US" altLang="zh-CN" sz="2000" b="1" dirty="0">
                  <a:latin typeface="Times New Roman" panose="02020603050405020304" pitchFamily="18" charset="0"/>
                  <a:cs typeface="Times New Roman" panose="02020603050405020304" pitchFamily="18" charset="0"/>
                </a:rPr>
                <a:t>HTTP over TLS</a:t>
              </a:r>
            </a:p>
          </p:txBody>
        </p:sp>
        <p:sp>
          <p:nvSpPr>
            <p:cNvPr id="20" name="文本框 19">
              <a:extLst>
                <a:ext uri="{FF2B5EF4-FFF2-40B4-BE49-F238E27FC236}">
                  <a16:creationId xmlns:a16="http://schemas.microsoft.com/office/drawing/2014/main" id="{53E61743-57C7-49CC-81C7-645A84D26A53}"/>
                </a:ext>
              </a:extLst>
            </p:cNvPr>
            <p:cNvSpPr txBox="1"/>
            <p:nvPr/>
          </p:nvSpPr>
          <p:spPr>
            <a:xfrm>
              <a:off x="4016810" y="240318"/>
              <a:ext cx="2147191" cy="400110"/>
            </a:xfrm>
            <a:prstGeom prst="rect">
              <a:avLst/>
            </a:prstGeom>
            <a:noFill/>
          </p:spPr>
          <p:txBody>
            <a:bodyPr wrap="none" rtlCol="0">
              <a:spAutoFit/>
            </a:bodyPr>
            <a:lstStyle/>
            <a:p>
              <a:r>
                <a:rPr lang="en-US" altLang="zh-CN" sz="2000" b="1" dirty="0">
                  <a:latin typeface="Times New Roman" panose="02020603050405020304" pitchFamily="18" charset="0"/>
                  <a:cs typeface="Times New Roman" panose="02020603050405020304" pitchFamily="18" charset="0"/>
                </a:rPr>
                <a:t>HTTP over QUIC</a:t>
              </a:r>
            </a:p>
          </p:txBody>
        </p:sp>
      </p:grpSp>
    </p:spTree>
    <p:extLst>
      <p:ext uri="{BB962C8B-B14F-4D97-AF65-F5344CB8AC3E}">
        <p14:creationId xmlns:p14="http://schemas.microsoft.com/office/powerpoint/2010/main" val="54326743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endParaRPr lang="zh-CN" altLang="en-US"/>
          </a:p>
        </p:txBody>
      </p:sp>
      <p:sp>
        <p:nvSpPr>
          <p:cNvPr id="3" name="标题 2"/>
          <p:cNvSpPr>
            <a:spLocks noGrp="1"/>
          </p:cNvSpPr>
          <p:nvPr>
            <p:ph type="title"/>
          </p:nvPr>
        </p:nvSpPr>
        <p:spPr/>
        <p:txBody>
          <a:bodyPr/>
          <a:lstStyle/>
          <a:p>
            <a:r>
              <a:rPr lang="en-US" altLang="zh-CN" dirty="0"/>
              <a:t>HTTP over QUIC</a:t>
            </a:r>
            <a:endParaRPr lang="zh-CN" altLang="en-US" dirty="0"/>
          </a:p>
        </p:txBody>
      </p:sp>
      <p:pic>
        <p:nvPicPr>
          <p:cNvPr id="4" name="图片 3"/>
          <p:cNvPicPr>
            <a:picLocks noChangeAspect="1"/>
          </p:cNvPicPr>
          <p:nvPr/>
        </p:nvPicPr>
        <p:blipFill>
          <a:blip r:embed="rId3"/>
          <a:stretch>
            <a:fillRect/>
          </a:stretch>
        </p:blipFill>
        <p:spPr>
          <a:xfrm>
            <a:off x="198986" y="1554163"/>
            <a:ext cx="8744989" cy="4333875"/>
          </a:xfrm>
          <a:prstGeom prst="rect">
            <a:avLst/>
          </a:prstGeom>
          <a:ln>
            <a:solidFill>
              <a:srgbClr val="FF0000"/>
            </a:solidFill>
          </a:ln>
        </p:spPr>
      </p:pic>
    </p:spTree>
    <p:extLst>
      <p:ext uri="{BB962C8B-B14F-4D97-AF65-F5344CB8AC3E}">
        <p14:creationId xmlns:p14="http://schemas.microsoft.com/office/powerpoint/2010/main" val="1107369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775191" y="1238280"/>
            <a:ext cx="7772400" cy="4114800"/>
          </a:xfrm>
        </p:spPr>
        <p:txBody>
          <a:bodyPr/>
          <a:lstStyle/>
          <a:p>
            <a:r>
              <a:rPr lang="en-US" altLang="zh-CN" dirty="0"/>
              <a:t>HTTP</a:t>
            </a:r>
            <a:r>
              <a:rPr lang="zh-CN" altLang="en-US" dirty="0"/>
              <a:t>会话头泄露隐私信息</a:t>
            </a:r>
          </a:p>
        </p:txBody>
      </p:sp>
      <p:sp>
        <p:nvSpPr>
          <p:cNvPr id="3" name="标题 2"/>
          <p:cNvSpPr>
            <a:spLocks noGrp="1"/>
          </p:cNvSpPr>
          <p:nvPr>
            <p:ph type="title"/>
          </p:nvPr>
        </p:nvSpPr>
        <p:spPr/>
        <p:txBody>
          <a:bodyPr/>
          <a:lstStyle/>
          <a:p>
            <a:r>
              <a:rPr lang="en-US" altLang="zh-CN" dirty="0"/>
              <a:t>HTTP</a:t>
            </a:r>
            <a:r>
              <a:rPr lang="zh-CN" altLang="en-US" dirty="0"/>
              <a:t>协议安全问题</a:t>
            </a:r>
          </a:p>
        </p:txBody>
      </p:sp>
      <p:pic>
        <p:nvPicPr>
          <p:cNvPr id="5" name="图片 4"/>
          <p:cNvPicPr>
            <a:picLocks noChangeAspect="1"/>
          </p:cNvPicPr>
          <p:nvPr/>
        </p:nvPicPr>
        <p:blipFill>
          <a:blip r:embed="rId3"/>
          <a:stretch>
            <a:fillRect/>
          </a:stretch>
        </p:blipFill>
        <p:spPr>
          <a:xfrm>
            <a:off x="572106" y="1238280"/>
            <a:ext cx="7534275" cy="5238750"/>
          </a:xfrm>
          <a:prstGeom prst="rect">
            <a:avLst/>
          </a:prstGeom>
        </p:spPr>
      </p:pic>
      <p:sp>
        <p:nvSpPr>
          <p:cNvPr id="6" name="矩形 5"/>
          <p:cNvSpPr/>
          <p:nvPr/>
        </p:nvSpPr>
        <p:spPr bwMode="auto">
          <a:xfrm>
            <a:off x="5902036" y="1314564"/>
            <a:ext cx="2204345" cy="414483"/>
          </a:xfrm>
          <a:prstGeom prst="rect">
            <a:avLst/>
          </a:pr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1800" b="1" i="0" u="none" strike="noStrike" cap="none" normalizeH="0" baseline="0">
              <a:ln>
                <a:noFill/>
              </a:ln>
              <a:solidFill>
                <a:schemeClr val="tx1"/>
              </a:solidFill>
              <a:effectLst/>
              <a:latin typeface="Tahoma" pitchFamily="34" charset="0"/>
              <a:ea typeface="宋体" charset="-122"/>
            </a:endParaRPr>
          </a:p>
        </p:txBody>
      </p:sp>
    </p:spTree>
    <p:extLst>
      <p:ext uri="{BB962C8B-B14F-4D97-AF65-F5344CB8AC3E}">
        <p14:creationId xmlns:p14="http://schemas.microsoft.com/office/powerpoint/2010/main" val="3999793621"/>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endParaRPr lang="zh-CN" altLang="en-US"/>
          </a:p>
        </p:txBody>
      </p:sp>
      <p:sp>
        <p:nvSpPr>
          <p:cNvPr id="3" name="标题 2"/>
          <p:cNvSpPr>
            <a:spLocks noGrp="1"/>
          </p:cNvSpPr>
          <p:nvPr>
            <p:ph type="title"/>
          </p:nvPr>
        </p:nvSpPr>
        <p:spPr/>
        <p:txBody>
          <a:bodyPr/>
          <a:lstStyle/>
          <a:p>
            <a:r>
              <a:rPr lang="en-US" altLang="zh-CN" dirty="0"/>
              <a:t>HTTP over QUIC</a:t>
            </a:r>
            <a:endParaRPr lang="zh-CN" altLang="en-US" dirty="0"/>
          </a:p>
        </p:txBody>
      </p:sp>
      <p:pic>
        <p:nvPicPr>
          <p:cNvPr id="5" name="图片 4"/>
          <p:cNvPicPr>
            <a:picLocks noChangeAspect="1"/>
          </p:cNvPicPr>
          <p:nvPr/>
        </p:nvPicPr>
        <p:blipFill>
          <a:blip r:embed="rId3"/>
          <a:stretch>
            <a:fillRect/>
          </a:stretch>
        </p:blipFill>
        <p:spPr>
          <a:xfrm>
            <a:off x="199504" y="1354137"/>
            <a:ext cx="8744471" cy="504825"/>
          </a:xfrm>
          <a:prstGeom prst="rect">
            <a:avLst/>
          </a:prstGeom>
          <a:ln>
            <a:solidFill>
              <a:srgbClr val="0070C0"/>
            </a:solidFill>
          </a:ln>
        </p:spPr>
      </p:pic>
      <p:pic>
        <p:nvPicPr>
          <p:cNvPr id="6" name="图片 5"/>
          <p:cNvPicPr>
            <a:picLocks noChangeAspect="1"/>
          </p:cNvPicPr>
          <p:nvPr/>
        </p:nvPicPr>
        <p:blipFill>
          <a:blip r:embed="rId4"/>
          <a:stretch>
            <a:fillRect/>
          </a:stretch>
        </p:blipFill>
        <p:spPr>
          <a:xfrm>
            <a:off x="673070" y="1908837"/>
            <a:ext cx="7797338" cy="4541261"/>
          </a:xfrm>
          <a:prstGeom prst="rect">
            <a:avLst/>
          </a:prstGeom>
          <a:ln>
            <a:solidFill>
              <a:srgbClr val="FF0000"/>
            </a:solidFill>
          </a:ln>
        </p:spPr>
      </p:pic>
    </p:spTree>
    <p:extLst>
      <p:ext uri="{BB962C8B-B14F-4D97-AF65-F5344CB8AC3E}">
        <p14:creationId xmlns:p14="http://schemas.microsoft.com/office/powerpoint/2010/main" val="2943243350"/>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BAD4CF4F-1791-45B7-8ADB-64B30A8C09F6}"/>
              </a:ext>
            </a:extLst>
          </p:cNvPr>
          <p:cNvSpPr>
            <a:spLocks noGrp="1"/>
          </p:cNvSpPr>
          <p:nvPr>
            <p:ph idx="1"/>
          </p:nvPr>
        </p:nvSpPr>
        <p:spPr>
          <a:xfrm>
            <a:off x="359820" y="1371600"/>
            <a:ext cx="8784180" cy="4114800"/>
          </a:xfrm>
        </p:spPr>
        <p:txBody>
          <a:bodyPr/>
          <a:lstStyle/>
          <a:p>
            <a:r>
              <a:rPr lang="en-US" altLang="zh-CN" sz="2800" dirty="0"/>
              <a:t>2021</a:t>
            </a:r>
            <a:r>
              <a:rPr lang="zh-CN" altLang="en-US" sz="2800" dirty="0"/>
              <a:t>：有研究指出，</a:t>
            </a:r>
            <a:r>
              <a:rPr lang="en-US" altLang="zh-CN" sz="2800" dirty="0"/>
              <a:t>Google </a:t>
            </a:r>
            <a:r>
              <a:rPr lang="zh-CN" altLang="en-US" sz="2800" dirty="0"/>
              <a:t>基于 </a:t>
            </a:r>
            <a:r>
              <a:rPr lang="en-US" altLang="zh-CN" sz="2800" dirty="0"/>
              <a:t>UDP </a:t>
            </a:r>
            <a:r>
              <a:rPr lang="zh-CN" altLang="en-US" sz="2800" dirty="0"/>
              <a:t>实现的 </a:t>
            </a:r>
            <a:r>
              <a:rPr lang="en-US" altLang="zh-CN" sz="2800" dirty="0"/>
              <a:t>QUIC </a:t>
            </a:r>
            <a:r>
              <a:rPr lang="zh-CN" altLang="en-US" sz="2800" dirty="0"/>
              <a:t>协议更容易通过 </a:t>
            </a:r>
            <a:r>
              <a:rPr lang="en-US" altLang="zh-CN" sz="2800" dirty="0"/>
              <a:t>Web </a:t>
            </a:r>
            <a:r>
              <a:rPr lang="zh-CN" altLang="en-US" sz="2800" dirty="0"/>
              <a:t>指纹技术泄露用户隐私</a:t>
            </a:r>
          </a:p>
        </p:txBody>
      </p:sp>
      <p:sp>
        <p:nvSpPr>
          <p:cNvPr id="3" name="标题 2">
            <a:extLst>
              <a:ext uri="{FF2B5EF4-FFF2-40B4-BE49-F238E27FC236}">
                <a16:creationId xmlns:a16="http://schemas.microsoft.com/office/drawing/2014/main" id="{9047B418-F22F-48AF-AC2C-6538473369E5}"/>
              </a:ext>
            </a:extLst>
          </p:cNvPr>
          <p:cNvSpPr>
            <a:spLocks noGrp="1"/>
          </p:cNvSpPr>
          <p:nvPr>
            <p:ph type="title"/>
          </p:nvPr>
        </p:nvSpPr>
        <p:spPr/>
        <p:txBody>
          <a:bodyPr/>
          <a:lstStyle/>
          <a:p>
            <a:r>
              <a:rPr lang="en-US" altLang="zh-CN" dirty="0"/>
              <a:t>HTTP over QUIC</a:t>
            </a:r>
            <a:endParaRPr lang="zh-CN" altLang="en-US" dirty="0"/>
          </a:p>
        </p:txBody>
      </p:sp>
      <p:pic>
        <p:nvPicPr>
          <p:cNvPr id="4" name="图片 3">
            <a:extLst>
              <a:ext uri="{FF2B5EF4-FFF2-40B4-BE49-F238E27FC236}">
                <a16:creationId xmlns:a16="http://schemas.microsoft.com/office/drawing/2014/main" id="{2BD4892E-7BEB-4D14-A05D-C3F9F777EC5E}"/>
              </a:ext>
            </a:extLst>
          </p:cNvPr>
          <p:cNvPicPr>
            <a:picLocks noChangeAspect="1"/>
          </p:cNvPicPr>
          <p:nvPr/>
        </p:nvPicPr>
        <p:blipFill>
          <a:blip r:embed="rId3"/>
          <a:stretch>
            <a:fillRect/>
          </a:stretch>
        </p:blipFill>
        <p:spPr>
          <a:xfrm>
            <a:off x="122530" y="2515040"/>
            <a:ext cx="9144000" cy="4342960"/>
          </a:xfrm>
          <a:prstGeom prst="rect">
            <a:avLst/>
          </a:prstGeom>
        </p:spPr>
      </p:pic>
      <p:pic>
        <p:nvPicPr>
          <p:cNvPr id="5" name="图片 4">
            <a:extLst>
              <a:ext uri="{FF2B5EF4-FFF2-40B4-BE49-F238E27FC236}">
                <a16:creationId xmlns:a16="http://schemas.microsoft.com/office/drawing/2014/main" id="{74442ABC-1584-4A77-B3DC-147FCC9494B9}"/>
              </a:ext>
            </a:extLst>
          </p:cNvPr>
          <p:cNvPicPr>
            <a:picLocks noChangeAspect="1"/>
          </p:cNvPicPr>
          <p:nvPr/>
        </p:nvPicPr>
        <p:blipFill>
          <a:blip r:embed="rId4"/>
          <a:stretch>
            <a:fillRect/>
          </a:stretch>
        </p:blipFill>
        <p:spPr>
          <a:xfrm>
            <a:off x="0" y="1236095"/>
            <a:ext cx="9144000" cy="4642483"/>
          </a:xfrm>
          <a:prstGeom prst="rect">
            <a:avLst/>
          </a:prstGeom>
        </p:spPr>
      </p:pic>
    </p:spTree>
    <p:extLst>
      <p:ext uri="{BB962C8B-B14F-4D97-AF65-F5344CB8AC3E}">
        <p14:creationId xmlns:p14="http://schemas.microsoft.com/office/powerpoint/2010/main" val="4211344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strVal val="#ppt_w*0.70"/>
                                          </p:val>
                                        </p:tav>
                                        <p:tav tm="100000">
                                          <p:val>
                                            <p:strVal val="#ppt_w"/>
                                          </p:val>
                                        </p:tav>
                                      </p:tavLst>
                                    </p:anim>
                                    <p:anim calcmode="lin" valueType="num">
                                      <p:cBhvr>
                                        <p:cTn id="8" dur="1000" fill="hold"/>
                                        <p:tgtEl>
                                          <p:spTgt spid="5"/>
                                        </p:tgtEl>
                                        <p:attrNameLst>
                                          <p:attrName>ppt_h</p:attrName>
                                        </p:attrNameLst>
                                      </p:cBhvr>
                                      <p:tavLst>
                                        <p:tav tm="0">
                                          <p:val>
                                            <p:strVal val="#ppt_h"/>
                                          </p:val>
                                        </p:tav>
                                        <p:tav tm="100000">
                                          <p:val>
                                            <p:strVal val="#ppt_h"/>
                                          </p:val>
                                        </p:tav>
                                      </p:tavLst>
                                    </p:anim>
                                    <p:animEffect transition="in" filter="fade">
                                      <p:cBhvr>
                                        <p:cTn id="9"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675481" y="3010393"/>
            <a:ext cx="8268493" cy="586685"/>
          </a:xfrm>
        </p:spPr>
        <p:txBody>
          <a:bodyPr/>
          <a:lstStyle/>
          <a:p>
            <a:pPr marL="0" indent="0">
              <a:buNone/>
            </a:pPr>
            <a:r>
              <a:rPr lang="zh-CN" altLang="en-US" dirty="0">
                <a:solidFill>
                  <a:srgbClr val="FF0000"/>
                </a:solidFill>
              </a:rPr>
              <a:t>五、</a:t>
            </a:r>
            <a:r>
              <a:rPr lang="en-US" altLang="zh-CN" dirty="0">
                <a:solidFill>
                  <a:srgbClr val="FF0000"/>
                </a:solidFill>
              </a:rPr>
              <a:t>HTTPS</a:t>
            </a:r>
            <a:r>
              <a:rPr lang="zh-CN" altLang="en-US" dirty="0">
                <a:solidFill>
                  <a:srgbClr val="FF0000"/>
                </a:solidFill>
              </a:rPr>
              <a:t>安全问题（段海新等研究成果）</a:t>
            </a:r>
          </a:p>
        </p:txBody>
      </p:sp>
      <p:sp>
        <p:nvSpPr>
          <p:cNvPr id="3" name="标题 2"/>
          <p:cNvSpPr>
            <a:spLocks noGrp="1"/>
          </p:cNvSpPr>
          <p:nvPr>
            <p:ph type="title"/>
          </p:nvPr>
        </p:nvSpPr>
        <p:spPr/>
        <p:txBody>
          <a:bodyPr/>
          <a:lstStyle/>
          <a:p>
            <a:endParaRPr lang="zh-CN" altLang="en-US"/>
          </a:p>
        </p:txBody>
      </p:sp>
    </p:spTree>
    <p:extLst>
      <p:ext uri="{BB962C8B-B14F-4D97-AF65-F5344CB8AC3E}">
        <p14:creationId xmlns:p14="http://schemas.microsoft.com/office/powerpoint/2010/main" val="158119119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endParaRPr lang="zh-CN" altLang="en-US"/>
          </a:p>
        </p:txBody>
      </p:sp>
      <p:sp>
        <p:nvSpPr>
          <p:cNvPr id="3" name="标题 2"/>
          <p:cNvSpPr>
            <a:spLocks noGrp="1"/>
          </p:cNvSpPr>
          <p:nvPr>
            <p:ph type="title"/>
          </p:nvPr>
        </p:nvSpPr>
        <p:spPr/>
        <p:txBody>
          <a:bodyPr/>
          <a:lstStyle/>
          <a:p>
            <a:r>
              <a:rPr lang="en-US" altLang="zh-CN" dirty="0"/>
              <a:t>HTTPS</a:t>
            </a:r>
            <a:r>
              <a:rPr lang="zh-CN" altLang="en-US" dirty="0"/>
              <a:t>就安全了吗？</a:t>
            </a:r>
          </a:p>
        </p:txBody>
      </p:sp>
      <p:pic>
        <p:nvPicPr>
          <p:cNvPr id="4" name="图片 3"/>
          <p:cNvPicPr>
            <a:picLocks noChangeAspect="1"/>
          </p:cNvPicPr>
          <p:nvPr/>
        </p:nvPicPr>
        <p:blipFill>
          <a:blip r:embed="rId3"/>
          <a:stretch>
            <a:fillRect/>
          </a:stretch>
        </p:blipFill>
        <p:spPr>
          <a:xfrm>
            <a:off x="982346" y="1957071"/>
            <a:ext cx="6742112" cy="3711892"/>
          </a:xfrm>
          <a:prstGeom prst="rect">
            <a:avLst/>
          </a:prstGeom>
        </p:spPr>
      </p:pic>
    </p:spTree>
    <p:extLst>
      <p:ext uri="{BB962C8B-B14F-4D97-AF65-F5344CB8AC3E}">
        <p14:creationId xmlns:p14="http://schemas.microsoft.com/office/powerpoint/2010/main" val="2410709734"/>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a:t>有了</a:t>
            </a:r>
            <a:r>
              <a:rPr lang="en-US" altLang="zh-CN" dirty="0"/>
              <a:t>HTTPS</a:t>
            </a:r>
            <a:r>
              <a:rPr lang="zh-CN" altLang="en-US" dirty="0"/>
              <a:t>，通信就不会被支持吗？</a:t>
            </a:r>
          </a:p>
        </p:txBody>
      </p:sp>
      <p:sp>
        <p:nvSpPr>
          <p:cNvPr id="3" name="标题 2"/>
          <p:cNvSpPr>
            <a:spLocks noGrp="1"/>
          </p:cNvSpPr>
          <p:nvPr>
            <p:ph type="title"/>
          </p:nvPr>
        </p:nvSpPr>
        <p:spPr/>
        <p:txBody>
          <a:bodyPr/>
          <a:lstStyle/>
          <a:p>
            <a:r>
              <a:rPr lang="en-US" altLang="zh-CN" dirty="0"/>
              <a:t>HTTPS</a:t>
            </a:r>
            <a:r>
              <a:rPr lang="zh-CN" altLang="en-US" dirty="0"/>
              <a:t>就安全了吗？</a:t>
            </a:r>
          </a:p>
        </p:txBody>
      </p:sp>
      <p:pic>
        <p:nvPicPr>
          <p:cNvPr id="4" name="图片 3"/>
          <p:cNvPicPr>
            <a:picLocks noChangeAspect="1"/>
          </p:cNvPicPr>
          <p:nvPr/>
        </p:nvPicPr>
        <p:blipFill>
          <a:blip r:embed="rId3"/>
          <a:stretch>
            <a:fillRect/>
          </a:stretch>
        </p:blipFill>
        <p:spPr>
          <a:xfrm>
            <a:off x="658813" y="1237297"/>
            <a:ext cx="7010400" cy="5267325"/>
          </a:xfrm>
          <a:prstGeom prst="rect">
            <a:avLst/>
          </a:prstGeom>
        </p:spPr>
      </p:pic>
    </p:spTree>
    <p:extLst>
      <p:ext uri="{BB962C8B-B14F-4D97-AF65-F5344CB8AC3E}">
        <p14:creationId xmlns:p14="http://schemas.microsoft.com/office/powerpoint/2010/main" val="1402557110"/>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a:t>有了</a:t>
            </a:r>
            <a:r>
              <a:rPr lang="en-US" altLang="zh-CN" dirty="0"/>
              <a:t>HTTPS</a:t>
            </a:r>
            <a:r>
              <a:rPr lang="zh-CN" altLang="en-US" dirty="0"/>
              <a:t>，通信就不会被支持吗？</a:t>
            </a:r>
          </a:p>
        </p:txBody>
      </p:sp>
      <p:sp>
        <p:nvSpPr>
          <p:cNvPr id="3" name="标题 2"/>
          <p:cNvSpPr>
            <a:spLocks noGrp="1"/>
          </p:cNvSpPr>
          <p:nvPr>
            <p:ph type="title"/>
          </p:nvPr>
        </p:nvSpPr>
        <p:spPr/>
        <p:txBody>
          <a:bodyPr/>
          <a:lstStyle/>
          <a:p>
            <a:r>
              <a:rPr lang="en-US" altLang="zh-CN" dirty="0"/>
              <a:t>HTTPS</a:t>
            </a:r>
            <a:r>
              <a:rPr lang="zh-CN" altLang="en-US" dirty="0"/>
              <a:t>就安全了吗？</a:t>
            </a:r>
          </a:p>
        </p:txBody>
      </p:sp>
      <p:pic>
        <p:nvPicPr>
          <p:cNvPr id="4" name="图片 3"/>
          <p:cNvPicPr>
            <a:picLocks noChangeAspect="1"/>
          </p:cNvPicPr>
          <p:nvPr/>
        </p:nvPicPr>
        <p:blipFill>
          <a:blip r:embed="rId3"/>
          <a:stretch>
            <a:fillRect/>
          </a:stretch>
        </p:blipFill>
        <p:spPr>
          <a:xfrm>
            <a:off x="658813" y="1554163"/>
            <a:ext cx="6962775" cy="4772025"/>
          </a:xfrm>
          <a:prstGeom prst="rect">
            <a:avLst/>
          </a:prstGeom>
        </p:spPr>
      </p:pic>
    </p:spTree>
    <p:extLst>
      <p:ext uri="{BB962C8B-B14F-4D97-AF65-F5344CB8AC3E}">
        <p14:creationId xmlns:p14="http://schemas.microsoft.com/office/powerpoint/2010/main" val="322393597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a:t>有了</a:t>
            </a:r>
            <a:r>
              <a:rPr lang="en-US" altLang="zh-CN" dirty="0"/>
              <a:t>HTTPS</a:t>
            </a:r>
            <a:r>
              <a:rPr lang="zh-CN" altLang="en-US" dirty="0"/>
              <a:t>，通信就不会被支持吗？</a:t>
            </a:r>
          </a:p>
        </p:txBody>
      </p:sp>
      <p:sp>
        <p:nvSpPr>
          <p:cNvPr id="3" name="标题 2"/>
          <p:cNvSpPr>
            <a:spLocks noGrp="1"/>
          </p:cNvSpPr>
          <p:nvPr>
            <p:ph type="title"/>
          </p:nvPr>
        </p:nvSpPr>
        <p:spPr/>
        <p:txBody>
          <a:bodyPr/>
          <a:lstStyle/>
          <a:p>
            <a:r>
              <a:rPr lang="en-US" altLang="zh-CN" dirty="0"/>
              <a:t>HTTPS</a:t>
            </a:r>
            <a:r>
              <a:rPr lang="zh-CN" altLang="en-US" dirty="0"/>
              <a:t>就安全了吗？</a:t>
            </a:r>
          </a:p>
        </p:txBody>
      </p:sp>
      <p:pic>
        <p:nvPicPr>
          <p:cNvPr id="5" name="图片 4"/>
          <p:cNvPicPr>
            <a:picLocks noChangeAspect="1"/>
          </p:cNvPicPr>
          <p:nvPr/>
        </p:nvPicPr>
        <p:blipFill>
          <a:blip r:embed="rId3"/>
          <a:stretch>
            <a:fillRect/>
          </a:stretch>
        </p:blipFill>
        <p:spPr>
          <a:xfrm>
            <a:off x="1150938" y="1554163"/>
            <a:ext cx="6800850" cy="4505325"/>
          </a:xfrm>
          <a:prstGeom prst="rect">
            <a:avLst/>
          </a:prstGeom>
        </p:spPr>
      </p:pic>
    </p:spTree>
    <p:extLst>
      <p:ext uri="{BB962C8B-B14F-4D97-AF65-F5344CB8AC3E}">
        <p14:creationId xmlns:p14="http://schemas.microsoft.com/office/powerpoint/2010/main" val="2818035112"/>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a:t>有了</a:t>
            </a:r>
            <a:r>
              <a:rPr lang="en-US" altLang="zh-CN" dirty="0"/>
              <a:t>HTTPS</a:t>
            </a:r>
            <a:r>
              <a:rPr lang="zh-CN" altLang="en-US" dirty="0"/>
              <a:t>，通信就不会被支持吗？</a:t>
            </a:r>
          </a:p>
        </p:txBody>
      </p:sp>
      <p:sp>
        <p:nvSpPr>
          <p:cNvPr id="3" name="标题 2"/>
          <p:cNvSpPr>
            <a:spLocks noGrp="1"/>
          </p:cNvSpPr>
          <p:nvPr>
            <p:ph type="title"/>
          </p:nvPr>
        </p:nvSpPr>
        <p:spPr/>
        <p:txBody>
          <a:bodyPr/>
          <a:lstStyle/>
          <a:p>
            <a:r>
              <a:rPr lang="en-US" altLang="zh-CN" dirty="0"/>
              <a:t>HTTPS</a:t>
            </a:r>
            <a:r>
              <a:rPr lang="zh-CN" altLang="en-US" dirty="0"/>
              <a:t>就安全了吗？</a:t>
            </a:r>
          </a:p>
        </p:txBody>
      </p:sp>
      <p:pic>
        <p:nvPicPr>
          <p:cNvPr id="4" name="图片 3"/>
          <p:cNvPicPr>
            <a:picLocks noChangeAspect="1"/>
          </p:cNvPicPr>
          <p:nvPr/>
        </p:nvPicPr>
        <p:blipFill>
          <a:blip r:embed="rId3"/>
          <a:stretch>
            <a:fillRect/>
          </a:stretch>
        </p:blipFill>
        <p:spPr>
          <a:xfrm>
            <a:off x="977265" y="1425892"/>
            <a:ext cx="6915150" cy="5133975"/>
          </a:xfrm>
          <a:prstGeom prst="rect">
            <a:avLst/>
          </a:prstGeom>
        </p:spPr>
      </p:pic>
    </p:spTree>
    <p:extLst>
      <p:ext uri="{BB962C8B-B14F-4D97-AF65-F5344CB8AC3E}">
        <p14:creationId xmlns:p14="http://schemas.microsoft.com/office/powerpoint/2010/main" val="941650378"/>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a:t>有了</a:t>
            </a:r>
            <a:r>
              <a:rPr lang="en-US" altLang="zh-CN" dirty="0"/>
              <a:t>HTTPS</a:t>
            </a:r>
            <a:r>
              <a:rPr lang="zh-CN" altLang="en-US" dirty="0"/>
              <a:t>，通信就不会被支持吗？</a:t>
            </a:r>
          </a:p>
        </p:txBody>
      </p:sp>
      <p:sp>
        <p:nvSpPr>
          <p:cNvPr id="3" name="标题 2"/>
          <p:cNvSpPr>
            <a:spLocks noGrp="1"/>
          </p:cNvSpPr>
          <p:nvPr>
            <p:ph type="title"/>
          </p:nvPr>
        </p:nvSpPr>
        <p:spPr/>
        <p:txBody>
          <a:bodyPr/>
          <a:lstStyle/>
          <a:p>
            <a:r>
              <a:rPr lang="en-US" altLang="zh-CN" dirty="0"/>
              <a:t>HTTPS</a:t>
            </a:r>
            <a:r>
              <a:rPr lang="zh-CN" altLang="en-US" dirty="0"/>
              <a:t>就安全了吗？</a:t>
            </a:r>
          </a:p>
        </p:txBody>
      </p:sp>
      <p:pic>
        <p:nvPicPr>
          <p:cNvPr id="5" name="图片 4"/>
          <p:cNvPicPr>
            <a:picLocks noChangeAspect="1"/>
          </p:cNvPicPr>
          <p:nvPr/>
        </p:nvPicPr>
        <p:blipFill>
          <a:blip r:embed="rId3"/>
          <a:stretch>
            <a:fillRect/>
          </a:stretch>
        </p:blipFill>
        <p:spPr>
          <a:xfrm>
            <a:off x="968692" y="1554163"/>
            <a:ext cx="6657975" cy="4933950"/>
          </a:xfrm>
          <a:prstGeom prst="rect">
            <a:avLst/>
          </a:prstGeom>
        </p:spPr>
      </p:pic>
    </p:spTree>
    <p:extLst>
      <p:ext uri="{BB962C8B-B14F-4D97-AF65-F5344CB8AC3E}">
        <p14:creationId xmlns:p14="http://schemas.microsoft.com/office/powerpoint/2010/main" val="905033197"/>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a:t>有了</a:t>
            </a:r>
            <a:r>
              <a:rPr lang="en-US" altLang="zh-CN" dirty="0"/>
              <a:t>HTTPS</a:t>
            </a:r>
            <a:r>
              <a:rPr lang="zh-CN" altLang="en-US" dirty="0"/>
              <a:t>，通信就不会被支持吗？</a:t>
            </a:r>
          </a:p>
        </p:txBody>
      </p:sp>
      <p:sp>
        <p:nvSpPr>
          <p:cNvPr id="3" name="标题 2"/>
          <p:cNvSpPr>
            <a:spLocks noGrp="1"/>
          </p:cNvSpPr>
          <p:nvPr>
            <p:ph type="title"/>
          </p:nvPr>
        </p:nvSpPr>
        <p:spPr/>
        <p:txBody>
          <a:bodyPr/>
          <a:lstStyle/>
          <a:p>
            <a:r>
              <a:rPr lang="en-US" altLang="zh-CN" dirty="0"/>
              <a:t>HTTPS</a:t>
            </a:r>
            <a:r>
              <a:rPr lang="zh-CN" altLang="en-US" dirty="0"/>
              <a:t>就安全了吗？</a:t>
            </a:r>
          </a:p>
        </p:txBody>
      </p:sp>
      <p:pic>
        <p:nvPicPr>
          <p:cNvPr id="4" name="图片 3"/>
          <p:cNvPicPr>
            <a:picLocks noChangeAspect="1"/>
          </p:cNvPicPr>
          <p:nvPr/>
        </p:nvPicPr>
        <p:blipFill>
          <a:blip r:embed="rId3"/>
          <a:stretch>
            <a:fillRect/>
          </a:stretch>
        </p:blipFill>
        <p:spPr>
          <a:xfrm>
            <a:off x="1150938" y="1554163"/>
            <a:ext cx="6724650" cy="4829175"/>
          </a:xfrm>
          <a:prstGeom prst="rect">
            <a:avLst/>
          </a:prstGeom>
        </p:spPr>
      </p:pic>
    </p:spTree>
    <p:extLst>
      <p:ext uri="{BB962C8B-B14F-4D97-AF65-F5344CB8AC3E}">
        <p14:creationId xmlns:p14="http://schemas.microsoft.com/office/powerpoint/2010/main" val="36150451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EC1523B-E10A-4E49-9DFB-04F439D690EE}"/>
              </a:ext>
            </a:extLst>
          </p:cNvPr>
          <p:cNvSpPr>
            <a:spLocks noGrp="1"/>
          </p:cNvSpPr>
          <p:nvPr>
            <p:ph idx="1"/>
          </p:nvPr>
        </p:nvSpPr>
        <p:spPr/>
        <p:txBody>
          <a:bodyPr/>
          <a:lstStyle/>
          <a:p>
            <a:r>
              <a:rPr lang="zh-CN" altLang="en-US" dirty="0"/>
              <a:t>中间盒子带来更多的安全威胁！</a:t>
            </a:r>
          </a:p>
        </p:txBody>
      </p:sp>
      <p:sp>
        <p:nvSpPr>
          <p:cNvPr id="3" name="标题 2">
            <a:extLst>
              <a:ext uri="{FF2B5EF4-FFF2-40B4-BE49-F238E27FC236}">
                <a16:creationId xmlns:a16="http://schemas.microsoft.com/office/drawing/2014/main" id="{C04D5020-5A6C-4E3F-83E8-7A7A1A627453}"/>
              </a:ext>
            </a:extLst>
          </p:cNvPr>
          <p:cNvSpPr>
            <a:spLocks noGrp="1"/>
          </p:cNvSpPr>
          <p:nvPr>
            <p:ph type="title"/>
          </p:nvPr>
        </p:nvSpPr>
        <p:spPr/>
        <p:txBody>
          <a:bodyPr/>
          <a:lstStyle/>
          <a:p>
            <a:r>
              <a:rPr lang="zh-CN" altLang="en-US" dirty="0"/>
              <a:t>对通信信道的安全威胁</a:t>
            </a:r>
          </a:p>
        </p:txBody>
      </p:sp>
      <p:pic>
        <p:nvPicPr>
          <p:cNvPr id="5" name="图片 4">
            <a:extLst>
              <a:ext uri="{FF2B5EF4-FFF2-40B4-BE49-F238E27FC236}">
                <a16:creationId xmlns:a16="http://schemas.microsoft.com/office/drawing/2014/main" id="{76EA65F9-B398-4B43-BCE2-774433EF1F0F}"/>
              </a:ext>
            </a:extLst>
          </p:cNvPr>
          <p:cNvPicPr>
            <a:picLocks noChangeAspect="1"/>
          </p:cNvPicPr>
          <p:nvPr/>
        </p:nvPicPr>
        <p:blipFill>
          <a:blip r:embed="rId2"/>
          <a:stretch>
            <a:fillRect/>
          </a:stretch>
        </p:blipFill>
        <p:spPr>
          <a:xfrm>
            <a:off x="712787" y="1276350"/>
            <a:ext cx="6972300" cy="5257800"/>
          </a:xfrm>
          <a:prstGeom prst="rect">
            <a:avLst/>
          </a:prstGeom>
        </p:spPr>
      </p:pic>
      <p:pic>
        <p:nvPicPr>
          <p:cNvPr id="4" name="图片 3">
            <a:extLst>
              <a:ext uri="{FF2B5EF4-FFF2-40B4-BE49-F238E27FC236}">
                <a16:creationId xmlns:a16="http://schemas.microsoft.com/office/drawing/2014/main" id="{112EA629-0542-404E-9F33-EDA219448095}"/>
              </a:ext>
            </a:extLst>
          </p:cNvPr>
          <p:cNvPicPr>
            <a:picLocks noChangeAspect="1"/>
          </p:cNvPicPr>
          <p:nvPr/>
        </p:nvPicPr>
        <p:blipFill>
          <a:blip r:embed="rId3"/>
          <a:stretch>
            <a:fillRect/>
          </a:stretch>
        </p:blipFill>
        <p:spPr>
          <a:xfrm>
            <a:off x="750887" y="1189037"/>
            <a:ext cx="6991350" cy="5200650"/>
          </a:xfrm>
          <a:prstGeom prst="rect">
            <a:avLst/>
          </a:prstGeom>
        </p:spPr>
      </p:pic>
    </p:spTree>
    <p:extLst>
      <p:ext uri="{BB962C8B-B14F-4D97-AF65-F5344CB8AC3E}">
        <p14:creationId xmlns:p14="http://schemas.microsoft.com/office/powerpoint/2010/main" val="1191773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strVal val="#ppt_w*0.70"/>
                                          </p:val>
                                        </p:tav>
                                        <p:tav tm="100000">
                                          <p:val>
                                            <p:strVal val="#ppt_w"/>
                                          </p:val>
                                        </p:tav>
                                      </p:tavLst>
                                    </p:anim>
                                    <p:anim calcmode="lin" valueType="num">
                                      <p:cBhvr>
                                        <p:cTn id="8" dur="1000" fill="hold"/>
                                        <p:tgtEl>
                                          <p:spTgt spid="5"/>
                                        </p:tgtEl>
                                        <p:attrNameLst>
                                          <p:attrName>ppt_h</p:attrName>
                                        </p:attrNameLst>
                                      </p:cBhvr>
                                      <p:tavLst>
                                        <p:tav tm="0">
                                          <p:val>
                                            <p:strVal val="#ppt_h"/>
                                          </p:val>
                                        </p:tav>
                                        <p:tav tm="100000">
                                          <p:val>
                                            <p:strVal val="#ppt_h"/>
                                          </p:val>
                                        </p:tav>
                                      </p:tavLst>
                                    </p:anim>
                                    <p:animEffect transition="in" filter="fade">
                                      <p:cBhvr>
                                        <p:cTn id="9" dur="1000"/>
                                        <p:tgtEl>
                                          <p:spTgt spid="5"/>
                                        </p:tgtEl>
                                      </p:cBhvr>
                                    </p:animEffect>
                                  </p:childTnLst>
                                  <p:subTnLst>
                                    <p:set>
                                      <p:cBhvr override="childStyle">
                                        <p:cTn dur="1" fill="hold" display="0" masterRel="nextClick" afterEffect="1"/>
                                        <p:tgtEl>
                                          <p:spTgt spid="5"/>
                                        </p:tgtEl>
                                        <p:attrNameLst>
                                          <p:attrName>style.visibility</p:attrName>
                                        </p:attrNameLst>
                                      </p:cBhvr>
                                      <p:to>
                                        <p:strVal val="hidden"/>
                                      </p:to>
                                    </p:set>
                                  </p:subTnLst>
                                </p:cTn>
                              </p:par>
                            </p:childTnLst>
                          </p:cTn>
                        </p:par>
                      </p:childTnLst>
                    </p:cTn>
                  </p:par>
                  <p:par>
                    <p:cTn id="10" fill="hold">
                      <p:stCondLst>
                        <p:cond delay="indefinite"/>
                      </p:stCondLst>
                      <p:childTnLst>
                        <p:par>
                          <p:cTn id="11" fill="hold">
                            <p:stCondLst>
                              <p:cond delay="0"/>
                            </p:stCondLst>
                            <p:childTnLst>
                              <p:par>
                                <p:cTn id="12" presetID="55" presetClass="entr" presetSubtype="0"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p:cTn id="14" dur="1000" fill="hold"/>
                                        <p:tgtEl>
                                          <p:spTgt spid="4"/>
                                        </p:tgtEl>
                                        <p:attrNameLst>
                                          <p:attrName>ppt_w</p:attrName>
                                        </p:attrNameLst>
                                      </p:cBhvr>
                                      <p:tavLst>
                                        <p:tav tm="0">
                                          <p:val>
                                            <p:strVal val="#ppt_w*0.70"/>
                                          </p:val>
                                        </p:tav>
                                        <p:tav tm="100000">
                                          <p:val>
                                            <p:strVal val="#ppt_w"/>
                                          </p:val>
                                        </p:tav>
                                      </p:tavLst>
                                    </p:anim>
                                    <p:anim calcmode="lin" valueType="num">
                                      <p:cBhvr>
                                        <p:cTn id="15" dur="1000" fill="hold"/>
                                        <p:tgtEl>
                                          <p:spTgt spid="4"/>
                                        </p:tgtEl>
                                        <p:attrNameLst>
                                          <p:attrName>ppt_h</p:attrName>
                                        </p:attrNameLst>
                                      </p:cBhvr>
                                      <p:tavLst>
                                        <p:tav tm="0">
                                          <p:val>
                                            <p:strVal val="#ppt_h"/>
                                          </p:val>
                                        </p:tav>
                                        <p:tav tm="100000">
                                          <p:val>
                                            <p:strVal val="#ppt_h"/>
                                          </p:val>
                                        </p:tav>
                                      </p:tavLst>
                                    </p:anim>
                                    <p:animEffect transition="in" filter="fade">
                                      <p:cBhvr>
                                        <p:cTn id="16"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a:t>有了</a:t>
            </a:r>
            <a:r>
              <a:rPr lang="en-US" altLang="zh-CN" dirty="0"/>
              <a:t>HTTPS</a:t>
            </a:r>
            <a:r>
              <a:rPr lang="zh-CN" altLang="en-US" dirty="0"/>
              <a:t>，通信就不会被支持吗？</a:t>
            </a:r>
          </a:p>
        </p:txBody>
      </p:sp>
      <p:sp>
        <p:nvSpPr>
          <p:cNvPr id="3" name="标题 2"/>
          <p:cNvSpPr>
            <a:spLocks noGrp="1"/>
          </p:cNvSpPr>
          <p:nvPr>
            <p:ph type="title"/>
          </p:nvPr>
        </p:nvSpPr>
        <p:spPr/>
        <p:txBody>
          <a:bodyPr/>
          <a:lstStyle/>
          <a:p>
            <a:r>
              <a:rPr lang="en-US" altLang="zh-CN" dirty="0"/>
              <a:t>HTTPS</a:t>
            </a:r>
            <a:r>
              <a:rPr lang="zh-CN" altLang="en-US" dirty="0"/>
              <a:t>就安全了吗？</a:t>
            </a:r>
          </a:p>
        </p:txBody>
      </p:sp>
      <p:pic>
        <p:nvPicPr>
          <p:cNvPr id="5" name="图片 4"/>
          <p:cNvPicPr>
            <a:picLocks noChangeAspect="1"/>
          </p:cNvPicPr>
          <p:nvPr/>
        </p:nvPicPr>
        <p:blipFill>
          <a:blip r:embed="rId3"/>
          <a:stretch>
            <a:fillRect/>
          </a:stretch>
        </p:blipFill>
        <p:spPr>
          <a:xfrm>
            <a:off x="658813" y="1336357"/>
            <a:ext cx="6981825" cy="5038725"/>
          </a:xfrm>
          <a:prstGeom prst="rect">
            <a:avLst/>
          </a:prstGeom>
        </p:spPr>
      </p:pic>
    </p:spTree>
    <p:extLst>
      <p:ext uri="{BB962C8B-B14F-4D97-AF65-F5344CB8AC3E}">
        <p14:creationId xmlns:p14="http://schemas.microsoft.com/office/powerpoint/2010/main" val="2839605418"/>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a:t>有了</a:t>
            </a:r>
            <a:r>
              <a:rPr lang="en-US" altLang="zh-CN" dirty="0"/>
              <a:t>HTTPS</a:t>
            </a:r>
            <a:r>
              <a:rPr lang="zh-CN" altLang="en-US" dirty="0"/>
              <a:t>，通信就不会被支持吗？</a:t>
            </a:r>
          </a:p>
        </p:txBody>
      </p:sp>
      <p:sp>
        <p:nvSpPr>
          <p:cNvPr id="3" name="标题 2"/>
          <p:cNvSpPr>
            <a:spLocks noGrp="1"/>
          </p:cNvSpPr>
          <p:nvPr>
            <p:ph type="title"/>
          </p:nvPr>
        </p:nvSpPr>
        <p:spPr/>
        <p:txBody>
          <a:bodyPr/>
          <a:lstStyle/>
          <a:p>
            <a:r>
              <a:rPr lang="en-US" altLang="zh-CN" dirty="0"/>
              <a:t>HTTPS</a:t>
            </a:r>
            <a:r>
              <a:rPr lang="zh-CN" altLang="en-US" dirty="0"/>
              <a:t>就安全了吗？</a:t>
            </a:r>
          </a:p>
        </p:txBody>
      </p:sp>
      <p:pic>
        <p:nvPicPr>
          <p:cNvPr id="4" name="图片 3"/>
          <p:cNvPicPr>
            <a:picLocks noChangeAspect="1"/>
          </p:cNvPicPr>
          <p:nvPr/>
        </p:nvPicPr>
        <p:blipFill>
          <a:blip r:embed="rId3"/>
          <a:stretch>
            <a:fillRect/>
          </a:stretch>
        </p:blipFill>
        <p:spPr>
          <a:xfrm>
            <a:off x="1096963" y="1292542"/>
            <a:ext cx="6896100" cy="5095875"/>
          </a:xfrm>
          <a:prstGeom prst="rect">
            <a:avLst/>
          </a:prstGeom>
        </p:spPr>
      </p:pic>
    </p:spTree>
    <p:extLst>
      <p:ext uri="{BB962C8B-B14F-4D97-AF65-F5344CB8AC3E}">
        <p14:creationId xmlns:p14="http://schemas.microsoft.com/office/powerpoint/2010/main" val="1976084522"/>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a:t>有了</a:t>
            </a:r>
            <a:r>
              <a:rPr lang="en-US" altLang="zh-CN" dirty="0"/>
              <a:t>HTTPS</a:t>
            </a:r>
            <a:r>
              <a:rPr lang="zh-CN" altLang="en-US" dirty="0"/>
              <a:t>，通信就不会被支持吗？</a:t>
            </a:r>
          </a:p>
        </p:txBody>
      </p:sp>
      <p:sp>
        <p:nvSpPr>
          <p:cNvPr id="3" name="标题 2"/>
          <p:cNvSpPr>
            <a:spLocks noGrp="1"/>
          </p:cNvSpPr>
          <p:nvPr>
            <p:ph type="title"/>
          </p:nvPr>
        </p:nvSpPr>
        <p:spPr/>
        <p:txBody>
          <a:bodyPr/>
          <a:lstStyle/>
          <a:p>
            <a:r>
              <a:rPr lang="en-US" altLang="zh-CN" dirty="0"/>
              <a:t>HTTPS</a:t>
            </a:r>
            <a:r>
              <a:rPr lang="zh-CN" altLang="en-US" dirty="0"/>
              <a:t>就安全了吗？</a:t>
            </a:r>
          </a:p>
        </p:txBody>
      </p:sp>
      <p:pic>
        <p:nvPicPr>
          <p:cNvPr id="5" name="图片 4"/>
          <p:cNvPicPr>
            <a:picLocks noChangeAspect="1"/>
          </p:cNvPicPr>
          <p:nvPr/>
        </p:nvPicPr>
        <p:blipFill>
          <a:blip r:embed="rId3"/>
          <a:stretch>
            <a:fillRect/>
          </a:stretch>
        </p:blipFill>
        <p:spPr>
          <a:xfrm>
            <a:off x="1063625" y="1341120"/>
            <a:ext cx="6962775" cy="5181600"/>
          </a:xfrm>
          <a:prstGeom prst="rect">
            <a:avLst/>
          </a:prstGeom>
        </p:spPr>
      </p:pic>
    </p:spTree>
    <p:extLst>
      <p:ext uri="{BB962C8B-B14F-4D97-AF65-F5344CB8AC3E}">
        <p14:creationId xmlns:p14="http://schemas.microsoft.com/office/powerpoint/2010/main" val="2861842676"/>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a:t>有了</a:t>
            </a:r>
            <a:r>
              <a:rPr lang="en-US" altLang="zh-CN" dirty="0"/>
              <a:t>HTTPS</a:t>
            </a:r>
            <a:r>
              <a:rPr lang="zh-CN" altLang="en-US" dirty="0"/>
              <a:t>，通信就不会被支持吗？</a:t>
            </a:r>
          </a:p>
        </p:txBody>
      </p:sp>
      <p:sp>
        <p:nvSpPr>
          <p:cNvPr id="3" name="标题 2"/>
          <p:cNvSpPr>
            <a:spLocks noGrp="1"/>
          </p:cNvSpPr>
          <p:nvPr>
            <p:ph type="title"/>
          </p:nvPr>
        </p:nvSpPr>
        <p:spPr/>
        <p:txBody>
          <a:bodyPr/>
          <a:lstStyle/>
          <a:p>
            <a:r>
              <a:rPr lang="en-US" altLang="zh-CN" dirty="0"/>
              <a:t>HTTPS</a:t>
            </a:r>
            <a:r>
              <a:rPr lang="zh-CN" altLang="en-US" dirty="0"/>
              <a:t>就安全了吗？</a:t>
            </a:r>
          </a:p>
        </p:txBody>
      </p:sp>
      <p:pic>
        <p:nvPicPr>
          <p:cNvPr id="4" name="图片 3"/>
          <p:cNvPicPr>
            <a:picLocks noChangeAspect="1"/>
          </p:cNvPicPr>
          <p:nvPr/>
        </p:nvPicPr>
        <p:blipFill>
          <a:blip r:embed="rId3"/>
          <a:stretch>
            <a:fillRect/>
          </a:stretch>
        </p:blipFill>
        <p:spPr>
          <a:xfrm>
            <a:off x="1106488" y="1273492"/>
            <a:ext cx="6877050" cy="4981575"/>
          </a:xfrm>
          <a:prstGeom prst="rect">
            <a:avLst/>
          </a:prstGeom>
        </p:spPr>
      </p:pic>
    </p:spTree>
    <p:extLst>
      <p:ext uri="{BB962C8B-B14F-4D97-AF65-F5344CB8AC3E}">
        <p14:creationId xmlns:p14="http://schemas.microsoft.com/office/powerpoint/2010/main" val="222239644"/>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a:t>有了</a:t>
            </a:r>
            <a:r>
              <a:rPr lang="en-US" altLang="zh-CN" dirty="0"/>
              <a:t>HTTPS</a:t>
            </a:r>
            <a:r>
              <a:rPr lang="zh-CN" altLang="en-US" dirty="0"/>
              <a:t>，通信就不会被支持吗？</a:t>
            </a:r>
          </a:p>
        </p:txBody>
      </p:sp>
      <p:sp>
        <p:nvSpPr>
          <p:cNvPr id="3" name="标题 2"/>
          <p:cNvSpPr>
            <a:spLocks noGrp="1"/>
          </p:cNvSpPr>
          <p:nvPr>
            <p:ph type="title"/>
          </p:nvPr>
        </p:nvSpPr>
        <p:spPr/>
        <p:txBody>
          <a:bodyPr/>
          <a:lstStyle/>
          <a:p>
            <a:r>
              <a:rPr lang="en-US" altLang="zh-CN" dirty="0"/>
              <a:t>HTTPS</a:t>
            </a:r>
            <a:r>
              <a:rPr lang="zh-CN" altLang="en-US" dirty="0"/>
              <a:t>就安全了吗？</a:t>
            </a:r>
          </a:p>
        </p:txBody>
      </p:sp>
      <p:pic>
        <p:nvPicPr>
          <p:cNvPr id="5" name="图片 4"/>
          <p:cNvPicPr>
            <a:picLocks noChangeAspect="1"/>
          </p:cNvPicPr>
          <p:nvPr/>
        </p:nvPicPr>
        <p:blipFill>
          <a:blip r:embed="rId3"/>
          <a:stretch>
            <a:fillRect/>
          </a:stretch>
        </p:blipFill>
        <p:spPr>
          <a:xfrm>
            <a:off x="888682" y="1431607"/>
            <a:ext cx="7000875" cy="5153025"/>
          </a:xfrm>
          <a:prstGeom prst="rect">
            <a:avLst/>
          </a:prstGeom>
        </p:spPr>
      </p:pic>
    </p:spTree>
    <p:extLst>
      <p:ext uri="{BB962C8B-B14F-4D97-AF65-F5344CB8AC3E}">
        <p14:creationId xmlns:p14="http://schemas.microsoft.com/office/powerpoint/2010/main" val="2226628299"/>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a:t>有了</a:t>
            </a:r>
            <a:r>
              <a:rPr lang="en-US" altLang="zh-CN" dirty="0"/>
              <a:t>HTTPS</a:t>
            </a:r>
            <a:r>
              <a:rPr lang="zh-CN" altLang="en-US" dirty="0"/>
              <a:t>，通信就不会被支持吗？</a:t>
            </a:r>
          </a:p>
        </p:txBody>
      </p:sp>
      <p:sp>
        <p:nvSpPr>
          <p:cNvPr id="3" name="标题 2"/>
          <p:cNvSpPr>
            <a:spLocks noGrp="1"/>
          </p:cNvSpPr>
          <p:nvPr>
            <p:ph type="title"/>
          </p:nvPr>
        </p:nvSpPr>
        <p:spPr/>
        <p:txBody>
          <a:bodyPr/>
          <a:lstStyle/>
          <a:p>
            <a:r>
              <a:rPr lang="en-US" altLang="zh-CN" dirty="0"/>
              <a:t>HTTPS</a:t>
            </a:r>
            <a:r>
              <a:rPr lang="zh-CN" altLang="en-US" dirty="0"/>
              <a:t>就安全了吗？</a:t>
            </a:r>
          </a:p>
        </p:txBody>
      </p:sp>
      <p:pic>
        <p:nvPicPr>
          <p:cNvPr id="4" name="图片 3"/>
          <p:cNvPicPr>
            <a:picLocks noChangeAspect="1"/>
          </p:cNvPicPr>
          <p:nvPr/>
        </p:nvPicPr>
        <p:blipFill>
          <a:blip r:embed="rId3"/>
          <a:stretch>
            <a:fillRect/>
          </a:stretch>
        </p:blipFill>
        <p:spPr>
          <a:xfrm>
            <a:off x="1082675" y="1377315"/>
            <a:ext cx="6924675" cy="5048250"/>
          </a:xfrm>
          <a:prstGeom prst="rect">
            <a:avLst/>
          </a:prstGeom>
        </p:spPr>
      </p:pic>
    </p:spTree>
    <p:extLst>
      <p:ext uri="{BB962C8B-B14F-4D97-AF65-F5344CB8AC3E}">
        <p14:creationId xmlns:p14="http://schemas.microsoft.com/office/powerpoint/2010/main" val="571587415"/>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a:t>有了</a:t>
            </a:r>
            <a:r>
              <a:rPr lang="en-US" altLang="zh-CN" dirty="0"/>
              <a:t>HTTPS</a:t>
            </a:r>
            <a:r>
              <a:rPr lang="zh-CN" altLang="en-US" dirty="0"/>
              <a:t>，通信就不会被支持吗？</a:t>
            </a:r>
          </a:p>
        </p:txBody>
      </p:sp>
      <p:sp>
        <p:nvSpPr>
          <p:cNvPr id="3" name="标题 2"/>
          <p:cNvSpPr>
            <a:spLocks noGrp="1"/>
          </p:cNvSpPr>
          <p:nvPr>
            <p:ph type="title"/>
          </p:nvPr>
        </p:nvSpPr>
        <p:spPr/>
        <p:txBody>
          <a:bodyPr/>
          <a:lstStyle/>
          <a:p>
            <a:r>
              <a:rPr lang="en-US" altLang="zh-CN" dirty="0"/>
              <a:t>HTTPS</a:t>
            </a:r>
            <a:r>
              <a:rPr lang="zh-CN" altLang="en-US" dirty="0"/>
              <a:t>就安全了吗？</a:t>
            </a:r>
          </a:p>
        </p:txBody>
      </p:sp>
      <p:pic>
        <p:nvPicPr>
          <p:cNvPr id="5" name="图片 4"/>
          <p:cNvPicPr>
            <a:picLocks noChangeAspect="1"/>
          </p:cNvPicPr>
          <p:nvPr/>
        </p:nvPicPr>
        <p:blipFill>
          <a:blip r:embed="rId3"/>
          <a:stretch>
            <a:fillRect/>
          </a:stretch>
        </p:blipFill>
        <p:spPr>
          <a:xfrm>
            <a:off x="1111250" y="1341120"/>
            <a:ext cx="6867525" cy="5029200"/>
          </a:xfrm>
          <a:prstGeom prst="rect">
            <a:avLst/>
          </a:prstGeom>
        </p:spPr>
      </p:pic>
    </p:spTree>
    <p:extLst>
      <p:ext uri="{BB962C8B-B14F-4D97-AF65-F5344CB8AC3E}">
        <p14:creationId xmlns:p14="http://schemas.microsoft.com/office/powerpoint/2010/main" val="1887189046"/>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a:t>有了</a:t>
            </a:r>
            <a:r>
              <a:rPr lang="en-US" altLang="zh-CN" dirty="0"/>
              <a:t>HTTPS</a:t>
            </a:r>
            <a:r>
              <a:rPr lang="zh-CN" altLang="en-US" dirty="0"/>
              <a:t>，通信就不会被支持吗？</a:t>
            </a:r>
          </a:p>
        </p:txBody>
      </p:sp>
      <p:sp>
        <p:nvSpPr>
          <p:cNvPr id="3" name="标题 2"/>
          <p:cNvSpPr>
            <a:spLocks noGrp="1"/>
          </p:cNvSpPr>
          <p:nvPr>
            <p:ph type="title"/>
          </p:nvPr>
        </p:nvSpPr>
        <p:spPr/>
        <p:txBody>
          <a:bodyPr/>
          <a:lstStyle/>
          <a:p>
            <a:r>
              <a:rPr lang="en-US" altLang="zh-CN" dirty="0"/>
              <a:t>HTTPS</a:t>
            </a:r>
            <a:r>
              <a:rPr lang="zh-CN" altLang="en-US" dirty="0"/>
              <a:t>就安全了吗？</a:t>
            </a:r>
          </a:p>
        </p:txBody>
      </p:sp>
      <p:pic>
        <p:nvPicPr>
          <p:cNvPr id="4" name="图片 3"/>
          <p:cNvPicPr>
            <a:picLocks noChangeAspect="1"/>
          </p:cNvPicPr>
          <p:nvPr/>
        </p:nvPicPr>
        <p:blipFill>
          <a:blip r:embed="rId3"/>
          <a:stretch>
            <a:fillRect/>
          </a:stretch>
        </p:blipFill>
        <p:spPr>
          <a:xfrm>
            <a:off x="977265" y="1347787"/>
            <a:ext cx="6915150" cy="4924425"/>
          </a:xfrm>
          <a:prstGeom prst="rect">
            <a:avLst/>
          </a:prstGeom>
        </p:spPr>
      </p:pic>
    </p:spTree>
    <p:extLst>
      <p:ext uri="{BB962C8B-B14F-4D97-AF65-F5344CB8AC3E}">
        <p14:creationId xmlns:p14="http://schemas.microsoft.com/office/powerpoint/2010/main" val="368452954"/>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a:t>清华大学段海新教授团队关于中间盒子主要研究成果</a:t>
            </a:r>
          </a:p>
        </p:txBody>
      </p:sp>
      <p:sp>
        <p:nvSpPr>
          <p:cNvPr id="3" name="标题 2"/>
          <p:cNvSpPr>
            <a:spLocks noGrp="1"/>
          </p:cNvSpPr>
          <p:nvPr>
            <p:ph type="title"/>
          </p:nvPr>
        </p:nvSpPr>
        <p:spPr/>
        <p:txBody>
          <a:bodyPr/>
          <a:lstStyle/>
          <a:p>
            <a:r>
              <a:rPr lang="en-US" altLang="zh-CN" dirty="0"/>
              <a:t>HTTPS</a:t>
            </a:r>
            <a:r>
              <a:rPr lang="zh-CN" altLang="en-US" dirty="0"/>
              <a:t>就安全了吗？</a:t>
            </a:r>
          </a:p>
        </p:txBody>
      </p:sp>
      <p:pic>
        <p:nvPicPr>
          <p:cNvPr id="7" name="图片 6"/>
          <p:cNvPicPr>
            <a:picLocks noChangeAspect="1"/>
          </p:cNvPicPr>
          <p:nvPr/>
        </p:nvPicPr>
        <p:blipFill>
          <a:blip r:embed="rId3"/>
          <a:stretch>
            <a:fillRect/>
          </a:stretch>
        </p:blipFill>
        <p:spPr>
          <a:xfrm>
            <a:off x="890587" y="3096577"/>
            <a:ext cx="6753225" cy="2371725"/>
          </a:xfrm>
          <a:prstGeom prst="rect">
            <a:avLst/>
          </a:prstGeom>
          <a:ln>
            <a:solidFill>
              <a:srgbClr val="FF0000"/>
            </a:solidFill>
          </a:ln>
        </p:spPr>
      </p:pic>
    </p:spTree>
    <p:extLst>
      <p:ext uri="{BB962C8B-B14F-4D97-AF65-F5344CB8AC3E}">
        <p14:creationId xmlns:p14="http://schemas.microsoft.com/office/powerpoint/2010/main" val="817155824"/>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725315" y="1304781"/>
            <a:ext cx="7772400" cy="4114800"/>
          </a:xfrm>
        </p:spPr>
        <p:txBody>
          <a:bodyPr/>
          <a:lstStyle/>
          <a:p>
            <a:r>
              <a:rPr lang="zh-CN" altLang="en-US" dirty="0"/>
              <a:t>段海新教授</a:t>
            </a:r>
            <a:r>
              <a:rPr lang="en-US" altLang="zh-CN" dirty="0"/>
              <a:t>ACM CCS 2020</a:t>
            </a:r>
            <a:endParaRPr lang="zh-CN" altLang="en-US" dirty="0"/>
          </a:p>
        </p:txBody>
      </p:sp>
      <p:sp>
        <p:nvSpPr>
          <p:cNvPr id="3" name="标题 2"/>
          <p:cNvSpPr>
            <a:spLocks noGrp="1"/>
          </p:cNvSpPr>
          <p:nvPr>
            <p:ph type="title"/>
          </p:nvPr>
        </p:nvSpPr>
        <p:spPr/>
        <p:txBody>
          <a:bodyPr/>
          <a:lstStyle/>
          <a:p>
            <a:r>
              <a:rPr lang="en-US" altLang="zh-CN" dirty="0"/>
              <a:t>HTTPS</a:t>
            </a:r>
            <a:r>
              <a:rPr lang="zh-CN" altLang="en-US" dirty="0"/>
              <a:t>就安全了吗？</a:t>
            </a:r>
          </a:p>
        </p:txBody>
      </p:sp>
      <p:pic>
        <p:nvPicPr>
          <p:cNvPr id="4" name="图片 3"/>
          <p:cNvPicPr>
            <a:picLocks noChangeAspect="1"/>
          </p:cNvPicPr>
          <p:nvPr/>
        </p:nvPicPr>
        <p:blipFill>
          <a:blip r:embed="rId3"/>
          <a:stretch>
            <a:fillRect/>
          </a:stretch>
        </p:blipFill>
        <p:spPr>
          <a:xfrm>
            <a:off x="245572" y="1904856"/>
            <a:ext cx="6591300" cy="1457325"/>
          </a:xfrm>
          <a:prstGeom prst="rect">
            <a:avLst/>
          </a:prstGeom>
          <a:ln>
            <a:solidFill>
              <a:srgbClr val="FF0000"/>
            </a:solidFill>
          </a:ln>
        </p:spPr>
      </p:pic>
      <p:pic>
        <p:nvPicPr>
          <p:cNvPr id="5" name="图片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15616" y="1768070"/>
            <a:ext cx="2094806" cy="1611284"/>
          </a:xfrm>
          <a:prstGeom prst="rect">
            <a:avLst/>
          </a:prstGeom>
        </p:spPr>
      </p:pic>
      <p:pic>
        <p:nvPicPr>
          <p:cNvPr id="6" name="图片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1556" y="3439160"/>
            <a:ext cx="6702274" cy="3138372"/>
          </a:xfrm>
          <a:prstGeom prst="rect">
            <a:avLst/>
          </a:prstGeom>
          <a:ln>
            <a:solidFill>
              <a:srgbClr val="002060"/>
            </a:solidFill>
          </a:ln>
        </p:spPr>
      </p:pic>
    </p:spTree>
    <p:extLst>
      <p:ext uri="{BB962C8B-B14F-4D97-AF65-F5344CB8AC3E}">
        <p14:creationId xmlns:p14="http://schemas.microsoft.com/office/powerpoint/2010/main" val="40745664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endParaRPr lang="zh-CN" altLang="en-US"/>
          </a:p>
        </p:txBody>
      </p:sp>
      <p:sp>
        <p:nvSpPr>
          <p:cNvPr id="3" name="标题 2"/>
          <p:cNvSpPr>
            <a:spLocks noGrp="1"/>
          </p:cNvSpPr>
          <p:nvPr>
            <p:ph type="title"/>
          </p:nvPr>
        </p:nvSpPr>
        <p:spPr/>
        <p:txBody>
          <a:bodyPr/>
          <a:lstStyle/>
          <a:p>
            <a:r>
              <a:rPr lang="zh-CN" altLang="en-US" dirty="0"/>
              <a:t>对通信信道的安全威胁</a:t>
            </a:r>
          </a:p>
        </p:txBody>
      </p:sp>
      <p:pic>
        <p:nvPicPr>
          <p:cNvPr id="4" name="图片 3"/>
          <p:cNvPicPr>
            <a:picLocks noChangeAspect="1"/>
          </p:cNvPicPr>
          <p:nvPr/>
        </p:nvPicPr>
        <p:blipFill>
          <a:blip r:embed="rId3"/>
          <a:stretch>
            <a:fillRect/>
          </a:stretch>
        </p:blipFill>
        <p:spPr>
          <a:xfrm>
            <a:off x="894121" y="1659500"/>
            <a:ext cx="6972300" cy="2152650"/>
          </a:xfrm>
          <a:prstGeom prst="rect">
            <a:avLst/>
          </a:prstGeom>
        </p:spPr>
      </p:pic>
      <p:pic>
        <p:nvPicPr>
          <p:cNvPr id="6" name="图片 5"/>
          <p:cNvPicPr>
            <a:picLocks noChangeAspect="1"/>
          </p:cNvPicPr>
          <p:nvPr/>
        </p:nvPicPr>
        <p:blipFill>
          <a:blip r:embed="rId4"/>
          <a:stretch>
            <a:fillRect/>
          </a:stretch>
        </p:blipFill>
        <p:spPr>
          <a:xfrm>
            <a:off x="1026856" y="4059238"/>
            <a:ext cx="6372225" cy="1609725"/>
          </a:xfrm>
          <a:prstGeom prst="rect">
            <a:avLst/>
          </a:prstGeom>
        </p:spPr>
      </p:pic>
    </p:spTree>
    <p:extLst>
      <p:ext uri="{BB962C8B-B14F-4D97-AF65-F5344CB8AC3E}">
        <p14:creationId xmlns:p14="http://schemas.microsoft.com/office/powerpoint/2010/main" val="543920353"/>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597853" y="1310323"/>
            <a:ext cx="7772400" cy="4114800"/>
          </a:xfrm>
        </p:spPr>
        <p:txBody>
          <a:bodyPr/>
          <a:lstStyle/>
          <a:p>
            <a:r>
              <a:rPr lang="zh-CN" altLang="en-US" dirty="0"/>
              <a:t>清华大学段海新教授：</a:t>
            </a:r>
          </a:p>
        </p:txBody>
      </p:sp>
      <p:sp>
        <p:nvSpPr>
          <p:cNvPr id="3" name="标题 2"/>
          <p:cNvSpPr>
            <a:spLocks noGrp="1"/>
          </p:cNvSpPr>
          <p:nvPr>
            <p:ph type="title"/>
          </p:nvPr>
        </p:nvSpPr>
        <p:spPr/>
        <p:txBody>
          <a:bodyPr/>
          <a:lstStyle/>
          <a:p>
            <a:r>
              <a:rPr lang="en-US" altLang="zh-CN" dirty="0"/>
              <a:t>HTTPS</a:t>
            </a:r>
            <a:r>
              <a:rPr lang="zh-CN" altLang="en-US" dirty="0"/>
              <a:t>就安全了吗？</a:t>
            </a:r>
          </a:p>
        </p:txBody>
      </p:sp>
      <p:pic>
        <p:nvPicPr>
          <p:cNvPr id="4" name="图片 3"/>
          <p:cNvPicPr>
            <a:picLocks noChangeAspect="1"/>
          </p:cNvPicPr>
          <p:nvPr/>
        </p:nvPicPr>
        <p:blipFill>
          <a:blip r:embed="rId3"/>
          <a:stretch>
            <a:fillRect/>
          </a:stretch>
        </p:blipFill>
        <p:spPr>
          <a:xfrm>
            <a:off x="851535" y="2124075"/>
            <a:ext cx="6496050" cy="3829050"/>
          </a:xfrm>
          <a:prstGeom prst="rect">
            <a:avLst/>
          </a:prstGeom>
          <a:ln>
            <a:solidFill>
              <a:srgbClr val="FF0000"/>
            </a:solidFill>
          </a:ln>
        </p:spPr>
      </p:pic>
    </p:spTree>
    <p:extLst>
      <p:ext uri="{BB962C8B-B14F-4D97-AF65-F5344CB8AC3E}">
        <p14:creationId xmlns:p14="http://schemas.microsoft.com/office/powerpoint/2010/main" val="3549368354"/>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a:t>进一步阅读“</a:t>
            </a:r>
            <a:r>
              <a:rPr lang="en-US" altLang="zh-CN" dirty="0"/>
              <a:t>HTTPS </a:t>
            </a:r>
            <a:r>
              <a:rPr lang="zh-CN" altLang="en-US" dirty="0"/>
              <a:t>劫持漫谈：代理劫持与透明劫持”（</a:t>
            </a:r>
            <a:r>
              <a:rPr lang="en-US" altLang="zh-CN" dirty="0"/>
              <a:t>https://mp.weixin.qq.com/s/lRdVqBKlR708tGGXQxjUWA</a:t>
            </a:r>
            <a:r>
              <a:rPr lang="zh-CN" altLang="en-US" dirty="0"/>
              <a:t>）了解</a:t>
            </a:r>
            <a:r>
              <a:rPr lang="en-US" altLang="zh-CN" dirty="0"/>
              <a:t>HTTPS</a:t>
            </a:r>
            <a:r>
              <a:rPr lang="zh-CN" altLang="en-US" dirty="0"/>
              <a:t>劫持原理</a:t>
            </a:r>
          </a:p>
        </p:txBody>
      </p:sp>
      <p:sp>
        <p:nvSpPr>
          <p:cNvPr id="3" name="标题 2"/>
          <p:cNvSpPr>
            <a:spLocks noGrp="1"/>
          </p:cNvSpPr>
          <p:nvPr>
            <p:ph type="title"/>
          </p:nvPr>
        </p:nvSpPr>
        <p:spPr/>
        <p:txBody>
          <a:bodyPr/>
          <a:lstStyle/>
          <a:p>
            <a:r>
              <a:rPr lang="en-US" altLang="zh-CN" dirty="0"/>
              <a:t>HTTPS</a:t>
            </a:r>
            <a:r>
              <a:rPr lang="zh-CN" altLang="en-US" dirty="0"/>
              <a:t>就安全了吗</a:t>
            </a:r>
          </a:p>
        </p:txBody>
      </p:sp>
    </p:spTree>
    <p:extLst>
      <p:ext uri="{BB962C8B-B14F-4D97-AF65-F5344CB8AC3E}">
        <p14:creationId xmlns:p14="http://schemas.microsoft.com/office/powerpoint/2010/main" val="1451347987"/>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1922135" y="2946224"/>
            <a:ext cx="6339549" cy="586685"/>
          </a:xfrm>
        </p:spPr>
        <p:txBody>
          <a:bodyPr/>
          <a:lstStyle/>
          <a:p>
            <a:pPr marL="0" indent="0">
              <a:buNone/>
            </a:pPr>
            <a:r>
              <a:rPr lang="zh-CN" altLang="en-US" dirty="0">
                <a:solidFill>
                  <a:srgbClr val="FF0000"/>
                </a:solidFill>
              </a:rPr>
              <a:t>六、监听</a:t>
            </a:r>
            <a:r>
              <a:rPr lang="en-US" altLang="zh-CN" dirty="0">
                <a:solidFill>
                  <a:srgbClr val="FF0000"/>
                </a:solidFill>
              </a:rPr>
              <a:t>HTTPS</a:t>
            </a:r>
            <a:r>
              <a:rPr lang="zh-CN" altLang="en-US" dirty="0">
                <a:solidFill>
                  <a:srgbClr val="FF0000"/>
                </a:solidFill>
              </a:rPr>
              <a:t>通信</a:t>
            </a:r>
          </a:p>
        </p:txBody>
      </p:sp>
      <p:sp>
        <p:nvSpPr>
          <p:cNvPr id="3" name="标题 2"/>
          <p:cNvSpPr>
            <a:spLocks noGrp="1"/>
          </p:cNvSpPr>
          <p:nvPr>
            <p:ph type="title"/>
          </p:nvPr>
        </p:nvSpPr>
        <p:spPr/>
        <p:txBody>
          <a:bodyPr/>
          <a:lstStyle/>
          <a:p>
            <a:endParaRPr lang="zh-CN" altLang="en-US"/>
          </a:p>
        </p:txBody>
      </p:sp>
    </p:spTree>
    <p:extLst>
      <p:ext uri="{BB962C8B-B14F-4D97-AF65-F5344CB8AC3E}">
        <p14:creationId xmlns:p14="http://schemas.microsoft.com/office/powerpoint/2010/main" val="1468329650"/>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293052" y="1310323"/>
            <a:ext cx="8363268" cy="4678998"/>
          </a:xfrm>
        </p:spPr>
        <p:txBody>
          <a:bodyPr/>
          <a:lstStyle/>
          <a:p>
            <a:pPr>
              <a:lnSpc>
                <a:spcPct val="150000"/>
              </a:lnSpc>
              <a:spcBef>
                <a:spcPts val="0"/>
              </a:spcBef>
            </a:pPr>
            <a:r>
              <a:rPr lang="zh-CN" altLang="en-US" dirty="0"/>
              <a:t>如何监听</a:t>
            </a:r>
            <a:r>
              <a:rPr lang="en-US" altLang="zh-CN" dirty="0"/>
              <a:t>HTTPS</a:t>
            </a:r>
            <a:r>
              <a:rPr lang="zh-CN" altLang="en-US" dirty="0"/>
              <a:t>通信？</a:t>
            </a:r>
            <a:endParaRPr lang="en-US" altLang="zh-CN" dirty="0"/>
          </a:p>
          <a:p>
            <a:pPr lvl="1">
              <a:lnSpc>
                <a:spcPct val="150000"/>
              </a:lnSpc>
              <a:spcBef>
                <a:spcPts val="0"/>
              </a:spcBef>
            </a:pPr>
            <a:r>
              <a:rPr lang="en-US" altLang="zh-CN" dirty="0"/>
              <a:t> HTTPS </a:t>
            </a:r>
            <a:r>
              <a:rPr lang="zh-CN" altLang="en-US" dirty="0"/>
              <a:t>劫持的核心原理：</a:t>
            </a:r>
            <a:r>
              <a:rPr lang="zh-CN" altLang="en-US" dirty="0">
                <a:solidFill>
                  <a:srgbClr val="FF0000"/>
                </a:solidFill>
              </a:rPr>
              <a:t>不安全的 </a:t>
            </a:r>
            <a:r>
              <a:rPr lang="en-US" altLang="zh-CN" dirty="0">
                <a:solidFill>
                  <a:srgbClr val="FF0000"/>
                </a:solidFill>
              </a:rPr>
              <a:t>CA </a:t>
            </a:r>
            <a:r>
              <a:rPr lang="zh-CN" altLang="en-US" dirty="0">
                <a:solidFill>
                  <a:srgbClr val="FF0000"/>
                </a:solidFill>
              </a:rPr>
              <a:t>可以给任何网站进行签名</a:t>
            </a:r>
            <a:r>
              <a:rPr lang="zh-CN" altLang="en-US" dirty="0"/>
              <a:t>，</a:t>
            </a:r>
            <a:r>
              <a:rPr lang="en-US" altLang="zh-CN" dirty="0"/>
              <a:t>TLS </a:t>
            </a:r>
            <a:r>
              <a:rPr lang="zh-CN" altLang="en-US" dirty="0"/>
              <a:t>服务器解密需要服务器私钥和公钥证书，然而这个不安全的 </a:t>
            </a:r>
            <a:r>
              <a:rPr lang="en-US" altLang="zh-CN" dirty="0"/>
              <a:t>CA </a:t>
            </a:r>
            <a:r>
              <a:rPr lang="zh-CN" altLang="en-US" dirty="0"/>
              <a:t>可以提供用户暂时信任的服务器私钥和公钥证书</a:t>
            </a:r>
            <a:endParaRPr lang="en-US" altLang="zh-CN" dirty="0"/>
          </a:p>
          <a:p>
            <a:pPr lvl="1">
              <a:lnSpc>
                <a:spcPct val="150000"/>
              </a:lnSpc>
              <a:spcBef>
                <a:spcPts val="0"/>
              </a:spcBef>
            </a:pPr>
            <a:r>
              <a:rPr lang="zh-CN" altLang="en-US" dirty="0">
                <a:solidFill>
                  <a:srgbClr val="FF0000"/>
                </a:solidFill>
              </a:rPr>
              <a:t>透明劫持</a:t>
            </a:r>
            <a:r>
              <a:rPr lang="zh-CN" altLang="en-US" dirty="0"/>
              <a:t>（</a:t>
            </a:r>
            <a:r>
              <a:rPr lang="en-US" altLang="zh-CN" dirty="0"/>
              <a:t>Transparent HTTPS</a:t>
            </a:r>
            <a:r>
              <a:rPr lang="zh-CN" altLang="en-US" dirty="0"/>
              <a:t>）与</a:t>
            </a:r>
            <a:r>
              <a:rPr lang="zh-CN" altLang="en-US" dirty="0">
                <a:solidFill>
                  <a:srgbClr val="FF0000"/>
                </a:solidFill>
              </a:rPr>
              <a:t>代理劫持</a:t>
            </a:r>
            <a:r>
              <a:rPr lang="zh-CN" altLang="en-US" dirty="0"/>
              <a:t>（</a:t>
            </a:r>
            <a:r>
              <a:rPr lang="en-US" altLang="zh-CN" dirty="0"/>
              <a:t>Proxy HTTPS</a:t>
            </a:r>
            <a:r>
              <a:rPr lang="zh-CN" altLang="en-US" dirty="0"/>
              <a:t>）</a:t>
            </a:r>
          </a:p>
        </p:txBody>
      </p:sp>
      <p:sp>
        <p:nvSpPr>
          <p:cNvPr id="3" name="标题 2"/>
          <p:cNvSpPr>
            <a:spLocks noGrp="1"/>
          </p:cNvSpPr>
          <p:nvPr>
            <p:ph type="title"/>
          </p:nvPr>
        </p:nvSpPr>
        <p:spPr/>
        <p:txBody>
          <a:bodyPr/>
          <a:lstStyle/>
          <a:p>
            <a:r>
              <a:rPr lang="zh-CN" altLang="en-US" dirty="0"/>
              <a:t>扩展</a:t>
            </a:r>
          </a:p>
        </p:txBody>
      </p:sp>
    </p:spTree>
    <p:extLst>
      <p:ext uri="{BB962C8B-B14F-4D97-AF65-F5344CB8AC3E}">
        <p14:creationId xmlns:p14="http://schemas.microsoft.com/office/powerpoint/2010/main" val="3417951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 calcmode="lin" valueType="num">
                                      <p:cBhvr>
                                        <p:cTn id="7" dur="1000" fill="hold"/>
                                        <p:tgtEl>
                                          <p:spTgt spid="2">
                                            <p:txEl>
                                              <p:pRg st="1" end="1"/>
                                            </p:txEl>
                                          </p:spTgt>
                                        </p:tgtEl>
                                        <p:attrNameLst>
                                          <p:attrName>ppt_w</p:attrName>
                                        </p:attrNameLst>
                                      </p:cBhvr>
                                      <p:tavLst>
                                        <p:tav tm="0">
                                          <p:val>
                                            <p:strVal val="#ppt_w*0.70"/>
                                          </p:val>
                                        </p:tav>
                                        <p:tav tm="100000">
                                          <p:val>
                                            <p:strVal val="#ppt_w"/>
                                          </p:val>
                                        </p:tav>
                                      </p:tavLst>
                                    </p:anim>
                                    <p:anim calcmode="lin" valueType="num">
                                      <p:cBhvr>
                                        <p:cTn id="8" dur="1000" fill="hold"/>
                                        <p:tgtEl>
                                          <p:spTgt spid="2">
                                            <p:txEl>
                                              <p:pRg st="1" end="1"/>
                                            </p:txEl>
                                          </p:spTgt>
                                        </p:tgtEl>
                                        <p:attrNameLst>
                                          <p:attrName>ppt_h</p:attrName>
                                        </p:attrNameLst>
                                      </p:cBhvr>
                                      <p:tavLst>
                                        <p:tav tm="0">
                                          <p:val>
                                            <p:strVal val="#ppt_h"/>
                                          </p:val>
                                        </p:tav>
                                        <p:tav tm="100000">
                                          <p:val>
                                            <p:strVal val="#ppt_h"/>
                                          </p:val>
                                        </p:tav>
                                      </p:tavLst>
                                    </p:anim>
                                    <p:animEffect transition="in" filter="fade">
                                      <p:cBhvr>
                                        <p:cTn id="9" dur="1000"/>
                                        <p:tgtEl>
                                          <p:spTgt spid="2">
                                            <p:txEl>
                                              <p:pRg st="1" end="1"/>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nodeType="clickEffect">
                                  <p:stCondLst>
                                    <p:cond delay="0"/>
                                  </p:stCondLst>
                                  <p:childTnLst>
                                    <p:set>
                                      <p:cBhvr>
                                        <p:cTn id="13" dur="1" fill="hold">
                                          <p:stCondLst>
                                            <p:cond delay="0"/>
                                          </p:stCondLst>
                                        </p:cTn>
                                        <p:tgtEl>
                                          <p:spTgt spid="2">
                                            <p:txEl>
                                              <p:pRg st="2" end="2"/>
                                            </p:txEl>
                                          </p:spTgt>
                                        </p:tgtEl>
                                        <p:attrNameLst>
                                          <p:attrName>style.visibility</p:attrName>
                                        </p:attrNameLst>
                                      </p:cBhvr>
                                      <p:to>
                                        <p:strVal val="visible"/>
                                      </p:to>
                                    </p:set>
                                    <p:anim calcmode="lin" valueType="num">
                                      <p:cBhvr>
                                        <p:cTn id="14" dur="1000" fill="hold"/>
                                        <p:tgtEl>
                                          <p:spTgt spid="2">
                                            <p:txEl>
                                              <p:pRg st="2" end="2"/>
                                            </p:txEl>
                                          </p:spTgt>
                                        </p:tgtEl>
                                        <p:attrNameLst>
                                          <p:attrName>ppt_w</p:attrName>
                                        </p:attrNameLst>
                                      </p:cBhvr>
                                      <p:tavLst>
                                        <p:tav tm="0">
                                          <p:val>
                                            <p:strVal val="#ppt_w*0.70"/>
                                          </p:val>
                                        </p:tav>
                                        <p:tav tm="100000">
                                          <p:val>
                                            <p:strVal val="#ppt_w"/>
                                          </p:val>
                                        </p:tav>
                                      </p:tavLst>
                                    </p:anim>
                                    <p:anim calcmode="lin" valueType="num">
                                      <p:cBhvr>
                                        <p:cTn id="15" dur="1000" fill="hold"/>
                                        <p:tgtEl>
                                          <p:spTgt spid="2">
                                            <p:txEl>
                                              <p:pRg st="2" end="2"/>
                                            </p:txEl>
                                          </p:spTgt>
                                        </p:tgtEl>
                                        <p:attrNameLst>
                                          <p:attrName>ppt_h</p:attrName>
                                        </p:attrNameLst>
                                      </p:cBhvr>
                                      <p:tavLst>
                                        <p:tav tm="0">
                                          <p:val>
                                            <p:strVal val="#ppt_h"/>
                                          </p:val>
                                        </p:tav>
                                        <p:tav tm="100000">
                                          <p:val>
                                            <p:strVal val="#ppt_h"/>
                                          </p:val>
                                        </p:tav>
                                      </p:tavLst>
                                    </p:anim>
                                    <p:animEffect transition="in" filter="fade">
                                      <p:cBhvr>
                                        <p:cTn id="16" dur="1000"/>
                                        <p:tgtEl>
                                          <p:spTgt spid="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sz="4000" dirty="0"/>
              <a:t>用自签名证书伪造知名网站证书</a:t>
            </a:r>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0938" y="1880668"/>
            <a:ext cx="7153275" cy="3981450"/>
          </a:xfrm>
          <a:prstGeom prst="rect">
            <a:avLst/>
          </a:prstGeom>
        </p:spPr>
      </p:pic>
      <p:sp>
        <p:nvSpPr>
          <p:cNvPr id="2" name="内容占位符 1"/>
          <p:cNvSpPr>
            <a:spLocks noGrp="1"/>
          </p:cNvSpPr>
          <p:nvPr>
            <p:ph idx="1"/>
          </p:nvPr>
        </p:nvSpPr>
        <p:spPr>
          <a:xfrm>
            <a:off x="784936" y="1396508"/>
            <a:ext cx="7772400" cy="968320"/>
          </a:xfrm>
        </p:spPr>
        <p:txBody>
          <a:bodyPr/>
          <a:lstStyle/>
          <a:p>
            <a:endParaRPr lang="zh-CN" altLang="en-US" dirty="0"/>
          </a:p>
        </p:txBody>
      </p:sp>
    </p:spTree>
    <p:extLst>
      <p:ext uri="{BB962C8B-B14F-4D97-AF65-F5344CB8AC3E}">
        <p14:creationId xmlns:p14="http://schemas.microsoft.com/office/powerpoint/2010/main" val="4042210744"/>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99067" y="1388534"/>
            <a:ext cx="7382933" cy="4724400"/>
          </a:xfrm>
        </p:spPr>
      </p:pic>
      <p:sp>
        <p:nvSpPr>
          <p:cNvPr id="3" name="标题 2"/>
          <p:cNvSpPr>
            <a:spLocks noGrp="1"/>
          </p:cNvSpPr>
          <p:nvPr>
            <p:ph type="title"/>
          </p:nvPr>
        </p:nvSpPr>
        <p:spPr/>
        <p:txBody>
          <a:bodyPr/>
          <a:lstStyle/>
          <a:p>
            <a:r>
              <a:rPr lang="zh-CN" altLang="en-US" sz="4000" dirty="0"/>
              <a:t>用自签名证书伪造知名网站证书</a:t>
            </a:r>
          </a:p>
        </p:txBody>
      </p:sp>
    </p:spTree>
    <p:extLst>
      <p:ext uri="{BB962C8B-B14F-4D97-AF65-F5344CB8AC3E}">
        <p14:creationId xmlns:p14="http://schemas.microsoft.com/office/powerpoint/2010/main" val="873920871"/>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sz="4000" dirty="0"/>
              <a:t>用自签名证书伪造知名网站证书</a:t>
            </a:r>
          </a:p>
        </p:txBody>
      </p:sp>
      <p:pic>
        <p:nvPicPr>
          <p:cNvPr id="5" name="内容占位符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26237" y="1405467"/>
            <a:ext cx="6729230" cy="4673600"/>
          </a:xfrm>
        </p:spPr>
      </p:pic>
    </p:spTree>
    <p:extLst>
      <p:ext uri="{BB962C8B-B14F-4D97-AF65-F5344CB8AC3E}">
        <p14:creationId xmlns:p14="http://schemas.microsoft.com/office/powerpoint/2010/main" val="714632978"/>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642188" y="1437785"/>
            <a:ext cx="7772400" cy="4114800"/>
          </a:xfrm>
        </p:spPr>
        <p:txBody>
          <a:bodyPr/>
          <a:lstStyle/>
          <a:p>
            <a:r>
              <a:rPr lang="zh-CN" altLang="en-US" dirty="0"/>
              <a:t>攻击目标网站域名注册服务提供商 </a:t>
            </a:r>
            <a:r>
              <a:rPr lang="zh-CN" altLang="en-US" dirty="0">
                <a:sym typeface="Symbol" panose="05050102010706020507" pitchFamily="18" charset="2"/>
              </a:rPr>
              <a:t> </a:t>
            </a:r>
            <a:r>
              <a:rPr lang="zh-CN" altLang="en-US" dirty="0"/>
              <a:t>修改目标网站域名记录 </a:t>
            </a:r>
            <a:r>
              <a:rPr lang="zh-CN" altLang="en-US" dirty="0">
                <a:sym typeface="Symbol" panose="05050102010706020507" pitchFamily="18" charset="2"/>
              </a:rPr>
              <a:t> </a:t>
            </a:r>
            <a:r>
              <a:rPr lang="zh-CN" altLang="en-US" dirty="0"/>
              <a:t>申请网站证书 </a:t>
            </a:r>
            <a:r>
              <a:rPr lang="zh-CN" altLang="en-US" dirty="0">
                <a:sym typeface="Symbol" panose="05050102010706020507" pitchFamily="18" charset="2"/>
              </a:rPr>
              <a:t> </a:t>
            </a:r>
            <a:r>
              <a:rPr lang="zh-CN" altLang="en-US" dirty="0"/>
              <a:t>伪装成目标网站</a:t>
            </a:r>
          </a:p>
        </p:txBody>
      </p:sp>
      <p:sp>
        <p:nvSpPr>
          <p:cNvPr id="3" name="标题 2"/>
          <p:cNvSpPr>
            <a:spLocks noGrp="1"/>
          </p:cNvSpPr>
          <p:nvPr>
            <p:ph type="title"/>
          </p:nvPr>
        </p:nvSpPr>
        <p:spPr/>
        <p:txBody>
          <a:bodyPr/>
          <a:lstStyle/>
          <a:p>
            <a:r>
              <a:rPr lang="zh-CN" altLang="en-US" dirty="0"/>
              <a:t>组合攻击实现网站假冒</a:t>
            </a:r>
          </a:p>
        </p:txBody>
      </p:sp>
      <p:pic>
        <p:nvPicPr>
          <p:cNvPr id="4" name="图片 3"/>
          <p:cNvPicPr>
            <a:picLocks noChangeAspect="1"/>
          </p:cNvPicPr>
          <p:nvPr/>
        </p:nvPicPr>
        <p:blipFill>
          <a:blip r:embed="rId3"/>
          <a:stretch>
            <a:fillRect/>
          </a:stretch>
        </p:blipFill>
        <p:spPr>
          <a:xfrm>
            <a:off x="1156538" y="3495185"/>
            <a:ext cx="6743700" cy="2419350"/>
          </a:xfrm>
          <a:prstGeom prst="rect">
            <a:avLst/>
          </a:prstGeom>
          <a:ln>
            <a:solidFill>
              <a:srgbClr val="FF0000"/>
            </a:solidFill>
          </a:ln>
        </p:spPr>
      </p:pic>
    </p:spTree>
    <p:extLst>
      <p:ext uri="{BB962C8B-B14F-4D97-AF65-F5344CB8AC3E}">
        <p14:creationId xmlns:p14="http://schemas.microsoft.com/office/powerpoint/2010/main" val="192056066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625562" y="1338033"/>
            <a:ext cx="7772400" cy="4114800"/>
          </a:xfrm>
        </p:spPr>
        <p:txBody>
          <a:bodyPr/>
          <a:lstStyle/>
          <a:p>
            <a:r>
              <a:rPr lang="zh-CN" altLang="en-US" dirty="0"/>
              <a:t>攻击目标网站域名注册服务提供商 </a:t>
            </a:r>
            <a:r>
              <a:rPr lang="zh-CN" altLang="en-US" dirty="0">
                <a:sym typeface="Symbol" panose="05050102010706020507" pitchFamily="18" charset="2"/>
              </a:rPr>
              <a:t> </a:t>
            </a:r>
            <a:r>
              <a:rPr lang="zh-CN" altLang="en-US" dirty="0"/>
              <a:t>修改目标网站域名记录 </a:t>
            </a:r>
            <a:r>
              <a:rPr lang="zh-CN" altLang="en-US" dirty="0">
                <a:sym typeface="Symbol" panose="05050102010706020507" pitchFamily="18" charset="2"/>
              </a:rPr>
              <a:t> </a:t>
            </a:r>
            <a:r>
              <a:rPr lang="zh-CN" altLang="en-US" dirty="0"/>
              <a:t>申请网站证书 </a:t>
            </a:r>
            <a:r>
              <a:rPr lang="zh-CN" altLang="en-US" dirty="0">
                <a:sym typeface="Symbol" panose="05050102010706020507" pitchFamily="18" charset="2"/>
              </a:rPr>
              <a:t> </a:t>
            </a:r>
            <a:r>
              <a:rPr lang="zh-CN" altLang="en-US" dirty="0"/>
              <a:t>伪装成目标网站</a:t>
            </a:r>
          </a:p>
        </p:txBody>
      </p:sp>
      <p:sp>
        <p:nvSpPr>
          <p:cNvPr id="3" name="标题 2"/>
          <p:cNvSpPr>
            <a:spLocks noGrp="1"/>
          </p:cNvSpPr>
          <p:nvPr>
            <p:ph type="title"/>
          </p:nvPr>
        </p:nvSpPr>
        <p:spPr/>
        <p:txBody>
          <a:bodyPr/>
          <a:lstStyle/>
          <a:p>
            <a:r>
              <a:rPr lang="zh-CN" altLang="en-US" dirty="0"/>
              <a:t>组合攻击实现网站假冒</a:t>
            </a:r>
          </a:p>
        </p:txBody>
      </p:sp>
      <p:pic>
        <p:nvPicPr>
          <p:cNvPr id="5" name="图片 4"/>
          <p:cNvPicPr>
            <a:picLocks noChangeAspect="1"/>
          </p:cNvPicPr>
          <p:nvPr/>
        </p:nvPicPr>
        <p:blipFill>
          <a:blip r:embed="rId3"/>
          <a:stretch>
            <a:fillRect/>
          </a:stretch>
        </p:blipFill>
        <p:spPr>
          <a:xfrm>
            <a:off x="1077999" y="1338033"/>
            <a:ext cx="7319963" cy="4979640"/>
          </a:xfrm>
          <a:prstGeom prst="rect">
            <a:avLst/>
          </a:prstGeom>
        </p:spPr>
      </p:pic>
    </p:spTree>
    <p:extLst>
      <p:ext uri="{BB962C8B-B14F-4D97-AF65-F5344CB8AC3E}">
        <p14:creationId xmlns:p14="http://schemas.microsoft.com/office/powerpoint/2010/main" val="525321960"/>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625562" y="1338033"/>
            <a:ext cx="7772400" cy="4114800"/>
          </a:xfrm>
        </p:spPr>
        <p:txBody>
          <a:bodyPr/>
          <a:lstStyle/>
          <a:p>
            <a:r>
              <a:rPr lang="zh-CN" altLang="en-US" dirty="0"/>
              <a:t>攻击目标网站域名注册服务提供商 </a:t>
            </a:r>
            <a:r>
              <a:rPr lang="zh-CN" altLang="en-US" dirty="0">
                <a:sym typeface="Symbol" panose="05050102010706020507" pitchFamily="18" charset="2"/>
              </a:rPr>
              <a:t> </a:t>
            </a:r>
            <a:r>
              <a:rPr lang="zh-CN" altLang="en-US" dirty="0"/>
              <a:t>修改目标网站域名记录 </a:t>
            </a:r>
            <a:r>
              <a:rPr lang="zh-CN" altLang="en-US" dirty="0">
                <a:sym typeface="Symbol" panose="05050102010706020507" pitchFamily="18" charset="2"/>
              </a:rPr>
              <a:t> </a:t>
            </a:r>
            <a:r>
              <a:rPr lang="zh-CN" altLang="en-US" dirty="0"/>
              <a:t>申请网站证书 </a:t>
            </a:r>
            <a:r>
              <a:rPr lang="zh-CN" altLang="en-US" dirty="0">
                <a:sym typeface="Symbol" panose="05050102010706020507" pitchFamily="18" charset="2"/>
              </a:rPr>
              <a:t> </a:t>
            </a:r>
            <a:r>
              <a:rPr lang="zh-CN" altLang="en-US" dirty="0"/>
              <a:t>伪装成目标网站</a:t>
            </a:r>
          </a:p>
        </p:txBody>
      </p:sp>
      <p:sp>
        <p:nvSpPr>
          <p:cNvPr id="3" name="标题 2"/>
          <p:cNvSpPr>
            <a:spLocks noGrp="1"/>
          </p:cNvSpPr>
          <p:nvPr>
            <p:ph type="title"/>
          </p:nvPr>
        </p:nvSpPr>
        <p:spPr/>
        <p:txBody>
          <a:bodyPr/>
          <a:lstStyle/>
          <a:p>
            <a:r>
              <a:rPr lang="zh-CN" altLang="en-US" dirty="0"/>
              <a:t>组合攻击实现网站假冒</a:t>
            </a:r>
          </a:p>
        </p:txBody>
      </p:sp>
      <p:pic>
        <p:nvPicPr>
          <p:cNvPr id="4" name="图片 3"/>
          <p:cNvPicPr>
            <a:picLocks noChangeAspect="1"/>
          </p:cNvPicPr>
          <p:nvPr/>
        </p:nvPicPr>
        <p:blipFill>
          <a:blip r:embed="rId3"/>
          <a:stretch>
            <a:fillRect/>
          </a:stretch>
        </p:blipFill>
        <p:spPr>
          <a:xfrm>
            <a:off x="991478" y="1134850"/>
            <a:ext cx="7349923" cy="3590579"/>
          </a:xfrm>
          <a:prstGeom prst="rect">
            <a:avLst/>
          </a:prstGeom>
        </p:spPr>
      </p:pic>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50051" y="5090883"/>
            <a:ext cx="6991350" cy="723900"/>
          </a:xfrm>
          <a:prstGeom prst="rect">
            <a:avLst/>
          </a:prstGeom>
        </p:spPr>
      </p:pic>
      <p:sp>
        <p:nvSpPr>
          <p:cNvPr id="7" name="下箭头 6"/>
          <p:cNvSpPr/>
          <p:nvPr/>
        </p:nvSpPr>
        <p:spPr bwMode="auto">
          <a:xfrm>
            <a:off x="4655220" y="4666501"/>
            <a:ext cx="381015" cy="524221"/>
          </a:xfrm>
          <a:prstGeom prst="downArrow">
            <a:avLst/>
          </a:prstGeom>
          <a:solidFill>
            <a:srgbClr val="FF0000"/>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1800" b="1" i="0" u="none" strike="noStrike" cap="none" normalizeH="0" baseline="0">
              <a:ln>
                <a:noFill/>
              </a:ln>
              <a:solidFill>
                <a:srgbClr val="FF0000"/>
              </a:solidFill>
              <a:effectLst/>
              <a:latin typeface="Tahoma" pitchFamily="34" charset="0"/>
              <a:ea typeface="宋体" charset="-122"/>
            </a:endParaRPr>
          </a:p>
        </p:txBody>
      </p:sp>
      <p:sp>
        <p:nvSpPr>
          <p:cNvPr id="8" name="文本框 7"/>
          <p:cNvSpPr txBox="1"/>
          <p:nvPr/>
        </p:nvSpPr>
        <p:spPr>
          <a:xfrm>
            <a:off x="799715" y="5814783"/>
            <a:ext cx="8092021" cy="830997"/>
          </a:xfrm>
          <a:prstGeom prst="rect">
            <a:avLst/>
          </a:prstGeom>
          <a:solidFill>
            <a:srgbClr val="FFFF00"/>
          </a:solidFill>
        </p:spPr>
        <p:txBody>
          <a:bodyPr wrap="square" rtlCol="0">
            <a:spAutoFit/>
          </a:bodyPr>
          <a:lstStyle/>
          <a:p>
            <a:r>
              <a:rPr lang="zh-CN" altLang="en-US" sz="2400" b="0" dirty="0">
                <a:solidFill>
                  <a:srgbClr val="FF0000"/>
                </a:solidFill>
                <a:latin typeface="Times New Roman" panose="02020603050405020304" pitchFamily="18" charset="0"/>
                <a:ea typeface="黑体" panose="02010609060101010101" pitchFamily="49" charset="-122"/>
              </a:rPr>
              <a:t>通过查看</a:t>
            </a:r>
            <a:r>
              <a:rPr lang="en-US" altLang="zh-CN" sz="2400" b="0" dirty="0">
                <a:solidFill>
                  <a:srgbClr val="FF0000"/>
                </a:solidFill>
                <a:latin typeface="Times New Roman" panose="02020603050405020304" pitchFamily="18" charset="0"/>
                <a:ea typeface="黑体" panose="02010609060101010101" pitchFamily="49" charset="-122"/>
              </a:rPr>
              <a:t>escrow.com</a:t>
            </a:r>
            <a:r>
              <a:rPr lang="zh-CN" altLang="en-US" sz="2400" b="0" dirty="0">
                <a:solidFill>
                  <a:srgbClr val="FF0000"/>
                </a:solidFill>
                <a:latin typeface="Times New Roman" panose="02020603050405020304" pitchFamily="18" charset="0"/>
                <a:ea typeface="黑体" panose="02010609060101010101" pitchFamily="49" charset="-122"/>
              </a:rPr>
              <a:t>的域名系统（</a:t>
            </a:r>
            <a:r>
              <a:rPr lang="en-US" altLang="zh-CN" sz="2400" b="0" dirty="0">
                <a:solidFill>
                  <a:srgbClr val="FF0000"/>
                </a:solidFill>
                <a:latin typeface="Times New Roman" panose="02020603050405020304" pitchFamily="18" charset="0"/>
                <a:ea typeface="黑体" panose="02010609060101010101" pitchFamily="49" charset="-122"/>
              </a:rPr>
              <a:t>DNS</a:t>
            </a:r>
            <a:r>
              <a:rPr lang="zh-CN" altLang="en-US" sz="2400" b="0" dirty="0">
                <a:solidFill>
                  <a:srgbClr val="FF0000"/>
                </a:solidFill>
                <a:latin typeface="Times New Roman" panose="02020603050405020304" pitchFamily="18" charset="0"/>
                <a:ea typeface="黑体" panose="02010609060101010101" pitchFamily="49" charset="-122"/>
              </a:rPr>
              <a:t>）记录，发现指向的是马来西亚的</a:t>
            </a:r>
            <a:r>
              <a:rPr lang="en-US" altLang="zh-CN" sz="2400" b="0" dirty="0">
                <a:solidFill>
                  <a:srgbClr val="FF0000"/>
                </a:solidFill>
                <a:latin typeface="Times New Roman" panose="02020603050405020304" pitchFamily="18" charset="0"/>
                <a:ea typeface="黑体" panose="02010609060101010101" pitchFamily="49" charset="-122"/>
              </a:rPr>
              <a:t>Internet</a:t>
            </a:r>
            <a:r>
              <a:rPr lang="zh-CN" altLang="en-US" sz="2400" b="0" dirty="0">
                <a:solidFill>
                  <a:srgbClr val="FF0000"/>
                </a:solidFill>
                <a:latin typeface="Times New Roman" panose="02020603050405020304" pitchFamily="18" charset="0"/>
                <a:ea typeface="黑体" panose="02010609060101010101" pitchFamily="49" charset="-122"/>
              </a:rPr>
              <a:t>地址：</a:t>
            </a:r>
            <a:r>
              <a:rPr lang="en-US" altLang="zh-CN" sz="2400" b="0" dirty="0">
                <a:solidFill>
                  <a:srgbClr val="FF0000"/>
                </a:solidFill>
                <a:latin typeface="Times New Roman" panose="02020603050405020304" pitchFamily="18" charset="0"/>
                <a:ea typeface="黑体" panose="02010609060101010101" pitchFamily="49" charset="-122"/>
              </a:rPr>
              <a:t>111.90.149.49</a:t>
            </a:r>
            <a:endParaRPr lang="zh-CN" altLang="en-US" sz="2400" dirty="0">
              <a:solidFill>
                <a:srgbClr val="FF0000"/>
              </a:solidFill>
              <a:latin typeface="Times New Roman" panose="02020603050405020304" pitchFamily="18" charset="0"/>
              <a:ea typeface="黑体" panose="02010609060101010101" pitchFamily="49" charset="-122"/>
            </a:endParaRPr>
          </a:p>
        </p:txBody>
      </p:sp>
    </p:spTree>
    <p:extLst>
      <p:ext uri="{BB962C8B-B14F-4D97-AF65-F5344CB8AC3E}">
        <p14:creationId xmlns:p14="http://schemas.microsoft.com/office/powerpoint/2010/main" val="1266526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1000" fill="hold"/>
                                        <p:tgtEl>
                                          <p:spTgt spid="8"/>
                                        </p:tgtEl>
                                        <p:attrNameLst>
                                          <p:attrName>ppt_w</p:attrName>
                                        </p:attrNameLst>
                                      </p:cBhvr>
                                      <p:tavLst>
                                        <p:tav tm="0">
                                          <p:val>
                                            <p:strVal val="#ppt_w*0.70"/>
                                          </p:val>
                                        </p:tav>
                                        <p:tav tm="100000">
                                          <p:val>
                                            <p:strVal val="#ppt_w"/>
                                          </p:val>
                                        </p:tav>
                                      </p:tavLst>
                                    </p:anim>
                                    <p:anim calcmode="lin" valueType="num">
                                      <p:cBhvr>
                                        <p:cTn id="8" dur="1000" fill="hold"/>
                                        <p:tgtEl>
                                          <p:spTgt spid="8"/>
                                        </p:tgtEl>
                                        <p:attrNameLst>
                                          <p:attrName>ppt_h</p:attrName>
                                        </p:attrNameLst>
                                      </p:cBhvr>
                                      <p:tavLst>
                                        <p:tav tm="0">
                                          <p:val>
                                            <p:strVal val="#ppt_h"/>
                                          </p:val>
                                        </p:tav>
                                        <p:tav tm="100000">
                                          <p:val>
                                            <p:strVal val="#ppt_h"/>
                                          </p:val>
                                        </p:tav>
                                      </p:tavLst>
                                    </p:anim>
                                    <p:animEffect transition="in" filter="fade">
                                      <p:cBhvr>
                                        <p:cTn id="9"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pPr eaLnBrk="1" hangingPunct="1"/>
            <a:r>
              <a:rPr lang="zh-CN" altLang="en-US"/>
              <a:t>内容提纲</a:t>
            </a:r>
            <a:endParaRPr lang="en-US" altLang="zh-CN">
              <a:solidFill>
                <a:schemeClr val="accent1"/>
              </a:solidFill>
            </a:endParaRPr>
          </a:p>
        </p:txBody>
      </p:sp>
      <p:sp>
        <p:nvSpPr>
          <p:cNvPr id="30723" name="Text Box 3"/>
          <p:cNvSpPr txBox="1">
            <a:spLocks noChangeArrowheads="1"/>
          </p:cNvSpPr>
          <p:nvPr/>
        </p:nvSpPr>
        <p:spPr bwMode="auto">
          <a:xfrm>
            <a:off x="1660525" y="722313"/>
            <a:ext cx="184150" cy="366712"/>
          </a:xfrm>
          <a:prstGeom prst="rect">
            <a:avLst/>
          </a:prstGeom>
          <a:noFill/>
          <a:ln w="9525">
            <a:noFill/>
            <a:miter lim="800000"/>
            <a:headEnd/>
            <a:tailEnd/>
          </a:ln>
        </p:spPr>
        <p:txBody>
          <a:bodyPr wrap="none">
            <a:spAutoFit/>
          </a:bodyPr>
          <a:lstStyle/>
          <a:p>
            <a:endParaRPr lang="zh-CN" altLang="en-US">
              <a:ea typeface="宋体" charset="-122"/>
            </a:endParaRPr>
          </a:p>
        </p:txBody>
      </p:sp>
      <p:sp>
        <p:nvSpPr>
          <p:cNvPr id="30724" name="Line 4"/>
          <p:cNvSpPr>
            <a:spLocks noChangeShapeType="1"/>
          </p:cNvSpPr>
          <p:nvPr/>
        </p:nvSpPr>
        <p:spPr bwMode="gray">
          <a:xfrm>
            <a:off x="1252538" y="3135100"/>
            <a:ext cx="6167437" cy="7937"/>
          </a:xfrm>
          <a:prstGeom prst="line">
            <a:avLst/>
          </a:prstGeom>
          <a:noFill/>
          <a:ln w="25400">
            <a:solidFill>
              <a:srgbClr val="C0C0C0"/>
            </a:solidFill>
            <a:prstDash val="sysDot"/>
            <a:round/>
            <a:headEnd/>
            <a:tailEnd type="oval" w="med" len="med"/>
          </a:ln>
        </p:spPr>
        <p:txBody>
          <a:bodyPr wrap="none" anchor="ctr"/>
          <a:lstStyle/>
          <a:p>
            <a:endParaRPr lang="zh-CN" altLang="en-US"/>
          </a:p>
        </p:txBody>
      </p:sp>
      <p:sp>
        <p:nvSpPr>
          <p:cNvPr id="30725" name="Rectangle 5"/>
          <p:cNvSpPr>
            <a:spLocks noChangeArrowheads="1"/>
          </p:cNvSpPr>
          <p:nvPr/>
        </p:nvSpPr>
        <p:spPr bwMode="gray">
          <a:xfrm rot="3419336">
            <a:off x="979487" y="2558838"/>
            <a:ext cx="479425" cy="520700"/>
          </a:xfrm>
          <a:prstGeom prst="rect">
            <a:avLst/>
          </a:prstGeom>
          <a:solidFill>
            <a:srgbClr val="9369E7"/>
          </a:solidFill>
          <a:ln w="9525">
            <a:miter lim="800000"/>
            <a:headEnd/>
            <a:tailEnd/>
          </a:ln>
          <a:scene3d>
            <a:camera prst="legacyPerspectiveFront">
              <a:rot lat="0" lon="1500000" rev="0"/>
            </a:camera>
            <a:lightRig rig="legacyFlat4" dir="b"/>
          </a:scene3d>
          <a:sp3d extrusionH="430200" prstMaterial="legacyMatte">
            <a:bevelT w="13500" h="13500" prst="angle"/>
            <a:bevelB w="13500" h="13500" prst="angle"/>
            <a:extrusionClr>
              <a:srgbClr val="9369E7"/>
            </a:extrusionClr>
          </a:sp3d>
        </p:spPr>
        <p:txBody>
          <a:bodyPr wrap="none" anchor="ctr">
            <a:flatTx/>
          </a:bodyPr>
          <a:lstStyle/>
          <a:p>
            <a:endParaRPr lang="zh-CN" altLang="en-US"/>
          </a:p>
        </p:txBody>
      </p:sp>
      <p:sp>
        <p:nvSpPr>
          <p:cNvPr id="30726" name="Text Box 6"/>
          <p:cNvSpPr txBox="1">
            <a:spLocks noChangeArrowheads="1"/>
          </p:cNvSpPr>
          <p:nvPr/>
        </p:nvSpPr>
        <p:spPr bwMode="gray">
          <a:xfrm>
            <a:off x="1785938" y="2522325"/>
            <a:ext cx="5346700" cy="579437"/>
          </a:xfrm>
          <a:prstGeom prst="rect">
            <a:avLst/>
          </a:prstGeom>
          <a:solidFill>
            <a:srgbClr val="FF6600"/>
          </a:solidFill>
          <a:ln w="9525" algn="ctr">
            <a:noFill/>
            <a:miter lim="800000"/>
            <a:headEnd/>
            <a:tailEnd/>
          </a:ln>
        </p:spPr>
        <p:txBody>
          <a:bodyPr wrap="square">
            <a:spAutoFit/>
          </a:bodyPr>
          <a:lstStyle>
            <a:defPPr>
              <a:defRPr lang="zh-CN"/>
            </a:defPPr>
            <a:lvl1pPr eaLnBrk="0" hangingPunct="0">
              <a:defRPr sz="3200">
                <a:solidFill>
                  <a:srgbClr val="000000"/>
                </a:solidFill>
                <a:latin typeface="Times New Roman" panose="02020603050405020304" pitchFamily="18" charset="0"/>
                <a:ea typeface="黑体" panose="02010609060101010101" pitchFamily="49" charset="-122"/>
              </a:defRPr>
            </a:lvl1pPr>
          </a:lstStyle>
          <a:p>
            <a:r>
              <a:rPr lang="en-US" altLang="zh-CN" dirty="0"/>
              <a:t>12.2 Web</a:t>
            </a:r>
            <a:r>
              <a:rPr lang="zh-CN" altLang="en-US" dirty="0"/>
              <a:t>安全的实现方法</a:t>
            </a:r>
          </a:p>
        </p:txBody>
      </p:sp>
      <p:sp>
        <p:nvSpPr>
          <p:cNvPr id="30727" name="Text Box 7"/>
          <p:cNvSpPr txBox="1">
            <a:spLocks noChangeArrowheads="1"/>
          </p:cNvSpPr>
          <p:nvPr/>
        </p:nvSpPr>
        <p:spPr bwMode="gray">
          <a:xfrm>
            <a:off x="1057275" y="2590587"/>
            <a:ext cx="354013" cy="457200"/>
          </a:xfrm>
          <a:prstGeom prst="rect">
            <a:avLst/>
          </a:prstGeom>
          <a:noFill/>
          <a:ln w="9525" algn="ctr">
            <a:noFill/>
            <a:miter lim="800000"/>
            <a:headEnd/>
            <a:tailEnd/>
          </a:ln>
        </p:spPr>
        <p:txBody>
          <a:bodyPr wrap="none">
            <a:spAutoFit/>
          </a:bodyPr>
          <a:lstStyle/>
          <a:p>
            <a:pPr algn="ctr" eaLnBrk="0" hangingPunct="0"/>
            <a:r>
              <a:rPr lang="en-US" altLang="zh-CN" sz="2400" b="1">
                <a:solidFill>
                  <a:schemeClr val="bg1"/>
                </a:solidFill>
                <a:ea typeface="宋体" charset="-122"/>
              </a:rPr>
              <a:t>2</a:t>
            </a:r>
          </a:p>
        </p:txBody>
      </p:sp>
      <p:sp>
        <p:nvSpPr>
          <p:cNvPr id="30728" name="Rectangle 8"/>
          <p:cNvSpPr>
            <a:spLocks noChangeArrowheads="1"/>
          </p:cNvSpPr>
          <p:nvPr/>
        </p:nvSpPr>
        <p:spPr bwMode="gray">
          <a:xfrm rot="3419336">
            <a:off x="973137" y="3637246"/>
            <a:ext cx="479425" cy="520700"/>
          </a:xfrm>
          <a:prstGeom prst="rect">
            <a:avLst/>
          </a:prstGeom>
          <a:solidFill>
            <a:srgbClr val="669900"/>
          </a:solidFill>
          <a:ln w="9525">
            <a:miter lim="800000"/>
            <a:headEnd/>
            <a:tailEnd/>
          </a:ln>
          <a:scene3d>
            <a:camera prst="legacyPerspectiveFront">
              <a:rot lat="0" lon="1500000" rev="0"/>
            </a:camera>
            <a:lightRig rig="legacyFlat4" dir="b"/>
          </a:scene3d>
          <a:sp3d extrusionH="430200" prstMaterial="legacyMatte">
            <a:bevelT w="13500" h="13500" prst="angle"/>
            <a:bevelB w="13500" h="13500" prst="angle"/>
            <a:extrusionClr>
              <a:srgbClr val="669900"/>
            </a:extrusionClr>
          </a:sp3d>
        </p:spPr>
        <p:txBody>
          <a:bodyPr wrap="none" anchor="ctr">
            <a:flatTx/>
          </a:bodyPr>
          <a:lstStyle/>
          <a:p>
            <a:endParaRPr lang="zh-CN" altLang="en-US"/>
          </a:p>
        </p:txBody>
      </p:sp>
      <p:sp>
        <p:nvSpPr>
          <p:cNvPr id="30729" name="Text Box 9"/>
          <p:cNvSpPr txBox="1">
            <a:spLocks noChangeArrowheads="1"/>
          </p:cNvSpPr>
          <p:nvPr/>
        </p:nvSpPr>
        <p:spPr bwMode="gray">
          <a:xfrm>
            <a:off x="1779588" y="3600733"/>
            <a:ext cx="5497512" cy="579438"/>
          </a:xfrm>
          <a:prstGeom prst="rect">
            <a:avLst/>
          </a:prstGeom>
          <a:noFill/>
          <a:ln w="9525" algn="ctr">
            <a:noFill/>
            <a:miter lim="800000"/>
            <a:headEnd/>
            <a:tailEnd/>
          </a:ln>
        </p:spPr>
        <p:txBody>
          <a:bodyPr>
            <a:spAutoFit/>
          </a:bodyPr>
          <a:lstStyle/>
          <a:p>
            <a:pPr eaLnBrk="0" hangingPunct="0"/>
            <a:r>
              <a:rPr lang="en-US" altLang="zh-CN" sz="3200" dirty="0">
                <a:solidFill>
                  <a:srgbClr val="000000"/>
                </a:solidFill>
                <a:latin typeface="Times New Roman" panose="02020603050405020304" pitchFamily="18" charset="0"/>
                <a:cs typeface="Times New Roman" panose="02020603050405020304" pitchFamily="18" charset="0"/>
              </a:rPr>
              <a:t>12.3 SSL/TLS</a:t>
            </a:r>
            <a:endParaRPr lang="zh-CN" altLang="en-US" sz="3200" b="1" dirty="0">
              <a:solidFill>
                <a:srgbClr val="000000"/>
              </a:solidFill>
              <a:latin typeface="Times New Roman" panose="02020603050405020304" pitchFamily="18" charset="0"/>
              <a:cs typeface="Times New Roman" panose="02020603050405020304" pitchFamily="18" charset="0"/>
            </a:endParaRPr>
          </a:p>
        </p:txBody>
      </p:sp>
      <p:sp>
        <p:nvSpPr>
          <p:cNvPr id="30730" name="Text Box 10"/>
          <p:cNvSpPr txBox="1">
            <a:spLocks noChangeArrowheads="1"/>
          </p:cNvSpPr>
          <p:nvPr/>
        </p:nvSpPr>
        <p:spPr bwMode="gray">
          <a:xfrm>
            <a:off x="1050925" y="3668996"/>
            <a:ext cx="354013" cy="457200"/>
          </a:xfrm>
          <a:prstGeom prst="rect">
            <a:avLst/>
          </a:prstGeom>
          <a:noFill/>
          <a:ln w="9525" algn="ctr">
            <a:noFill/>
            <a:miter lim="800000"/>
            <a:headEnd/>
            <a:tailEnd/>
          </a:ln>
        </p:spPr>
        <p:txBody>
          <a:bodyPr wrap="none">
            <a:spAutoFit/>
          </a:bodyPr>
          <a:lstStyle/>
          <a:p>
            <a:pPr algn="ctr" eaLnBrk="0" hangingPunct="0"/>
            <a:r>
              <a:rPr lang="en-US" altLang="zh-CN" sz="2400" b="1">
                <a:solidFill>
                  <a:schemeClr val="bg1"/>
                </a:solidFill>
                <a:ea typeface="宋体" charset="-122"/>
              </a:rPr>
              <a:t>3</a:t>
            </a:r>
          </a:p>
        </p:txBody>
      </p:sp>
      <p:sp>
        <p:nvSpPr>
          <p:cNvPr id="30731" name="Line 11"/>
          <p:cNvSpPr>
            <a:spLocks noChangeShapeType="1"/>
          </p:cNvSpPr>
          <p:nvPr/>
        </p:nvSpPr>
        <p:spPr bwMode="gray">
          <a:xfrm>
            <a:off x="1252538" y="4223033"/>
            <a:ext cx="6167437" cy="7938"/>
          </a:xfrm>
          <a:prstGeom prst="line">
            <a:avLst/>
          </a:prstGeom>
          <a:noFill/>
          <a:ln w="25400">
            <a:solidFill>
              <a:srgbClr val="C0C0C0"/>
            </a:solidFill>
            <a:prstDash val="sysDot"/>
            <a:round/>
            <a:headEnd/>
            <a:tailEnd type="oval" w="med" len="med"/>
          </a:ln>
        </p:spPr>
        <p:txBody>
          <a:bodyPr wrap="none" anchor="ctr"/>
          <a:lstStyle/>
          <a:p>
            <a:endParaRPr lang="zh-CN" altLang="en-US"/>
          </a:p>
        </p:txBody>
      </p:sp>
      <p:sp>
        <p:nvSpPr>
          <p:cNvPr id="30732" name="Rectangle 12"/>
          <p:cNvSpPr>
            <a:spLocks noChangeArrowheads="1"/>
          </p:cNvSpPr>
          <p:nvPr/>
        </p:nvSpPr>
        <p:spPr bwMode="gray">
          <a:xfrm rot="3419336">
            <a:off x="987425" y="4685819"/>
            <a:ext cx="479425" cy="520700"/>
          </a:xfrm>
          <a:prstGeom prst="rect">
            <a:avLst/>
          </a:prstGeom>
          <a:solidFill>
            <a:srgbClr val="9369E7"/>
          </a:solidFill>
          <a:ln w="9525">
            <a:miter lim="800000"/>
            <a:headEnd/>
            <a:tailEnd/>
          </a:ln>
          <a:scene3d>
            <a:camera prst="legacyPerspectiveFront">
              <a:rot lat="0" lon="1500000" rev="0"/>
            </a:camera>
            <a:lightRig rig="legacyFlat4" dir="b"/>
          </a:scene3d>
          <a:sp3d extrusionH="430200" prstMaterial="legacyMatte">
            <a:bevelT w="13500" h="13500" prst="angle"/>
            <a:bevelB w="13500" h="13500" prst="angle"/>
            <a:extrusionClr>
              <a:srgbClr val="9369E7"/>
            </a:extrusionClr>
          </a:sp3d>
        </p:spPr>
        <p:txBody>
          <a:bodyPr wrap="none" anchor="ctr">
            <a:flatTx/>
          </a:bodyPr>
          <a:lstStyle/>
          <a:p>
            <a:endParaRPr lang="zh-CN" altLang="en-US"/>
          </a:p>
        </p:txBody>
      </p:sp>
      <p:sp>
        <p:nvSpPr>
          <p:cNvPr id="30733" name="Text Box 13"/>
          <p:cNvSpPr txBox="1">
            <a:spLocks noChangeArrowheads="1"/>
          </p:cNvSpPr>
          <p:nvPr/>
        </p:nvSpPr>
        <p:spPr bwMode="gray">
          <a:xfrm>
            <a:off x="1785938" y="4664731"/>
            <a:ext cx="5634036" cy="579438"/>
          </a:xfrm>
          <a:prstGeom prst="rect">
            <a:avLst/>
          </a:prstGeom>
          <a:noFill/>
          <a:ln w="9525" algn="ctr">
            <a:noFill/>
            <a:miter lim="800000"/>
            <a:headEnd/>
            <a:tailEnd/>
          </a:ln>
        </p:spPr>
        <p:txBody>
          <a:bodyPr wrap="square">
            <a:spAutoFit/>
          </a:bodyPr>
          <a:lstStyle/>
          <a:p>
            <a:pPr eaLnBrk="0" hangingPunct="0"/>
            <a:r>
              <a:rPr lang="en-US" altLang="zh-CN" sz="3200" dirty="0">
                <a:solidFill>
                  <a:srgbClr val="000000"/>
                </a:solidFill>
                <a:latin typeface="Times New Roman" panose="02020603050405020304" pitchFamily="18" charset="0"/>
                <a:cs typeface="Times New Roman" panose="02020603050405020304" pitchFamily="18" charset="0"/>
              </a:rPr>
              <a:t>12.4</a:t>
            </a:r>
            <a:r>
              <a:rPr lang="zh-CN" altLang="en-US" sz="3200" dirty="0">
                <a:solidFill>
                  <a:srgbClr val="000000"/>
                </a:solidFill>
                <a:latin typeface="Times New Roman" panose="02020603050405020304" pitchFamily="18" charset="0"/>
                <a:cs typeface="Times New Roman" panose="02020603050405020304" pitchFamily="18" charset="0"/>
              </a:rPr>
              <a:t> </a:t>
            </a:r>
            <a:r>
              <a:rPr lang="en-US" altLang="zh-CN" sz="3200" dirty="0">
                <a:solidFill>
                  <a:srgbClr val="000000"/>
                </a:solidFill>
                <a:latin typeface="Times New Roman" panose="02020603050405020304" pitchFamily="18" charset="0"/>
                <a:cs typeface="Times New Roman" panose="02020603050405020304" pitchFamily="18" charset="0"/>
              </a:rPr>
              <a:t>OpenSSL</a:t>
            </a:r>
            <a:r>
              <a:rPr lang="zh-CN" altLang="en-US" sz="3200" dirty="0">
                <a:solidFill>
                  <a:srgbClr val="000000"/>
                </a:solidFill>
                <a:latin typeface="Times New Roman" panose="02020603050405020304" pitchFamily="18" charset="0"/>
                <a:cs typeface="Times New Roman" panose="02020603050405020304" pitchFamily="18" charset="0"/>
              </a:rPr>
              <a:t>简介</a:t>
            </a:r>
            <a:endParaRPr lang="zh-CN" altLang="en-US" sz="3200" b="1" dirty="0">
              <a:solidFill>
                <a:srgbClr val="000000"/>
              </a:solidFill>
              <a:latin typeface="Times New Roman" panose="02020603050405020304" pitchFamily="18" charset="0"/>
              <a:cs typeface="Times New Roman" panose="02020603050405020304" pitchFamily="18" charset="0"/>
            </a:endParaRPr>
          </a:p>
        </p:txBody>
      </p:sp>
      <p:sp>
        <p:nvSpPr>
          <p:cNvPr id="30734" name="Text Box 14"/>
          <p:cNvSpPr txBox="1">
            <a:spLocks noChangeArrowheads="1"/>
          </p:cNvSpPr>
          <p:nvPr/>
        </p:nvSpPr>
        <p:spPr bwMode="gray">
          <a:xfrm>
            <a:off x="1041400" y="4727094"/>
            <a:ext cx="355600" cy="461962"/>
          </a:xfrm>
          <a:prstGeom prst="rect">
            <a:avLst/>
          </a:prstGeom>
          <a:noFill/>
          <a:ln w="9525" algn="ctr">
            <a:noFill/>
            <a:miter lim="800000"/>
            <a:headEnd/>
            <a:tailEnd/>
          </a:ln>
        </p:spPr>
        <p:txBody>
          <a:bodyPr wrap="none">
            <a:spAutoFit/>
          </a:bodyPr>
          <a:lstStyle/>
          <a:p>
            <a:pPr algn="ctr" eaLnBrk="0" hangingPunct="0"/>
            <a:r>
              <a:rPr lang="en-US" altLang="zh-CN" sz="2400" b="1">
                <a:solidFill>
                  <a:schemeClr val="bg1"/>
                </a:solidFill>
                <a:ea typeface="宋体" charset="-122"/>
              </a:rPr>
              <a:t>4</a:t>
            </a:r>
          </a:p>
        </p:txBody>
      </p:sp>
      <p:sp>
        <p:nvSpPr>
          <p:cNvPr id="30735" name="Line 15"/>
          <p:cNvSpPr>
            <a:spLocks noChangeShapeType="1"/>
          </p:cNvSpPr>
          <p:nvPr/>
        </p:nvSpPr>
        <p:spPr bwMode="gray">
          <a:xfrm>
            <a:off x="1262063" y="5294969"/>
            <a:ext cx="6167437" cy="7938"/>
          </a:xfrm>
          <a:prstGeom prst="line">
            <a:avLst/>
          </a:prstGeom>
          <a:noFill/>
          <a:ln w="25400">
            <a:solidFill>
              <a:srgbClr val="C0C0C0"/>
            </a:solidFill>
            <a:prstDash val="sysDot"/>
            <a:round/>
            <a:headEnd/>
            <a:tailEnd type="oval" w="med" len="med"/>
          </a:ln>
        </p:spPr>
        <p:txBody>
          <a:bodyPr wrap="none" anchor="ctr"/>
          <a:lstStyle/>
          <a:p>
            <a:endParaRPr lang="zh-CN" altLang="en-US"/>
          </a:p>
        </p:txBody>
      </p:sp>
      <p:sp>
        <p:nvSpPr>
          <p:cNvPr id="30736" name="Rectangle 16"/>
          <p:cNvSpPr>
            <a:spLocks noChangeArrowheads="1"/>
          </p:cNvSpPr>
          <p:nvPr/>
        </p:nvSpPr>
        <p:spPr bwMode="gray">
          <a:xfrm rot="3419336">
            <a:off x="979487" y="1517182"/>
            <a:ext cx="479425" cy="520700"/>
          </a:xfrm>
          <a:prstGeom prst="rect">
            <a:avLst/>
          </a:prstGeom>
          <a:solidFill>
            <a:srgbClr val="669900"/>
          </a:solidFill>
          <a:ln w="9525">
            <a:miter lim="800000"/>
            <a:headEnd/>
            <a:tailEnd/>
          </a:ln>
          <a:scene3d>
            <a:camera prst="legacyPerspectiveFront">
              <a:rot lat="0" lon="1500000" rev="0"/>
            </a:camera>
            <a:lightRig rig="legacyFlat4" dir="b"/>
          </a:scene3d>
          <a:sp3d extrusionH="430200" prstMaterial="legacyMatte">
            <a:bevelT w="13500" h="13500" prst="angle"/>
            <a:bevelB w="13500" h="13500" prst="angle"/>
            <a:extrusionClr>
              <a:srgbClr val="669900"/>
            </a:extrusionClr>
          </a:sp3d>
        </p:spPr>
        <p:txBody>
          <a:bodyPr wrap="none" anchor="ctr">
            <a:flatTx/>
          </a:bodyPr>
          <a:lstStyle/>
          <a:p>
            <a:endParaRPr lang="zh-CN" altLang="en-US"/>
          </a:p>
        </p:txBody>
      </p:sp>
      <p:sp>
        <p:nvSpPr>
          <p:cNvPr id="30737" name="Text Box 17"/>
          <p:cNvSpPr txBox="1">
            <a:spLocks noChangeArrowheads="1"/>
          </p:cNvSpPr>
          <p:nvPr/>
        </p:nvSpPr>
        <p:spPr bwMode="gray">
          <a:xfrm>
            <a:off x="1785937" y="1480669"/>
            <a:ext cx="5634037" cy="579438"/>
          </a:xfrm>
          <a:prstGeom prst="rect">
            <a:avLst/>
          </a:prstGeom>
          <a:noFill/>
          <a:ln w="9525" algn="ctr">
            <a:noFill/>
            <a:miter lim="800000"/>
            <a:headEnd/>
            <a:tailEnd/>
          </a:ln>
        </p:spPr>
        <p:txBody>
          <a:bodyPr>
            <a:spAutoFit/>
          </a:bodyPr>
          <a:lstStyle>
            <a:defPPr>
              <a:defRPr lang="zh-CN"/>
            </a:defPPr>
            <a:lvl1pPr eaLnBrk="0" hangingPunct="0">
              <a:defRPr sz="3200">
                <a:solidFill>
                  <a:srgbClr val="000000"/>
                </a:solidFill>
                <a:latin typeface="Times New Roman" panose="02020603050405020304" pitchFamily="18" charset="0"/>
                <a:cs typeface="Times New Roman" panose="02020603050405020304" pitchFamily="18" charset="0"/>
              </a:defRPr>
            </a:lvl1pPr>
          </a:lstStyle>
          <a:p>
            <a:r>
              <a:rPr lang="en-US" altLang="zh-CN" dirty="0"/>
              <a:t>12.1 Web</a:t>
            </a:r>
            <a:r>
              <a:rPr lang="zh-CN" altLang="en-US" dirty="0"/>
              <a:t>安全威胁</a:t>
            </a:r>
          </a:p>
        </p:txBody>
      </p:sp>
      <p:sp>
        <p:nvSpPr>
          <p:cNvPr id="30738" name="Text Box 18"/>
          <p:cNvSpPr txBox="1">
            <a:spLocks noChangeArrowheads="1"/>
          </p:cNvSpPr>
          <p:nvPr/>
        </p:nvSpPr>
        <p:spPr bwMode="gray">
          <a:xfrm>
            <a:off x="1057275" y="1548932"/>
            <a:ext cx="354013" cy="457200"/>
          </a:xfrm>
          <a:prstGeom prst="rect">
            <a:avLst/>
          </a:prstGeom>
          <a:noFill/>
          <a:ln w="9525" algn="ctr">
            <a:noFill/>
            <a:miter lim="800000"/>
            <a:headEnd/>
            <a:tailEnd/>
          </a:ln>
        </p:spPr>
        <p:txBody>
          <a:bodyPr wrap="none">
            <a:spAutoFit/>
          </a:bodyPr>
          <a:lstStyle/>
          <a:p>
            <a:pPr algn="ctr" eaLnBrk="0" hangingPunct="0"/>
            <a:r>
              <a:rPr lang="en-US" altLang="zh-CN" sz="2400" b="1">
                <a:solidFill>
                  <a:schemeClr val="bg1"/>
                </a:solidFill>
                <a:ea typeface="宋体" charset="-122"/>
              </a:rPr>
              <a:t>1</a:t>
            </a:r>
          </a:p>
        </p:txBody>
      </p:sp>
      <p:sp>
        <p:nvSpPr>
          <p:cNvPr id="30739" name="Line 19"/>
          <p:cNvSpPr>
            <a:spLocks noChangeShapeType="1"/>
          </p:cNvSpPr>
          <p:nvPr/>
        </p:nvSpPr>
        <p:spPr bwMode="gray">
          <a:xfrm>
            <a:off x="1252538" y="2138817"/>
            <a:ext cx="6167437" cy="7938"/>
          </a:xfrm>
          <a:prstGeom prst="line">
            <a:avLst/>
          </a:prstGeom>
          <a:noFill/>
          <a:ln w="25400">
            <a:solidFill>
              <a:srgbClr val="C0C0C0"/>
            </a:solidFill>
            <a:prstDash val="sysDot"/>
            <a:round/>
            <a:headEnd/>
            <a:tailEnd type="oval" w="med" len="med"/>
          </a:ln>
        </p:spPr>
        <p:txBody>
          <a:bodyPr wrap="none" anchor="ctr"/>
          <a:lstStyle/>
          <a:p>
            <a:endParaRPr lang="zh-CN" altLang="en-US"/>
          </a:p>
        </p:txBody>
      </p:sp>
      <p:sp>
        <p:nvSpPr>
          <p:cNvPr id="20" name="Rectangle 8">
            <a:extLst>
              <a:ext uri="{FF2B5EF4-FFF2-40B4-BE49-F238E27FC236}">
                <a16:creationId xmlns:a16="http://schemas.microsoft.com/office/drawing/2014/main" id="{D50A0EFB-162A-46A4-BCF9-28A0D17DFCF5}"/>
              </a:ext>
            </a:extLst>
          </p:cNvPr>
          <p:cNvSpPr>
            <a:spLocks noChangeArrowheads="1"/>
          </p:cNvSpPr>
          <p:nvPr/>
        </p:nvSpPr>
        <p:spPr bwMode="gray">
          <a:xfrm rot="3419336">
            <a:off x="973136" y="5625016"/>
            <a:ext cx="479425" cy="520700"/>
          </a:xfrm>
          <a:prstGeom prst="rect">
            <a:avLst/>
          </a:prstGeom>
          <a:solidFill>
            <a:srgbClr val="669900"/>
          </a:solidFill>
          <a:ln w="9525">
            <a:miter lim="800000"/>
            <a:headEnd/>
            <a:tailEnd/>
          </a:ln>
          <a:scene3d>
            <a:camera prst="legacyPerspectiveFront">
              <a:rot lat="0" lon="1500000" rev="0"/>
            </a:camera>
            <a:lightRig rig="legacyFlat4" dir="b"/>
          </a:scene3d>
          <a:sp3d extrusionH="430200" prstMaterial="legacyMatte">
            <a:bevelT w="13500" h="13500" prst="angle"/>
            <a:bevelB w="13500" h="13500" prst="angle"/>
            <a:extrusionClr>
              <a:srgbClr val="669900"/>
            </a:extrusionClr>
          </a:sp3d>
        </p:spPr>
        <p:txBody>
          <a:bodyPr wrap="none" anchor="ctr">
            <a:flatTx/>
          </a:bodyPr>
          <a:lstStyle/>
          <a:p>
            <a:endParaRPr lang="zh-CN" altLang="en-US"/>
          </a:p>
        </p:txBody>
      </p:sp>
      <p:sp>
        <p:nvSpPr>
          <p:cNvPr id="21" name="Text Box 9">
            <a:extLst>
              <a:ext uri="{FF2B5EF4-FFF2-40B4-BE49-F238E27FC236}">
                <a16:creationId xmlns:a16="http://schemas.microsoft.com/office/drawing/2014/main" id="{2B1D3A3A-C656-4E00-AA90-05A8DEE0C33B}"/>
              </a:ext>
            </a:extLst>
          </p:cNvPr>
          <p:cNvSpPr txBox="1">
            <a:spLocks noChangeArrowheads="1"/>
          </p:cNvSpPr>
          <p:nvPr/>
        </p:nvSpPr>
        <p:spPr bwMode="gray">
          <a:xfrm>
            <a:off x="1779587" y="5588503"/>
            <a:ext cx="5497512" cy="579438"/>
          </a:xfrm>
          <a:prstGeom prst="rect">
            <a:avLst/>
          </a:prstGeom>
          <a:noFill/>
          <a:ln w="9525" algn="ctr">
            <a:noFill/>
            <a:miter lim="800000"/>
            <a:headEnd/>
            <a:tailEnd/>
          </a:ln>
        </p:spPr>
        <p:txBody>
          <a:bodyPr>
            <a:spAutoFit/>
          </a:bodyPr>
          <a:lstStyle/>
          <a:p>
            <a:pPr eaLnBrk="0" hangingPunct="0"/>
            <a:r>
              <a:rPr lang="en-US" altLang="zh-CN" sz="3200" dirty="0">
                <a:solidFill>
                  <a:srgbClr val="000000"/>
                </a:solidFill>
                <a:latin typeface="Times New Roman" panose="02020603050405020304" pitchFamily="18" charset="0"/>
                <a:cs typeface="Times New Roman" panose="02020603050405020304" pitchFamily="18" charset="0"/>
              </a:rPr>
              <a:t>12.5 SET</a:t>
            </a:r>
            <a:r>
              <a:rPr lang="zh-CN" altLang="en-US" sz="3200" dirty="0">
                <a:solidFill>
                  <a:srgbClr val="000000"/>
                </a:solidFill>
                <a:latin typeface="Times New Roman" panose="02020603050405020304" pitchFamily="18" charset="0"/>
                <a:cs typeface="Times New Roman" panose="02020603050405020304" pitchFamily="18" charset="0"/>
              </a:rPr>
              <a:t>协议</a:t>
            </a:r>
            <a:endParaRPr lang="zh-CN" altLang="en-US" sz="3200" b="1" dirty="0">
              <a:solidFill>
                <a:srgbClr val="000000"/>
              </a:solidFill>
              <a:latin typeface="Times New Roman" panose="02020603050405020304" pitchFamily="18" charset="0"/>
              <a:cs typeface="Times New Roman" panose="02020603050405020304" pitchFamily="18" charset="0"/>
            </a:endParaRPr>
          </a:p>
        </p:txBody>
      </p:sp>
      <p:sp>
        <p:nvSpPr>
          <p:cNvPr id="22" name="Text Box 10">
            <a:extLst>
              <a:ext uri="{FF2B5EF4-FFF2-40B4-BE49-F238E27FC236}">
                <a16:creationId xmlns:a16="http://schemas.microsoft.com/office/drawing/2014/main" id="{72AC36B7-EB7F-45D1-A465-AAB9E4394BB4}"/>
              </a:ext>
            </a:extLst>
          </p:cNvPr>
          <p:cNvSpPr txBox="1">
            <a:spLocks noChangeArrowheads="1"/>
          </p:cNvSpPr>
          <p:nvPr/>
        </p:nvSpPr>
        <p:spPr bwMode="gray">
          <a:xfrm>
            <a:off x="1037814" y="5656766"/>
            <a:ext cx="380232" cy="461665"/>
          </a:xfrm>
          <a:prstGeom prst="rect">
            <a:avLst/>
          </a:prstGeom>
          <a:noFill/>
          <a:ln w="9525" algn="ctr">
            <a:noFill/>
            <a:miter lim="800000"/>
            <a:headEnd/>
            <a:tailEnd/>
          </a:ln>
        </p:spPr>
        <p:txBody>
          <a:bodyPr wrap="none">
            <a:spAutoFit/>
          </a:bodyPr>
          <a:lstStyle/>
          <a:p>
            <a:pPr algn="ctr" eaLnBrk="0" hangingPunct="0"/>
            <a:r>
              <a:rPr lang="en-US" altLang="zh-CN" sz="2400" dirty="0">
                <a:solidFill>
                  <a:schemeClr val="bg1"/>
                </a:solidFill>
                <a:ea typeface="宋体" charset="-122"/>
              </a:rPr>
              <a:t>5</a:t>
            </a:r>
            <a:endParaRPr lang="en-US" altLang="zh-CN" sz="2400" b="1" dirty="0">
              <a:solidFill>
                <a:schemeClr val="bg1"/>
              </a:solidFill>
              <a:ea typeface="宋体" charset="-122"/>
            </a:endParaRPr>
          </a:p>
        </p:txBody>
      </p:sp>
      <p:sp>
        <p:nvSpPr>
          <p:cNvPr id="23" name="Line 11">
            <a:extLst>
              <a:ext uri="{FF2B5EF4-FFF2-40B4-BE49-F238E27FC236}">
                <a16:creationId xmlns:a16="http://schemas.microsoft.com/office/drawing/2014/main" id="{38560A95-77AF-4493-B2DB-399AF42DA18E}"/>
              </a:ext>
            </a:extLst>
          </p:cNvPr>
          <p:cNvSpPr>
            <a:spLocks noChangeShapeType="1"/>
          </p:cNvSpPr>
          <p:nvPr/>
        </p:nvSpPr>
        <p:spPr bwMode="gray">
          <a:xfrm>
            <a:off x="1252537" y="6210803"/>
            <a:ext cx="6167437" cy="7938"/>
          </a:xfrm>
          <a:prstGeom prst="line">
            <a:avLst/>
          </a:prstGeom>
          <a:noFill/>
          <a:ln w="25400">
            <a:solidFill>
              <a:srgbClr val="C0C0C0"/>
            </a:solidFill>
            <a:prstDash val="sysDot"/>
            <a:round/>
            <a:headEnd/>
            <a:tailEnd type="oval" w="med" len="med"/>
          </a:ln>
        </p:spPr>
        <p:txBody>
          <a:bodyPr wrap="none" anchor="ctr"/>
          <a:lstStyle/>
          <a:p>
            <a:endParaRPr lang="zh-CN" altLang="en-US"/>
          </a:p>
        </p:txBody>
      </p:sp>
    </p:spTree>
    <p:extLst>
      <p:ext uri="{BB962C8B-B14F-4D97-AF65-F5344CB8AC3E}">
        <p14:creationId xmlns:p14="http://schemas.microsoft.com/office/powerpoint/2010/main" val="2425236802"/>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509183" y="1221655"/>
            <a:ext cx="8169303" cy="4114800"/>
          </a:xfrm>
        </p:spPr>
        <p:txBody>
          <a:bodyPr/>
          <a:lstStyle/>
          <a:p>
            <a:r>
              <a:rPr lang="zh-CN" altLang="en-US" dirty="0"/>
              <a:t>攻击者还从</a:t>
            </a:r>
            <a:r>
              <a:rPr lang="en-US" altLang="zh-CN" dirty="0"/>
              <a:t>Let’s Encrypt </a:t>
            </a:r>
            <a:r>
              <a:rPr lang="zh-CN" altLang="en-US" dirty="0"/>
              <a:t>获得了</a:t>
            </a:r>
            <a:r>
              <a:rPr lang="en-US" altLang="zh-CN" dirty="0"/>
              <a:t>escrow.com</a:t>
            </a:r>
            <a:r>
              <a:rPr lang="zh-CN" altLang="en-US" dirty="0"/>
              <a:t>的免费加密证书。题外话，</a:t>
            </a:r>
            <a:r>
              <a:rPr lang="en-US" altLang="zh-CN" dirty="0">
                <a:solidFill>
                  <a:srgbClr val="FF0000"/>
                </a:solidFill>
              </a:rPr>
              <a:t>Let’s Encrypt</a:t>
            </a:r>
            <a:r>
              <a:rPr lang="zh-CN" altLang="en-US" dirty="0">
                <a:solidFill>
                  <a:srgbClr val="FF0000"/>
                </a:solidFill>
              </a:rPr>
              <a:t>证书已经被黑客用的极度泛滥了</a:t>
            </a:r>
          </a:p>
        </p:txBody>
      </p:sp>
      <p:sp>
        <p:nvSpPr>
          <p:cNvPr id="3" name="标题 2"/>
          <p:cNvSpPr>
            <a:spLocks noGrp="1"/>
          </p:cNvSpPr>
          <p:nvPr>
            <p:ph type="title"/>
          </p:nvPr>
        </p:nvSpPr>
        <p:spPr/>
        <p:txBody>
          <a:bodyPr/>
          <a:lstStyle/>
          <a:p>
            <a:r>
              <a:rPr lang="zh-CN" altLang="en-US" dirty="0"/>
              <a:t>组合攻击实现网站假冒</a:t>
            </a:r>
          </a:p>
        </p:txBody>
      </p:sp>
      <p:pic>
        <p:nvPicPr>
          <p:cNvPr id="5" name="图片 4"/>
          <p:cNvPicPr>
            <a:picLocks noChangeAspect="1"/>
          </p:cNvPicPr>
          <p:nvPr/>
        </p:nvPicPr>
        <p:blipFill>
          <a:blip r:embed="rId3"/>
          <a:stretch>
            <a:fillRect/>
          </a:stretch>
        </p:blipFill>
        <p:spPr>
          <a:xfrm>
            <a:off x="509183" y="2974918"/>
            <a:ext cx="8179724" cy="3883082"/>
          </a:xfrm>
          <a:prstGeom prst="rect">
            <a:avLst/>
          </a:prstGeom>
        </p:spPr>
      </p:pic>
    </p:spTree>
    <p:extLst>
      <p:ext uri="{BB962C8B-B14F-4D97-AF65-F5344CB8AC3E}">
        <p14:creationId xmlns:p14="http://schemas.microsoft.com/office/powerpoint/2010/main" val="209755428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代理劫持</a:t>
            </a:r>
          </a:p>
        </p:txBody>
      </p:sp>
      <p:sp>
        <p:nvSpPr>
          <p:cNvPr id="5" name="内容占位符 4"/>
          <p:cNvSpPr>
            <a:spLocks noGrp="1"/>
          </p:cNvSpPr>
          <p:nvPr>
            <p:ph idx="1"/>
          </p:nvPr>
        </p:nvSpPr>
        <p:spPr>
          <a:xfrm>
            <a:off x="658813" y="1144329"/>
            <a:ext cx="7772400" cy="1319666"/>
          </a:xfrm>
        </p:spPr>
        <p:txBody>
          <a:bodyPr/>
          <a:lstStyle/>
          <a:p>
            <a:pPr>
              <a:lnSpc>
                <a:spcPct val="150000"/>
              </a:lnSpc>
              <a:spcBef>
                <a:spcPts val="0"/>
              </a:spcBef>
            </a:pPr>
            <a:r>
              <a:rPr lang="zh-CN" altLang="en-US" dirty="0"/>
              <a:t>启动代理服务器，浏览器配置代理服务器上网，在代理服务器上劫持、监听</a:t>
            </a:r>
          </a:p>
        </p:txBody>
      </p:sp>
      <p:pic>
        <p:nvPicPr>
          <p:cNvPr id="6" name="图片 5"/>
          <p:cNvPicPr>
            <a:picLocks noChangeAspect="1"/>
          </p:cNvPicPr>
          <p:nvPr/>
        </p:nvPicPr>
        <p:blipFill>
          <a:blip r:embed="rId3"/>
          <a:stretch>
            <a:fillRect/>
          </a:stretch>
        </p:blipFill>
        <p:spPr>
          <a:xfrm>
            <a:off x="1390099" y="2878397"/>
            <a:ext cx="5600700" cy="3581400"/>
          </a:xfrm>
          <a:prstGeom prst="rect">
            <a:avLst/>
          </a:prstGeom>
        </p:spPr>
      </p:pic>
    </p:spTree>
    <p:extLst>
      <p:ext uri="{BB962C8B-B14F-4D97-AF65-F5344CB8AC3E}">
        <p14:creationId xmlns:p14="http://schemas.microsoft.com/office/powerpoint/2010/main" val="4004924194"/>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代理劫持</a:t>
            </a:r>
          </a:p>
        </p:txBody>
      </p:sp>
      <p:sp>
        <p:nvSpPr>
          <p:cNvPr id="5" name="内容占位符 4"/>
          <p:cNvSpPr>
            <a:spLocks noGrp="1"/>
          </p:cNvSpPr>
          <p:nvPr>
            <p:ph idx="1"/>
          </p:nvPr>
        </p:nvSpPr>
        <p:spPr>
          <a:xfrm>
            <a:off x="658813" y="1144328"/>
            <a:ext cx="7772400" cy="5107181"/>
          </a:xfrm>
        </p:spPr>
        <p:txBody>
          <a:bodyPr/>
          <a:lstStyle/>
          <a:p>
            <a:pPr>
              <a:lnSpc>
                <a:spcPct val="150000"/>
              </a:lnSpc>
              <a:spcBef>
                <a:spcPts val="0"/>
              </a:spcBef>
            </a:pPr>
            <a:r>
              <a:rPr lang="zh-CN" altLang="en-US" dirty="0"/>
              <a:t>启动代理服务器，浏览器配置代理服务器上网，在代理服务器上劫持、监听</a:t>
            </a:r>
          </a:p>
        </p:txBody>
      </p:sp>
      <p:pic>
        <p:nvPicPr>
          <p:cNvPr id="2" name="图片 1"/>
          <p:cNvPicPr>
            <a:picLocks noChangeAspect="1"/>
          </p:cNvPicPr>
          <p:nvPr/>
        </p:nvPicPr>
        <p:blipFill>
          <a:blip r:embed="rId3"/>
          <a:stretch>
            <a:fillRect/>
          </a:stretch>
        </p:blipFill>
        <p:spPr>
          <a:xfrm>
            <a:off x="1150938" y="2724538"/>
            <a:ext cx="6313552" cy="3396342"/>
          </a:xfrm>
          <a:prstGeom prst="rect">
            <a:avLst/>
          </a:prstGeom>
          <a:ln>
            <a:solidFill>
              <a:srgbClr val="FF0000"/>
            </a:solidFill>
          </a:ln>
        </p:spPr>
      </p:pic>
    </p:spTree>
    <p:extLst>
      <p:ext uri="{BB962C8B-B14F-4D97-AF65-F5344CB8AC3E}">
        <p14:creationId xmlns:p14="http://schemas.microsoft.com/office/powerpoint/2010/main" val="2099532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strVal val="#ppt_w*0.70"/>
                                          </p:val>
                                        </p:tav>
                                        <p:tav tm="100000">
                                          <p:val>
                                            <p:strVal val="#ppt_w"/>
                                          </p:val>
                                        </p:tav>
                                      </p:tavLst>
                                    </p:anim>
                                    <p:anim calcmode="lin" valueType="num">
                                      <p:cBhvr>
                                        <p:cTn id="8" dur="1000" fill="hold"/>
                                        <p:tgtEl>
                                          <p:spTgt spid="2"/>
                                        </p:tgtEl>
                                        <p:attrNameLst>
                                          <p:attrName>ppt_h</p:attrName>
                                        </p:attrNameLst>
                                      </p:cBhvr>
                                      <p:tavLst>
                                        <p:tav tm="0">
                                          <p:val>
                                            <p:strVal val="#ppt_h"/>
                                          </p:val>
                                        </p:tav>
                                        <p:tav tm="100000">
                                          <p:val>
                                            <p:strVal val="#ppt_h"/>
                                          </p:val>
                                        </p:tav>
                                      </p:tavLst>
                                    </p:anim>
                                    <p:animEffect transition="in" filter="fade">
                                      <p:cBhvr>
                                        <p:cTn id="9"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658813" y="1554163"/>
            <a:ext cx="7772400" cy="547348"/>
          </a:xfrm>
        </p:spPr>
        <p:txBody>
          <a:bodyPr/>
          <a:lstStyle/>
          <a:p>
            <a:r>
              <a:rPr lang="zh-CN" altLang="en-US" dirty="0"/>
              <a:t>以</a:t>
            </a:r>
            <a:r>
              <a:rPr lang="en-US" altLang="zh-CN" dirty="0"/>
              <a:t>Fiddler</a:t>
            </a:r>
            <a:r>
              <a:rPr lang="zh-CN" altLang="en-US" dirty="0"/>
              <a:t>劫持手机</a:t>
            </a:r>
            <a:r>
              <a:rPr lang="en-US" altLang="zh-CN" dirty="0"/>
              <a:t>HTTPS</a:t>
            </a:r>
            <a:r>
              <a:rPr lang="zh-CN" altLang="en-US" dirty="0"/>
              <a:t>流量为例</a:t>
            </a:r>
          </a:p>
        </p:txBody>
      </p:sp>
      <p:sp>
        <p:nvSpPr>
          <p:cNvPr id="3" name="标题 2"/>
          <p:cNvSpPr>
            <a:spLocks noGrp="1"/>
          </p:cNvSpPr>
          <p:nvPr>
            <p:ph type="title"/>
          </p:nvPr>
        </p:nvSpPr>
        <p:spPr/>
        <p:txBody>
          <a:bodyPr/>
          <a:lstStyle/>
          <a:p>
            <a:r>
              <a:rPr lang="zh-CN" altLang="en-US" dirty="0"/>
              <a:t>代理劫持</a:t>
            </a:r>
          </a:p>
        </p:txBody>
      </p:sp>
      <p:pic>
        <p:nvPicPr>
          <p:cNvPr id="4" name="图片 3"/>
          <p:cNvPicPr>
            <a:picLocks noChangeAspect="1"/>
          </p:cNvPicPr>
          <p:nvPr/>
        </p:nvPicPr>
        <p:blipFill>
          <a:blip r:embed="rId3"/>
          <a:stretch>
            <a:fillRect/>
          </a:stretch>
        </p:blipFill>
        <p:spPr>
          <a:xfrm>
            <a:off x="1628955" y="2296742"/>
            <a:ext cx="666459" cy="1109548"/>
          </a:xfrm>
          <a:prstGeom prst="rect">
            <a:avLst/>
          </a:prstGeom>
        </p:spPr>
      </p:pic>
      <p:pic>
        <p:nvPicPr>
          <p:cNvPr id="6" name="图片 5"/>
          <p:cNvPicPr>
            <a:picLocks noChangeAspect="1"/>
          </p:cNvPicPr>
          <p:nvPr/>
        </p:nvPicPr>
        <p:blipFill>
          <a:blip r:embed="rId4"/>
          <a:stretch>
            <a:fillRect/>
          </a:stretch>
        </p:blipFill>
        <p:spPr>
          <a:xfrm>
            <a:off x="3701507" y="3183391"/>
            <a:ext cx="1457325" cy="1209675"/>
          </a:xfrm>
          <a:prstGeom prst="rect">
            <a:avLst/>
          </a:prstGeom>
        </p:spPr>
      </p:pic>
      <p:pic>
        <p:nvPicPr>
          <p:cNvPr id="8" name="图片 7"/>
          <p:cNvPicPr>
            <a:picLocks noChangeAspect="1"/>
          </p:cNvPicPr>
          <p:nvPr/>
        </p:nvPicPr>
        <p:blipFill>
          <a:blip r:embed="rId5"/>
          <a:stretch>
            <a:fillRect/>
          </a:stretch>
        </p:blipFill>
        <p:spPr>
          <a:xfrm>
            <a:off x="6393679" y="2703482"/>
            <a:ext cx="1581150" cy="895350"/>
          </a:xfrm>
          <a:prstGeom prst="rect">
            <a:avLst/>
          </a:prstGeom>
        </p:spPr>
      </p:pic>
      <p:pic>
        <p:nvPicPr>
          <p:cNvPr id="10" name="图片 9"/>
          <p:cNvPicPr>
            <a:picLocks noChangeAspect="1"/>
          </p:cNvPicPr>
          <p:nvPr/>
        </p:nvPicPr>
        <p:blipFill>
          <a:blip r:embed="rId6"/>
          <a:stretch>
            <a:fillRect/>
          </a:stretch>
        </p:blipFill>
        <p:spPr>
          <a:xfrm>
            <a:off x="7129936" y="4367476"/>
            <a:ext cx="844893" cy="1328563"/>
          </a:xfrm>
          <a:prstGeom prst="rect">
            <a:avLst/>
          </a:prstGeom>
        </p:spPr>
      </p:pic>
      <p:cxnSp>
        <p:nvCxnSpPr>
          <p:cNvPr id="12" name="直接箭头连接符 11"/>
          <p:cNvCxnSpPr>
            <a:stCxn id="4" idx="3"/>
          </p:cNvCxnSpPr>
          <p:nvPr/>
        </p:nvCxnSpPr>
        <p:spPr bwMode="auto">
          <a:xfrm>
            <a:off x="2295414" y="2851516"/>
            <a:ext cx="1505083" cy="936713"/>
          </a:xfrm>
          <a:prstGeom prst="straightConnector1">
            <a:avLst/>
          </a:prstGeom>
          <a:solidFill>
            <a:schemeClr val="accent1"/>
          </a:solidFill>
          <a:ln w="19050" cap="flat" cmpd="sng" algn="ctr">
            <a:solidFill>
              <a:schemeClr val="tx1"/>
            </a:solidFill>
            <a:prstDash val="dash"/>
            <a:round/>
            <a:headEnd type="triangle" w="med" len="med"/>
            <a:tailEnd type="triangle" w="med" len="med"/>
          </a:ln>
          <a:effectLst/>
        </p:spPr>
      </p:cxnSp>
      <p:cxnSp>
        <p:nvCxnSpPr>
          <p:cNvPr id="16" name="直接箭头连接符 15"/>
          <p:cNvCxnSpPr/>
          <p:nvPr/>
        </p:nvCxnSpPr>
        <p:spPr bwMode="auto">
          <a:xfrm flipH="1">
            <a:off x="5059841" y="3319872"/>
            <a:ext cx="1486238" cy="620757"/>
          </a:xfrm>
          <a:prstGeom prst="straightConnector1">
            <a:avLst/>
          </a:prstGeom>
          <a:solidFill>
            <a:schemeClr val="accent1"/>
          </a:solidFill>
          <a:ln w="19050" cap="flat" cmpd="sng" algn="ctr">
            <a:solidFill>
              <a:schemeClr val="tx1"/>
            </a:solidFill>
            <a:prstDash val="dash"/>
            <a:round/>
            <a:headEnd type="triangle" w="med" len="med"/>
            <a:tailEnd type="triangle" w="med" len="med"/>
          </a:ln>
          <a:effectLst/>
        </p:spPr>
      </p:cxnSp>
      <p:cxnSp>
        <p:nvCxnSpPr>
          <p:cNvPr id="20" name="直接箭头连接符 19"/>
          <p:cNvCxnSpPr>
            <a:endCxn id="10" idx="0"/>
          </p:cNvCxnSpPr>
          <p:nvPr/>
        </p:nvCxnSpPr>
        <p:spPr bwMode="auto">
          <a:xfrm>
            <a:off x="7184254" y="3533459"/>
            <a:ext cx="368129" cy="834017"/>
          </a:xfrm>
          <a:prstGeom prst="straightConnector1">
            <a:avLst/>
          </a:prstGeom>
          <a:solidFill>
            <a:schemeClr val="accent1"/>
          </a:solidFill>
          <a:ln w="19050" cap="flat" cmpd="sng" algn="ctr">
            <a:solidFill>
              <a:schemeClr val="tx1"/>
            </a:solidFill>
            <a:prstDash val="solid"/>
            <a:round/>
            <a:headEnd type="triangle" w="med" len="med"/>
            <a:tailEnd type="triangle" w="med" len="med"/>
          </a:ln>
          <a:effectLst/>
        </p:spPr>
      </p:cxnSp>
      <p:sp>
        <p:nvSpPr>
          <p:cNvPr id="21" name="文本框 20"/>
          <p:cNvSpPr txBox="1"/>
          <p:nvPr/>
        </p:nvSpPr>
        <p:spPr>
          <a:xfrm>
            <a:off x="1521955" y="3444517"/>
            <a:ext cx="800219" cy="461665"/>
          </a:xfrm>
          <a:prstGeom prst="rect">
            <a:avLst/>
          </a:prstGeom>
          <a:noFill/>
        </p:spPr>
        <p:txBody>
          <a:bodyPr wrap="none" rtlCol="0">
            <a:spAutoFit/>
          </a:bodyPr>
          <a:lstStyle/>
          <a:p>
            <a:r>
              <a:rPr lang="zh-CN" altLang="en-US" sz="2400" b="0" dirty="0">
                <a:latin typeface="黑体" panose="02010609060101010101" pitchFamily="49" charset="-122"/>
                <a:ea typeface="黑体" panose="02010609060101010101" pitchFamily="49" charset="-122"/>
              </a:rPr>
              <a:t>手机</a:t>
            </a:r>
          </a:p>
        </p:txBody>
      </p:sp>
      <p:sp>
        <p:nvSpPr>
          <p:cNvPr id="23" name="文本框 22"/>
          <p:cNvSpPr txBox="1"/>
          <p:nvPr/>
        </p:nvSpPr>
        <p:spPr>
          <a:xfrm>
            <a:off x="2202970" y="4424787"/>
            <a:ext cx="4564583" cy="830997"/>
          </a:xfrm>
          <a:prstGeom prst="rect">
            <a:avLst/>
          </a:prstGeom>
          <a:noFill/>
        </p:spPr>
        <p:txBody>
          <a:bodyPr wrap="none" rtlCol="0">
            <a:spAutoFit/>
          </a:bodyPr>
          <a:lstStyle/>
          <a:p>
            <a:pPr algn="ctr"/>
            <a:r>
              <a:rPr lang="zh-CN" altLang="en-US" sz="2400" b="0" dirty="0">
                <a:latin typeface="+mn-lt"/>
                <a:ea typeface="黑体" panose="02010609060101010101" pitchFamily="49" charset="-122"/>
              </a:rPr>
              <a:t>笔记本电脑</a:t>
            </a:r>
            <a:endParaRPr lang="en-US" altLang="zh-CN" sz="2400" b="0" dirty="0">
              <a:latin typeface="+mn-lt"/>
              <a:ea typeface="黑体" panose="02010609060101010101" pitchFamily="49" charset="-122"/>
            </a:endParaRPr>
          </a:p>
          <a:p>
            <a:pPr algn="ctr"/>
            <a:r>
              <a:rPr lang="zh-CN" altLang="en-US" sz="2400" b="0" dirty="0">
                <a:latin typeface="+mn-lt"/>
                <a:ea typeface="黑体" panose="02010609060101010101" pitchFamily="49" charset="-122"/>
              </a:rPr>
              <a:t>（启动</a:t>
            </a:r>
            <a:r>
              <a:rPr lang="en-US" altLang="zh-CN" sz="2400" b="0" dirty="0">
                <a:latin typeface="+mn-lt"/>
                <a:ea typeface="黑体" panose="02010609060101010101" pitchFamily="49" charset="-122"/>
              </a:rPr>
              <a:t>Fiddler</a:t>
            </a:r>
            <a:r>
              <a:rPr lang="zh-CN" altLang="en-US" sz="2400" b="0" dirty="0">
                <a:latin typeface="+mn-lt"/>
                <a:ea typeface="黑体" panose="02010609060101010101" pitchFamily="49" charset="-122"/>
              </a:rPr>
              <a:t>，开启</a:t>
            </a:r>
            <a:r>
              <a:rPr lang="en-US" altLang="zh-CN" sz="2400" b="0" dirty="0">
                <a:latin typeface="+mn-lt"/>
                <a:ea typeface="黑体" panose="02010609060101010101" pitchFamily="49" charset="-122"/>
              </a:rPr>
              <a:t>Wi-Fi</a:t>
            </a:r>
            <a:r>
              <a:rPr lang="zh-CN" altLang="en-US" sz="2400" b="0" dirty="0">
                <a:latin typeface="+mn-lt"/>
                <a:ea typeface="黑体" panose="02010609060101010101" pitchFamily="49" charset="-122"/>
              </a:rPr>
              <a:t>热点）</a:t>
            </a:r>
          </a:p>
        </p:txBody>
      </p:sp>
      <p:sp>
        <p:nvSpPr>
          <p:cNvPr id="26" name="文本框 25"/>
          <p:cNvSpPr txBox="1"/>
          <p:nvPr/>
        </p:nvSpPr>
        <p:spPr>
          <a:xfrm>
            <a:off x="6767552" y="5719065"/>
            <a:ext cx="1663661" cy="461665"/>
          </a:xfrm>
          <a:prstGeom prst="rect">
            <a:avLst/>
          </a:prstGeom>
          <a:noFill/>
        </p:spPr>
        <p:txBody>
          <a:bodyPr wrap="none" rtlCol="0">
            <a:spAutoFit/>
          </a:bodyPr>
          <a:lstStyle/>
          <a:p>
            <a:r>
              <a:rPr lang="en-US" altLang="zh-CN" sz="2400" b="0" dirty="0">
                <a:latin typeface="+mn-lt"/>
                <a:ea typeface="黑体" panose="02010609060101010101" pitchFamily="49" charset="-122"/>
              </a:rPr>
              <a:t>Web</a:t>
            </a:r>
            <a:r>
              <a:rPr lang="zh-CN" altLang="en-US" sz="2400" b="0" dirty="0">
                <a:latin typeface="+mn-lt"/>
                <a:ea typeface="黑体" panose="02010609060101010101" pitchFamily="49" charset="-122"/>
              </a:rPr>
              <a:t>服务器</a:t>
            </a:r>
          </a:p>
        </p:txBody>
      </p:sp>
    </p:spTree>
    <p:extLst>
      <p:ext uri="{BB962C8B-B14F-4D97-AF65-F5344CB8AC3E}">
        <p14:creationId xmlns:p14="http://schemas.microsoft.com/office/powerpoint/2010/main" val="1381560451"/>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494790" y="1572825"/>
            <a:ext cx="5951157" cy="4114800"/>
          </a:xfrm>
        </p:spPr>
      </p:pic>
      <p:sp>
        <p:nvSpPr>
          <p:cNvPr id="3" name="标题 2"/>
          <p:cNvSpPr>
            <a:spLocks noGrp="1"/>
          </p:cNvSpPr>
          <p:nvPr>
            <p:ph type="title"/>
          </p:nvPr>
        </p:nvSpPr>
        <p:spPr/>
        <p:txBody>
          <a:bodyPr/>
          <a:lstStyle/>
          <a:p>
            <a:r>
              <a:rPr lang="zh-CN" altLang="en-US" dirty="0"/>
              <a:t>代理劫持</a:t>
            </a:r>
          </a:p>
        </p:txBody>
      </p:sp>
    </p:spTree>
    <p:extLst>
      <p:ext uri="{BB962C8B-B14F-4D97-AF65-F5344CB8AC3E}">
        <p14:creationId xmlns:p14="http://schemas.microsoft.com/office/powerpoint/2010/main" val="3306209658"/>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代理劫持</a:t>
            </a:r>
          </a:p>
        </p:txBody>
      </p:sp>
      <p:pic>
        <p:nvPicPr>
          <p:cNvPr id="5" name="内容占位符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566601" y="1554163"/>
            <a:ext cx="5956824" cy="4114800"/>
          </a:xfrm>
        </p:spPr>
      </p:pic>
    </p:spTree>
    <p:extLst>
      <p:ext uri="{BB962C8B-B14F-4D97-AF65-F5344CB8AC3E}">
        <p14:creationId xmlns:p14="http://schemas.microsoft.com/office/powerpoint/2010/main" val="2166732810"/>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代理劫持</a:t>
            </a:r>
          </a:p>
        </p:txBody>
      </p:sp>
      <p:pic>
        <p:nvPicPr>
          <p:cNvPr id="4" name="内容占位符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701292" y="1554163"/>
            <a:ext cx="5687442" cy="4114800"/>
          </a:xfrm>
        </p:spPr>
      </p:pic>
    </p:spTree>
    <p:extLst>
      <p:ext uri="{BB962C8B-B14F-4D97-AF65-F5344CB8AC3E}">
        <p14:creationId xmlns:p14="http://schemas.microsoft.com/office/powerpoint/2010/main" val="3066481476"/>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代理劫持</a:t>
            </a:r>
          </a:p>
        </p:txBody>
      </p:sp>
      <p:pic>
        <p:nvPicPr>
          <p:cNvPr id="5" name="内容占位符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114726" y="1554163"/>
            <a:ext cx="4860574" cy="4114800"/>
          </a:xfrm>
        </p:spPr>
      </p:pic>
    </p:spTree>
    <p:extLst>
      <p:ext uri="{BB962C8B-B14F-4D97-AF65-F5344CB8AC3E}">
        <p14:creationId xmlns:p14="http://schemas.microsoft.com/office/powerpoint/2010/main" val="2741634836"/>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1284398"/>
            <a:ext cx="4811785" cy="4114800"/>
          </a:xfrm>
          <a:ln>
            <a:solidFill>
              <a:srgbClr val="FF0000"/>
            </a:solidFill>
          </a:ln>
        </p:spPr>
      </p:pic>
      <p:sp>
        <p:nvSpPr>
          <p:cNvPr id="3" name="标题 2"/>
          <p:cNvSpPr>
            <a:spLocks noGrp="1"/>
          </p:cNvSpPr>
          <p:nvPr>
            <p:ph type="title"/>
          </p:nvPr>
        </p:nvSpPr>
        <p:spPr/>
        <p:txBody>
          <a:bodyPr/>
          <a:lstStyle/>
          <a:p>
            <a:r>
              <a:rPr lang="zh-CN" altLang="en-US" dirty="0"/>
              <a:t>代理劫持</a:t>
            </a:r>
          </a:p>
        </p:txBody>
      </p:sp>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05275" y="2755246"/>
            <a:ext cx="4838700" cy="3552825"/>
          </a:xfrm>
          <a:prstGeom prst="rect">
            <a:avLst/>
          </a:prstGeom>
        </p:spPr>
      </p:pic>
    </p:spTree>
    <p:extLst>
      <p:ext uri="{BB962C8B-B14F-4D97-AF65-F5344CB8AC3E}">
        <p14:creationId xmlns:p14="http://schemas.microsoft.com/office/powerpoint/2010/main" val="3585220691"/>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内容占位符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150938" y="2268538"/>
            <a:ext cx="2314574" cy="4114800"/>
          </a:xfrm>
        </p:spPr>
      </p:pic>
      <p:sp>
        <p:nvSpPr>
          <p:cNvPr id="3" name="标题 2"/>
          <p:cNvSpPr>
            <a:spLocks noGrp="1"/>
          </p:cNvSpPr>
          <p:nvPr>
            <p:ph type="title"/>
          </p:nvPr>
        </p:nvSpPr>
        <p:spPr/>
        <p:txBody>
          <a:bodyPr/>
          <a:lstStyle/>
          <a:p>
            <a:r>
              <a:rPr lang="zh-CN" altLang="en-US" dirty="0"/>
              <a:t>代理劫持</a:t>
            </a:r>
          </a:p>
        </p:txBody>
      </p:sp>
      <p:pic>
        <p:nvPicPr>
          <p:cNvPr id="5" name="图片 4"/>
          <p:cNvPicPr>
            <a:picLocks noChangeAspect="1"/>
          </p:cNvPicPr>
          <p:nvPr/>
        </p:nvPicPr>
        <p:blipFill>
          <a:blip r:embed="rId4"/>
          <a:stretch>
            <a:fillRect/>
          </a:stretch>
        </p:blipFill>
        <p:spPr>
          <a:xfrm>
            <a:off x="474340" y="1327944"/>
            <a:ext cx="8124825" cy="714375"/>
          </a:xfrm>
          <a:prstGeom prst="rect">
            <a:avLst/>
          </a:prstGeom>
        </p:spPr>
      </p:pic>
      <p:pic>
        <p:nvPicPr>
          <p:cNvPr id="7" name="图片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75853" y="2268537"/>
            <a:ext cx="3011163" cy="4114801"/>
          </a:xfrm>
          <a:prstGeom prst="rect">
            <a:avLst/>
          </a:prstGeom>
        </p:spPr>
      </p:pic>
    </p:spTree>
    <p:extLst>
      <p:ext uri="{BB962C8B-B14F-4D97-AF65-F5344CB8AC3E}">
        <p14:creationId xmlns:p14="http://schemas.microsoft.com/office/powerpoint/2010/main" val="6849894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2">
            <a:extLst>
              <a:ext uri="{FF2B5EF4-FFF2-40B4-BE49-F238E27FC236}">
                <a16:creationId xmlns:a16="http://schemas.microsoft.com/office/drawing/2014/main" id="{6A3B1B0F-DEB5-40A7-93FC-17CD3C464449}"/>
              </a:ext>
            </a:extLst>
          </p:cNvPr>
          <p:cNvSpPr>
            <a:spLocks noGrp="1"/>
          </p:cNvSpPr>
          <p:nvPr>
            <p:ph type="title"/>
          </p:nvPr>
        </p:nvSpPr>
        <p:spPr>
          <a:xfrm>
            <a:off x="1150938" y="142875"/>
            <a:ext cx="7793037" cy="958850"/>
          </a:xfrm>
        </p:spPr>
        <p:txBody>
          <a:bodyPr/>
          <a:lstStyle/>
          <a:p>
            <a:r>
              <a:rPr lang="en-US" altLang="zh-CN" dirty="0"/>
              <a:t>Web</a:t>
            </a:r>
            <a:r>
              <a:rPr lang="zh-CN" altLang="en-US" dirty="0"/>
              <a:t>安全威胁及对策</a:t>
            </a:r>
          </a:p>
        </p:txBody>
      </p:sp>
      <p:graphicFrame>
        <p:nvGraphicFramePr>
          <p:cNvPr id="6" name="Group 314">
            <a:extLst>
              <a:ext uri="{FF2B5EF4-FFF2-40B4-BE49-F238E27FC236}">
                <a16:creationId xmlns:a16="http://schemas.microsoft.com/office/drawing/2014/main" id="{31103C5A-73C0-46C2-B3B0-18CC1885F4D0}"/>
              </a:ext>
            </a:extLst>
          </p:cNvPr>
          <p:cNvGraphicFramePr>
            <a:graphicFrameLocks/>
          </p:cNvGraphicFramePr>
          <p:nvPr>
            <p:extLst>
              <p:ext uri="{D42A27DB-BD31-4B8C-83A1-F6EECF244321}">
                <p14:modId xmlns:p14="http://schemas.microsoft.com/office/powerpoint/2010/main" val="3419167608"/>
              </p:ext>
            </p:extLst>
          </p:nvPr>
        </p:nvGraphicFramePr>
        <p:xfrm>
          <a:off x="303212" y="1101725"/>
          <a:ext cx="8640763" cy="5271684"/>
        </p:xfrm>
        <a:graphic>
          <a:graphicData uri="http://schemas.openxmlformats.org/drawingml/2006/table">
            <a:tbl>
              <a:tblPr/>
              <a:tblGrid>
                <a:gridCol w="1113896">
                  <a:extLst>
                    <a:ext uri="{9D8B030D-6E8A-4147-A177-3AD203B41FA5}">
                      <a16:colId xmlns:a16="http://schemas.microsoft.com/office/drawing/2014/main" val="20000"/>
                    </a:ext>
                  </a:extLst>
                </a:gridCol>
                <a:gridCol w="2928395">
                  <a:extLst>
                    <a:ext uri="{9D8B030D-6E8A-4147-A177-3AD203B41FA5}">
                      <a16:colId xmlns:a16="http://schemas.microsoft.com/office/drawing/2014/main" val="20001"/>
                    </a:ext>
                  </a:extLst>
                </a:gridCol>
                <a:gridCol w="2578094">
                  <a:extLst>
                    <a:ext uri="{9D8B030D-6E8A-4147-A177-3AD203B41FA5}">
                      <a16:colId xmlns:a16="http://schemas.microsoft.com/office/drawing/2014/main" val="20002"/>
                    </a:ext>
                  </a:extLst>
                </a:gridCol>
                <a:gridCol w="2020378">
                  <a:extLst>
                    <a:ext uri="{9D8B030D-6E8A-4147-A177-3AD203B41FA5}">
                      <a16:colId xmlns:a16="http://schemas.microsoft.com/office/drawing/2014/main" val="20003"/>
                    </a:ext>
                  </a:extLst>
                </a:gridCol>
              </a:tblGrid>
              <a:tr h="365764">
                <a:tc>
                  <a:txBody>
                    <a:bodyPr/>
                    <a:lstStyle>
                      <a:lvl1pPr marL="0" algn="l" defTabSz="914400" rtl="0" eaLnBrk="1" latinLnBrk="0" hangingPunct="1">
                        <a:spcBef>
                          <a:spcPct val="20000"/>
                        </a:spcBef>
                        <a:defRPr sz="2800" kern="1200">
                          <a:solidFill>
                            <a:schemeClr val="tx1"/>
                          </a:solidFill>
                          <a:latin typeface="Arial" pitchFamily="34" charset="0"/>
                          <a:ea typeface="宋体" pitchFamily="2" charset="-122"/>
                        </a:defRPr>
                      </a:lvl1pPr>
                      <a:lvl2pPr marL="457200" algn="l" defTabSz="914400" rtl="0" eaLnBrk="1" latinLnBrk="0" hangingPunct="1">
                        <a:spcBef>
                          <a:spcPct val="20000"/>
                        </a:spcBef>
                        <a:defRPr sz="2400" kern="1200">
                          <a:solidFill>
                            <a:schemeClr val="tx1"/>
                          </a:solidFill>
                          <a:latin typeface="Arial" pitchFamily="34" charset="0"/>
                          <a:ea typeface="宋体" pitchFamily="2" charset="-122"/>
                        </a:defRPr>
                      </a:lvl2pPr>
                      <a:lvl3pPr marL="914400" algn="l" defTabSz="914400" rtl="0" eaLnBrk="1" latinLnBrk="0" hangingPunct="1">
                        <a:spcBef>
                          <a:spcPct val="20000"/>
                        </a:spcBef>
                        <a:defRPr sz="2000" kern="1200">
                          <a:solidFill>
                            <a:schemeClr val="tx1"/>
                          </a:solidFill>
                          <a:latin typeface="Arial" pitchFamily="34" charset="0"/>
                          <a:ea typeface="宋体" pitchFamily="2" charset="-122"/>
                        </a:defRPr>
                      </a:lvl3pPr>
                      <a:lvl4pPr marL="1371600" algn="l" defTabSz="914400" rtl="0" eaLnBrk="1" latinLnBrk="0" hangingPunct="1">
                        <a:spcBef>
                          <a:spcPct val="20000"/>
                        </a:spcBef>
                        <a:defRPr sz="1800" kern="1200">
                          <a:solidFill>
                            <a:schemeClr val="tx1"/>
                          </a:solidFill>
                          <a:latin typeface="Arial" pitchFamily="34" charset="0"/>
                          <a:ea typeface="宋体" pitchFamily="2" charset="-122"/>
                        </a:defRPr>
                      </a:lvl4pPr>
                      <a:lvl5pPr marL="1828800" algn="l" defTabSz="914400" rtl="0" eaLnBrk="1" latinLnBrk="0" hangingPunct="1">
                        <a:spcBef>
                          <a:spcPct val="20000"/>
                        </a:spcBef>
                        <a:defRPr sz="1800" kern="1200">
                          <a:solidFill>
                            <a:schemeClr val="tx1"/>
                          </a:solidFill>
                          <a:latin typeface="Arial" pitchFamily="34" charset="0"/>
                          <a:ea typeface="宋体" pitchFamily="2" charset="-122"/>
                        </a:defRPr>
                      </a:lvl5pPr>
                      <a:lvl6pPr marL="2286000" algn="l" defTabSz="914400" rtl="0" eaLnBrk="1" fontAlgn="base" latinLnBrk="0" hangingPunct="1">
                        <a:spcBef>
                          <a:spcPct val="20000"/>
                        </a:spcBef>
                        <a:spcAft>
                          <a:spcPct val="0"/>
                        </a:spcAft>
                        <a:defRPr sz="1800" kern="1200">
                          <a:solidFill>
                            <a:schemeClr val="tx1"/>
                          </a:solidFill>
                          <a:latin typeface="Arial" pitchFamily="34" charset="0"/>
                          <a:ea typeface="宋体" pitchFamily="2" charset="-122"/>
                        </a:defRPr>
                      </a:lvl6pPr>
                      <a:lvl7pPr marL="2743200" algn="l" defTabSz="914400" rtl="0" eaLnBrk="1" fontAlgn="base" latinLnBrk="0" hangingPunct="1">
                        <a:spcBef>
                          <a:spcPct val="20000"/>
                        </a:spcBef>
                        <a:spcAft>
                          <a:spcPct val="0"/>
                        </a:spcAft>
                        <a:defRPr sz="1800" kern="1200">
                          <a:solidFill>
                            <a:schemeClr val="tx1"/>
                          </a:solidFill>
                          <a:latin typeface="Arial" pitchFamily="34" charset="0"/>
                          <a:ea typeface="宋体" pitchFamily="2" charset="-122"/>
                        </a:defRPr>
                      </a:lvl7pPr>
                      <a:lvl8pPr marL="3200400" algn="l" defTabSz="914400" rtl="0" eaLnBrk="1" fontAlgn="base" latinLnBrk="0" hangingPunct="1">
                        <a:spcBef>
                          <a:spcPct val="20000"/>
                        </a:spcBef>
                        <a:spcAft>
                          <a:spcPct val="0"/>
                        </a:spcAft>
                        <a:defRPr sz="1800" kern="1200">
                          <a:solidFill>
                            <a:schemeClr val="tx1"/>
                          </a:solidFill>
                          <a:latin typeface="Arial" pitchFamily="34" charset="0"/>
                          <a:ea typeface="宋体" pitchFamily="2" charset="-122"/>
                        </a:defRPr>
                      </a:lvl8pPr>
                      <a:lvl9pPr marL="3657600" algn="l" defTabSz="914400" rtl="0" eaLnBrk="1" fontAlgn="base" latinLnBrk="0" hangingPunct="1">
                        <a:spcBef>
                          <a:spcPct val="20000"/>
                        </a:spcBef>
                        <a:spcAft>
                          <a:spcPct val="0"/>
                        </a:spcAft>
                        <a:defRPr sz="1800" kern="1200">
                          <a:solidFill>
                            <a:schemeClr val="tx1"/>
                          </a:solidFill>
                          <a:latin typeface="Arial" pitchFamily="34"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zh-CN" sz="2000" b="1" i="0" u="none" strike="noStrike" cap="none" normalizeH="0" baseline="0" dirty="0">
                        <a:ln>
                          <a:noFill/>
                        </a:ln>
                        <a:solidFill>
                          <a:schemeClr val="tx1"/>
                        </a:solidFill>
                        <a:effectLst/>
                        <a:latin typeface="Arial" pitchFamily="34" charset="0"/>
                        <a:ea typeface="宋体" pitchFamily="2" charset="-122"/>
                      </a:endParaRPr>
                    </a:p>
                  </a:txBody>
                  <a:tcPr marL="91438" marR="91438"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spcBef>
                          <a:spcPct val="20000"/>
                        </a:spcBef>
                        <a:tabLst>
                          <a:tab pos="4362450" algn="l"/>
                        </a:tabLst>
                        <a:defRPr sz="2800" kern="1200">
                          <a:solidFill>
                            <a:schemeClr val="tx1"/>
                          </a:solidFill>
                          <a:latin typeface="Arial" pitchFamily="34" charset="0"/>
                          <a:ea typeface="宋体" pitchFamily="2" charset="-122"/>
                        </a:defRPr>
                      </a:lvl1pPr>
                      <a:lvl2pPr marL="457200" algn="l" defTabSz="914400" rtl="0" eaLnBrk="1" latinLnBrk="0" hangingPunct="1">
                        <a:spcBef>
                          <a:spcPct val="20000"/>
                        </a:spcBef>
                        <a:tabLst>
                          <a:tab pos="4362450" algn="l"/>
                        </a:tabLst>
                        <a:defRPr sz="2400" kern="1200">
                          <a:solidFill>
                            <a:schemeClr val="tx1"/>
                          </a:solidFill>
                          <a:latin typeface="Arial" pitchFamily="34" charset="0"/>
                          <a:ea typeface="宋体" pitchFamily="2" charset="-122"/>
                        </a:defRPr>
                      </a:lvl2pPr>
                      <a:lvl3pPr marL="914400" algn="l" defTabSz="914400" rtl="0" eaLnBrk="1" latinLnBrk="0" hangingPunct="1">
                        <a:spcBef>
                          <a:spcPct val="20000"/>
                        </a:spcBef>
                        <a:tabLst>
                          <a:tab pos="4362450" algn="l"/>
                        </a:tabLst>
                        <a:defRPr sz="2000" kern="1200">
                          <a:solidFill>
                            <a:schemeClr val="tx1"/>
                          </a:solidFill>
                          <a:latin typeface="Arial" pitchFamily="34" charset="0"/>
                          <a:ea typeface="宋体" pitchFamily="2" charset="-122"/>
                        </a:defRPr>
                      </a:lvl3pPr>
                      <a:lvl4pPr marL="1371600" algn="l" defTabSz="914400" rtl="0" eaLnBrk="1" latinLnBrk="0" hangingPunct="1">
                        <a:spcBef>
                          <a:spcPct val="20000"/>
                        </a:spcBef>
                        <a:tabLst>
                          <a:tab pos="4362450" algn="l"/>
                        </a:tabLst>
                        <a:defRPr sz="1800" kern="1200">
                          <a:solidFill>
                            <a:schemeClr val="tx1"/>
                          </a:solidFill>
                          <a:latin typeface="Arial" pitchFamily="34" charset="0"/>
                          <a:ea typeface="宋体" pitchFamily="2" charset="-122"/>
                        </a:defRPr>
                      </a:lvl4pPr>
                      <a:lvl5pPr marL="1828800" algn="l" defTabSz="914400" rtl="0" eaLnBrk="1" latinLnBrk="0" hangingPunct="1">
                        <a:spcBef>
                          <a:spcPct val="20000"/>
                        </a:spcBef>
                        <a:tabLst>
                          <a:tab pos="4362450" algn="l"/>
                        </a:tabLst>
                        <a:defRPr sz="1800" kern="1200">
                          <a:solidFill>
                            <a:schemeClr val="tx1"/>
                          </a:solidFill>
                          <a:latin typeface="Arial" pitchFamily="34" charset="0"/>
                          <a:ea typeface="宋体" pitchFamily="2" charset="-122"/>
                        </a:defRPr>
                      </a:lvl5pPr>
                      <a:lvl6pPr marL="2286000" algn="l" defTabSz="914400" rtl="0" eaLnBrk="1" fontAlgn="base" latinLnBrk="0" hangingPunct="1">
                        <a:spcBef>
                          <a:spcPct val="20000"/>
                        </a:spcBef>
                        <a:spcAft>
                          <a:spcPct val="0"/>
                        </a:spcAft>
                        <a:tabLst>
                          <a:tab pos="4362450" algn="l"/>
                        </a:tabLst>
                        <a:defRPr sz="1800" kern="1200">
                          <a:solidFill>
                            <a:schemeClr val="tx1"/>
                          </a:solidFill>
                          <a:latin typeface="Arial" pitchFamily="34" charset="0"/>
                          <a:ea typeface="宋体" pitchFamily="2" charset="-122"/>
                        </a:defRPr>
                      </a:lvl6pPr>
                      <a:lvl7pPr marL="2743200" algn="l" defTabSz="914400" rtl="0" eaLnBrk="1" fontAlgn="base" latinLnBrk="0" hangingPunct="1">
                        <a:spcBef>
                          <a:spcPct val="20000"/>
                        </a:spcBef>
                        <a:spcAft>
                          <a:spcPct val="0"/>
                        </a:spcAft>
                        <a:tabLst>
                          <a:tab pos="4362450" algn="l"/>
                        </a:tabLst>
                        <a:defRPr sz="1800" kern="1200">
                          <a:solidFill>
                            <a:schemeClr val="tx1"/>
                          </a:solidFill>
                          <a:latin typeface="Arial" pitchFamily="34" charset="0"/>
                          <a:ea typeface="宋体" pitchFamily="2" charset="-122"/>
                        </a:defRPr>
                      </a:lvl7pPr>
                      <a:lvl8pPr marL="3200400" algn="l" defTabSz="914400" rtl="0" eaLnBrk="1" fontAlgn="base" latinLnBrk="0" hangingPunct="1">
                        <a:spcBef>
                          <a:spcPct val="20000"/>
                        </a:spcBef>
                        <a:spcAft>
                          <a:spcPct val="0"/>
                        </a:spcAft>
                        <a:tabLst>
                          <a:tab pos="4362450" algn="l"/>
                        </a:tabLst>
                        <a:defRPr sz="1800" kern="1200">
                          <a:solidFill>
                            <a:schemeClr val="tx1"/>
                          </a:solidFill>
                          <a:latin typeface="Arial" pitchFamily="34" charset="0"/>
                          <a:ea typeface="宋体" pitchFamily="2" charset="-122"/>
                        </a:defRPr>
                      </a:lvl8pPr>
                      <a:lvl9pPr marL="3657600" algn="l" defTabSz="914400" rtl="0" eaLnBrk="1" fontAlgn="base" latinLnBrk="0" hangingPunct="1">
                        <a:spcBef>
                          <a:spcPct val="20000"/>
                        </a:spcBef>
                        <a:spcAft>
                          <a:spcPct val="0"/>
                        </a:spcAft>
                        <a:tabLst>
                          <a:tab pos="4362450" algn="l"/>
                        </a:tabLst>
                        <a:defRPr sz="1800" kern="1200">
                          <a:solidFill>
                            <a:schemeClr val="tx1"/>
                          </a:solidFill>
                          <a:latin typeface="Arial"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tab pos="4362450" algn="l"/>
                        </a:tabLst>
                      </a:pPr>
                      <a:r>
                        <a:rPr kumimoji="0" lang="zh-CN" altLang="en-US" sz="20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威    胁</a:t>
                      </a:r>
                      <a:endParaRPr kumimoji="0" lang="zh-CN" altLang="en-US" sz="2000" b="1" i="0" u="none" strike="noStrike" cap="none" normalizeH="0" baseline="0">
                        <a:ln>
                          <a:noFill/>
                        </a:ln>
                        <a:solidFill>
                          <a:schemeClr val="tx1"/>
                        </a:solidFill>
                        <a:effectLst/>
                        <a:latin typeface="Arial" pitchFamily="34" charset="0"/>
                        <a:ea typeface="宋体" pitchFamily="2" charset="-122"/>
                      </a:endParaRPr>
                    </a:p>
                  </a:txBody>
                  <a:tcPr marL="91438" marR="91438"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spcBef>
                          <a:spcPct val="20000"/>
                        </a:spcBef>
                        <a:tabLst>
                          <a:tab pos="4362450" algn="l"/>
                        </a:tabLst>
                        <a:defRPr sz="2800" kern="1200">
                          <a:solidFill>
                            <a:schemeClr val="tx1"/>
                          </a:solidFill>
                          <a:latin typeface="Arial" pitchFamily="34" charset="0"/>
                          <a:ea typeface="宋体" pitchFamily="2" charset="-122"/>
                        </a:defRPr>
                      </a:lvl1pPr>
                      <a:lvl2pPr marL="457200" algn="l" defTabSz="914400" rtl="0" eaLnBrk="1" latinLnBrk="0" hangingPunct="1">
                        <a:spcBef>
                          <a:spcPct val="20000"/>
                        </a:spcBef>
                        <a:tabLst>
                          <a:tab pos="4362450" algn="l"/>
                        </a:tabLst>
                        <a:defRPr sz="2400" kern="1200">
                          <a:solidFill>
                            <a:schemeClr val="tx1"/>
                          </a:solidFill>
                          <a:latin typeface="Arial" pitchFamily="34" charset="0"/>
                          <a:ea typeface="宋体" pitchFamily="2" charset="-122"/>
                        </a:defRPr>
                      </a:lvl2pPr>
                      <a:lvl3pPr marL="914400" algn="l" defTabSz="914400" rtl="0" eaLnBrk="1" latinLnBrk="0" hangingPunct="1">
                        <a:spcBef>
                          <a:spcPct val="20000"/>
                        </a:spcBef>
                        <a:tabLst>
                          <a:tab pos="4362450" algn="l"/>
                        </a:tabLst>
                        <a:defRPr sz="2000" kern="1200">
                          <a:solidFill>
                            <a:schemeClr val="tx1"/>
                          </a:solidFill>
                          <a:latin typeface="Arial" pitchFamily="34" charset="0"/>
                          <a:ea typeface="宋体" pitchFamily="2" charset="-122"/>
                        </a:defRPr>
                      </a:lvl3pPr>
                      <a:lvl4pPr marL="1371600" algn="l" defTabSz="914400" rtl="0" eaLnBrk="1" latinLnBrk="0" hangingPunct="1">
                        <a:spcBef>
                          <a:spcPct val="20000"/>
                        </a:spcBef>
                        <a:tabLst>
                          <a:tab pos="4362450" algn="l"/>
                        </a:tabLst>
                        <a:defRPr sz="1800" kern="1200">
                          <a:solidFill>
                            <a:schemeClr val="tx1"/>
                          </a:solidFill>
                          <a:latin typeface="Arial" pitchFamily="34" charset="0"/>
                          <a:ea typeface="宋体" pitchFamily="2" charset="-122"/>
                        </a:defRPr>
                      </a:lvl4pPr>
                      <a:lvl5pPr marL="1828800" algn="l" defTabSz="914400" rtl="0" eaLnBrk="1" latinLnBrk="0" hangingPunct="1">
                        <a:spcBef>
                          <a:spcPct val="20000"/>
                        </a:spcBef>
                        <a:tabLst>
                          <a:tab pos="4362450" algn="l"/>
                        </a:tabLst>
                        <a:defRPr sz="1800" kern="1200">
                          <a:solidFill>
                            <a:schemeClr val="tx1"/>
                          </a:solidFill>
                          <a:latin typeface="Arial" pitchFamily="34" charset="0"/>
                          <a:ea typeface="宋体" pitchFamily="2" charset="-122"/>
                        </a:defRPr>
                      </a:lvl5pPr>
                      <a:lvl6pPr marL="2286000" algn="l" defTabSz="914400" rtl="0" eaLnBrk="1" fontAlgn="base" latinLnBrk="0" hangingPunct="1">
                        <a:spcBef>
                          <a:spcPct val="20000"/>
                        </a:spcBef>
                        <a:spcAft>
                          <a:spcPct val="0"/>
                        </a:spcAft>
                        <a:tabLst>
                          <a:tab pos="4362450" algn="l"/>
                        </a:tabLst>
                        <a:defRPr sz="1800" kern="1200">
                          <a:solidFill>
                            <a:schemeClr val="tx1"/>
                          </a:solidFill>
                          <a:latin typeface="Arial" pitchFamily="34" charset="0"/>
                          <a:ea typeface="宋体" pitchFamily="2" charset="-122"/>
                        </a:defRPr>
                      </a:lvl6pPr>
                      <a:lvl7pPr marL="2743200" algn="l" defTabSz="914400" rtl="0" eaLnBrk="1" fontAlgn="base" latinLnBrk="0" hangingPunct="1">
                        <a:spcBef>
                          <a:spcPct val="20000"/>
                        </a:spcBef>
                        <a:spcAft>
                          <a:spcPct val="0"/>
                        </a:spcAft>
                        <a:tabLst>
                          <a:tab pos="4362450" algn="l"/>
                        </a:tabLst>
                        <a:defRPr sz="1800" kern="1200">
                          <a:solidFill>
                            <a:schemeClr val="tx1"/>
                          </a:solidFill>
                          <a:latin typeface="Arial" pitchFamily="34" charset="0"/>
                          <a:ea typeface="宋体" pitchFamily="2" charset="-122"/>
                        </a:defRPr>
                      </a:lvl7pPr>
                      <a:lvl8pPr marL="3200400" algn="l" defTabSz="914400" rtl="0" eaLnBrk="1" fontAlgn="base" latinLnBrk="0" hangingPunct="1">
                        <a:spcBef>
                          <a:spcPct val="20000"/>
                        </a:spcBef>
                        <a:spcAft>
                          <a:spcPct val="0"/>
                        </a:spcAft>
                        <a:tabLst>
                          <a:tab pos="4362450" algn="l"/>
                        </a:tabLst>
                        <a:defRPr sz="1800" kern="1200">
                          <a:solidFill>
                            <a:schemeClr val="tx1"/>
                          </a:solidFill>
                          <a:latin typeface="Arial" pitchFamily="34" charset="0"/>
                          <a:ea typeface="宋体" pitchFamily="2" charset="-122"/>
                        </a:defRPr>
                      </a:lvl8pPr>
                      <a:lvl9pPr marL="3657600" algn="l" defTabSz="914400" rtl="0" eaLnBrk="1" fontAlgn="base" latinLnBrk="0" hangingPunct="1">
                        <a:spcBef>
                          <a:spcPct val="20000"/>
                        </a:spcBef>
                        <a:spcAft>
                          <a:spcPct val="0"/>
                        </a:spcAft>
                        <a:tabLst>
                          <a:tab pos="4362450" algn="l"/>
                        </a:tabLst>
                        <a:defRPr sz="1800" kern="1200">
                          <a:solidFill>
                            <a:schemeClr val="tx1"/>
                          </a:solidFill>
                          <a:latin typeface="Arial"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tab pos="4362450" algn="l"/>
                        </a:tabLst>
                      </a:pPr>
                      <a:r>
                        <a:rPr kumimoji="0" lang="zh-CN" altLang="en-US" sz="20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后    果</a:t>
                      </a:r>
                      <a:endParaRPr kumimoji="0" lang="zh-CN" altLang="en-US" sz="2000" b="1" i="0" u="none" strike="noStrike" cap="none" normalizeH="0" baseline="0">
                        <a:ln>
                          <a:noFill/>
                        </a:ln>
                        <a:solidFill>
                          <a:schemeClr val="tx1"/>
                        </a:solidFill>
                        <a:effectLst/>
                        <a:latin typeface="Arial" pitchFamily="34" charset="0"/>
                        <a:ea typeface="宋体" pitchFamily="2" charset="-122"/>
                      </a:endParaRPr>
                    </a:p>
                  </a:txBody>
                  <a:tcPr marL="91438" marR="91438"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spcBef>
                          <a:spcPct val="20000"/>
                        </a:spcBef>
                        <a:tabLst>
                          <a:tab pos="4362450" algn="l"/>
                        </a:tabLst>
                        <a:defRPr sz="2800" kern="1200">
                          <a:solidFill>
                            <a:schemeClr val="tx1"/>
                          </a:solidFill>
                          <a:latin typeface="Arial" pitchFamily="34" charset="0"/>
                          <a:ea typeface="宋体" pitchFamily="2" charset="-122"/>
                        </a:defRPr>
                      </a:lvl1pPr>
                      <a:lvl2pPr marL="457200" algn="l" defTabSz="914400" rtl="0" eaLnBrk="1" latinLnBrk="0" hangingPunct="1">
                        <a:spcBef>
                          <a:spcPct val="20000"/>
                        </a:spcBef>
                        <a:tabLst>
                          <a:tab pos="4362450" algn="l"/>
                        </a:tabLst>
                        <a:defRPr sz="2400" kern="1200">
                          <a:solidFill>
                            <a:schemeClr val="tx1"/>
                          </a:solidFill>
                          <a:latin typeface="Arial" pitchFamily="34" charset="0"/>
                          <a:ea typeface="宋体" pitchFamily="2" charset="-122"/>
                        </a:defRPr>
                      </a:lvl2pPr>
                      <a:lvl3pPr marL="914400" algn="l" defTabSz="914400" rtl="0" eaLnBrk="1" latinLnBrk="0" hangingPunct="1">
                        <a:spcBef>
                          <a:spcPct val="20000"/>
                        </a:spcBef>
                        <a:tabLst>
                          <a:tab pos="4362450" algn="l"/>
                        </a:tabLst>
                        <a:defRPr sz="2000" kern="1200">
                          <a:solidFill>
                            <a:schemeClr val="tx1"/>
                          </a:solidFill>
                          <a:latin typeface="Arial" pitchFamily="34" charset="0"/>
                          <a:ea typeface="宋体" pitchFamily="2" charset="-122"/>
                        </a:defRPr>
                      </a:lvl3pPr>
                      <a:lvl4pPr marL="1371600" algn="l" defTabSz="914400" rtl="0" eaLnBrk="1" latinLnBrk="0" hangingPunct="1">
                        <a:spcBef>
                          <a:spcPct val="20000"/>
                        </a:spcBef>
                        <a:tabLst>
                          <a:tab pos="4362450" algn="l"/>
                        </a:tabLst>
                        <a:defRPr sz="1800" kern="1200">
                          <a:solidFill>
                            <a:schemeClr val="tx1"/>
                          </a:solidFill>
                          <a:latin typeface="Arial" pitchFamily="34" charset="0"/>
                          <a:ea typeface="宋体" pitchFamily="2" charset="-122"/>
                        </a:defRPr>
                      </a:lvl4pPr>
                      <a:lvl5pPr marL="1828800" algn="l" defTabSz="914400" rtl="0" eaLnBrk="1" latinLnBrk="0" hangingPunct="1">
                        <a:spcBef>
                          <a:spcPct val="20000"/>
                        </a:spcBef>
                        <a:tabLst>
                          <a:tab pos="4362450" algn="l"/>
                        </a:tabLst>
                        <a:defRPr sz="1800" kern="1200">
                          <a:solidFill>
                            <a:schemeClr val="tx1"/>
                          </a:solidFill>
                          <a:latin typeface="Arial" pitchFamily="34" charset="0"/>
                          <a:ea typeface="宋体" pitchFamily="2" charset="-122"/>
                        </a:defRPr>
                      </a:lvl5pPr>
                      <a:lvl6pPr marL="2286000" algn="l" defTabSz="914400" rtl="0" eaLnBrk="1" fontAlgn="base" latinLnBrk="0" hangingPunct="1">
                        <a:spcBef>
                          <a:spcPct val="20000"/>
                        </a:spcBef>
                        <a:spcAft>
                          <a:spcPct val="0"/>
                        </a:spcAft>
                        <a:tabLst>
                          <a:tab pos="4362450" algn="l"/>
                        </a:tabLst>
                        <a:defRPr sz="1800" kern="1200">
                          <a:solidFill>
                            <a:schemeClr val="tx1"/>
                          </a:solidFill>
                          <a:latin typeface="Arial" pitchFamily="34" charset="0"/>
                          <a:ea typeface="宋体" pitchFamily="2" charset="-122"/>
                        </a:defRPr>
                      </a:lvl6pPr>
                      <a:lvl7pPr marL="2743200" algn="l" defTabSz="914400" rtl="0" eaLnBrk="1" fontAlgn="base" latinLnBrk="0" hangingPunct="1">
                        <a:spcBef>
                          <a:spcPct val="20000"/>
                        </a:spcBef>
                        <a:spcAft>
                          <a:spcPct val="0"/>
                        </a:spcAft>
                        <a:tabLst>
                          <a:tab pos="4362450" algn="l"/>
                        </a:tabLst>
                        <a:defRPr sz="1800" kern="1200">
                          <a:solidFill>
                            <a:schemeClr val="tx1"/>
                          </a:solidFill>
                          <a:latin typeface="Arial" pitchFamily="34" charset="0"/>
                          <a:ea typeface="宋体" pitchFamily="2" charset="-122"/>
                        </a:defRPr>
                      </a:lvl7pPr>
                      <a:lvl8pPr marL="3200400" algn="l" defTabSz="914400" rtl="0" eaLnBrk="1" fontAlgn="base" latinLnBrk="0" hangingPunct="1">
                        <a:spcBef>
                          <a:spcPct val="20000"/>
                        </a:spcBef>
                        <a:spcAft>
                          <a:spcPct val="0"/>
                        </a:spcAft>
                        <a:tabLst>
                          <a:tab pos="4362450" algn="l"/>
                        </a:tabLst>
                        <a:defRPr sz="1800" kern="1200">
                          <a:solidFill>
                            <a:schemeClr val="tx1"/>
                          </a:solidFill>
                          <a:latin typeface="Arial" pitchFamily="34" charset="0"/>
                          <a:ea typeface="宋体" pitchFamily="2" charset="-122"/>
                        </a:defRPr>
                      </a:lvl8pPr>
                      <a:lvl9pPr marL="3657600" algn="l" defTabSz="914400" rtl="0" eaLnBrk="1" fontAlgn="base" latinLnBrk="0" hangingPunct="1">
                        <a:spcBef>
                          <a:spcPct val="20000"/>
                        </a:spcBef>
                        <a:spcAft>
                          <a:spcPct val="0"/>
                        </a:spcAft>
                        <a:tabLst>
                          <a:tab pos="4362450" algn="l"/>
                        </a:tabLst>
                        <a:defRPr sz="1800" kern="1200">
                          <a:solidFill>
                            <a:schemeClr val="tx1"/>
                          </a:solidFill>
                          <a:latin typeface="Arial"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tab pos="4362450" algn="l"/>
                        </a:tabLst>
                      </a:pPr>
                      <a:r>
                        <a:rPr kumimoji="0" lang="zh-CN" altLang="en-US" sz="20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对    策</a:t>
                      </a:r>
                      <a:endParaRPr kumimoji="0" lang="zh-CN" altLang="en-US" sz="2000" b="1" i="0" u="none" strike="noStrike" cap="none" normalizeH="0" baseline="0">
                        <a:ln>
                          <a:noFill/>
                        </a:ln>
                        <a:solidFill>
                          <a:schemeClr val="tx1"/>
                        </a:solidFill>
                        <a:effectLst/>
                        <a:latin typeface="Arial" pitchFamily="34" charset="0"/>
                        <a:ea typeface="宋体" pitchFamily="2" charset="-122"/>
                      </a:endParaRPr>
                    </a:p>
                  </a:txBody>
                  <a:tcPr marL="91438" marR="91438"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1233839">
                <a:tc>
                  <a:txBody>
                    <a:bodyPr/>
                    <a:lstStyle>
                      <a:lvl1pPr marL="0" algn="l" defTabSz="914400" rtl="0" eaLnBrk="1" latinLnBrk="0" hangingPunct="1">
                        <a:spcBef>
                          <a:spcPct val="20000"/>
                        </a:spcBef>
                        <a:tabLst>
                          <a:tab pos="4362450" algn="l"/>
                        </a:tabLst>
                        <a:defRPr sz="2800" kern="1200">
                          <a:solidFill>
                            <a:schemeClr val="tx1"/>
                          </a:solidFill>
                          <a:latin typeface="Arial" pitchFamily="34" charset="0"/>
                          <a:ea typeface="宋体" pitchFamily="2" charset="-122"/>
                        </a:defRPr>
                      </a:lvl1pPr>
                      <a:lvl2pPr marL="457200" algn="l" defTabSz="914400" rtl="0" eaLnBrk="1" latinLnBrk="0" hangingPunct="1">
                        <a:spcBef>
                          <a:spcPct val="20000"/>
                        </a:spcBef>
                        <a:tabLst>
                          <a:tab pos="4362450" algn="l"/>
                        </a:tabLst>
                        <a:defRPr sz="2400" kern="1200">
                          <a:solidFill>
                            <a:schemeClr val="tx1"/>
                          </a:solidFill>
                          <a:latin typeface="Arial" pitchFamily="34" charset="0"/>
                          <a:ea typeface="宋体" pitchFamily="2" charset="-122"/>
                        </a:defRPr>
                      </a:lvl2pPr>
                      <a:lvl3pPr marL="914400" algn="l" defTabSz="914400" rtl="0" eaLnBrk="1" latinLnBrk="0" hangingPunct="1">
                        <a:spcBef>
                          <a:spcPct val="20000"/>
                        </a:spcBef>
                        <a:tabLst>
                          <a:tab pos="4362450" algn="l"/>
                        </a:tabLst>
                        <a:defRPr sz="2000" kern="1200">
                          <a:solidFill>
                            <a:schemeClr val="tx1"/>
                          </a:solidFill>
                          <a:latin typeface="Arial" pitchFamily="34" charset="0"/>
                          <a:ea typeface="宋体" pitchFamily="2" charset="-122"/>
                        </a:defRPr>
                      </a:lvl3pPr>
                      <a:lvl4pPr marL="1371600" algn="l" defTabSz="914400" rtl="0" eaLnBrk="1" latinLnBrk="0" hangingPunct="1">
                        <a:spcBef>
                          <a:spcPct val="20000"/>
                        </a:spcBef>
                        <a:tabLst>
                          <a:tab pos="4362450" algn="l"/>
                        </a:tabLst>
                        <a:defRPr sz="1800" kern="1200">
                          <a:solidFill>
                            <a:schemeClr val="tx1"/>
                          </a:solidFill>
                          <a:latin typeface="Arial" pitchFamily="34" charset="0"/>
                          <a:ea typeface="宋体" pitchFamily="2" charset="-122"/>
                        </a:defRPr>
                      </a:lvl4pPr>
                      <a:lvl5pPr marL="1828800" algn="l" defTabSz="914400" rtl="0" eaLnBrk="1" latinLnBrk="0" hangingPunct="1">
                        <a:spcBef>
                          <a:spcPct val="20000"/>
                        </a:spcBef>
                        <a:tabLst>
                          <a:tab pos="4362450" algn="l"/>
                        </a:tabLst>
                        <a:defRPr sz="1800" kern="1200">
                          <a:solidFill>
                            <a:schemeClr val="tx1"/>
                          </a:solidFill>
                          <a:latin typeface="Arial" pitchFamily="34" charset="0"/>
                          <a:ea typeface="宋体" pitchFamily="2" charset="-122"/>
                        </a:defRPr>
                      </a:lvl5pPr>
                      <a:lvl6pPr marL="2286000" algn="l" defTabSz="914400" rtl="0" eaLnBrk="1" fontAlgn="base" latinLnBrk="0" hangingPunct="1">
                        <a:spcBef>
                          <a:spcPct val="20000"/>
                        </a:spcBef>
                        <a:spcAft>
                          <a:spcPct val="0"/>
                        </a:spcAft>
                        <a:tabLst>
                          <a:tab pos="4362450" algn="l"/>
                        </a:tabLst>
                        <a:defRPr sz="1800" kern="1200">
                          <a:solidFill>
                            <a:schemeClr val="tx1"/>
                          </a:solidFill>
                          <a:latin typeface="Arial" pitchFamily="34" charset="0"/>
                          <a:ea typeface="宋体" pitchFamily="2" charset="-122"/>
                        </a:defRPr>
                      </a:lvl6pPr>
                      <a:lvl7pPr marL="2743200" algn="l" defTabSz="914400" rtl="0" eaLnBrk="1" fontAlgn="base" latinLnBrk="0" hangingPunct="1">
                        <a:spcBef>
                          <a:spcPct val="20000"/>
                        </a:spcBef>
                        <a:spcAft>
                          <a:spcPct val="0"/>
                        </a:spcAft>
                        <a:tabLst>
                          <a:tab pos="4362450" algn="l"/>
                        </a:tabLst>
                        <a:defRPr sz="1800" kern="1200">
                          <a:solidFill>
                            <a:schemeClr val="tx1"/>
                          </a:solidFill>
                          <a:latin typeface="Arial" pitchFamily="34" charset="0"/>
                          <a:ea typeface="宋体" pitchFamily="2" charset="-122"/>
                        </a:defRPr>
                      </a:lvl7pPr>
                      <a:lvl8pPr marL="3200400" algn="l" defTabSz="914400" rtl="0" eaLnBrk="1" fontAlgn="base" latinLnBrk="0" hangingPunct="1">
                        <a:spcBef>
                          <a:spcPct val="20000"/>
                        </a:spcBef>
                        <a:spcAft>
                          <a:spcPct val="0"/>
                        </a:spcAft>
                        <a:tabLst>
                          <a:tab pos="4362450" algn="l"/>
                        </a:tabLst>
                        <a:defRPr sz="1800" kern="1200">
                          <a:solidFill>
                            <a:schemeClr val="tx1"/>
                          </a:solidFill>
                          <a:latin typeface="Arial" pitchFamily="34" charset="0"/>
                          <a:ea typeface="宋体" pitchFamily="2" charset="-122"/>
                        </a:defRPr>
                      </a:lvl8pPr>
                      <a:lvl9pPr marL="3657600" algn="l" defTabSz="914400" rtl="0" eaLnBrk="1" fontAlgn="base" latinLnBrk="0" hangingPunct="1">
                        <a:spcBef>
                          <a:spcPct val="20000"/>
                        </a:spcBef>
                        <a:spcAft>
                          <a:spcPct val="0"/>
                        </a:spcAft>
                        <a:tabLst>
                          <a:tab pos="4362450" algn="l"/>
                        </a:tabLst>
                        <a:defRPr sz="1800" kern="1200">
                          <a:solidFill>
                            <a:schemeClr val="tx1"/>
                          </a:solidFill>
                          <a:latin typeface="Arial"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tab pos="4362450" algn="l"/>
                        </a:tabLst>
                      </a:pPr>
                      <a:r>
                        <a:rPr kumimoji="0" lang="zh-CN" altLang="en-US" sz="2000" b="1"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完整性</a:t>
                      </a:r>
                      <a:endParaRPr kumimoji="0" lang="zh-CN" altLang="en-US" sz="2000" b="1" i="0" u="none" strike="noStrike" cap="none" normalizeH="0" baseline="0" dirty="0">
                        <a:ln>
                          <a:noFill/>
                        </a:ln>
                        <a:solidFill>
                          <a:schemeClr val="tx1"/>
                        </a:solidFill>
                        <a:effectLst/>
                        <a:latin typeface="Arial" pitchFamily="34" charset="0"/>
                        <a:ea typeface="宋体" pitchFamily="2" charset="-122"/>
                      </a:endParaRPr>
                    </a:p>
                  </a:txBody>
                  <a:tcPr marL="91438" marR="9143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spcBef>
                          <a:spcPct val="20000"/>
                        </a:spcBef>
                        <a:tabLst>
                          <a:tab pos="4362450" algn="l"/>
                        </a:tabLst>
                        <a:defRPr sz="2800" kern="1200">
                          <a:solidFill>
                            <a:schemeClr val="tx1"/>
                          </a:solidFill>
                          <a:latin typeface="Arial" pitchFamily="34" charset="0"/>
                          <a:ea typeface="宋体" pitchFamily="2" charset="-122"/>
                        </a:defRPr>
                      </a:lvl1pPr>
                      <a:lvl2pPr marL="457200" algn="l" defTabSz="914400" rtl="0" eaLnBrk="1" latinLnBrk="0" hangingPunct="1">
                        <a:spcBef>
                          <a:spcPct val="20000"/>
                        </a:spcBef>
                        <a:tabLst>
                          <a:tab pos="4362450" algn="l"/>
                        </a:tabLst>
                        <a:defRPr sz="2400" kern="1200">
                          <a:solidFill>
                            <a:schemeClr val="tx1"/>
                          </a:solidFill>
                          <a:latin typeface="Arial" pitchFamily="34" charset="0"/>
                          <a:ea typeface="宋体" pitchFamily="2" charset="-122"/>
                        </a:defRPr>
                      </a:lvl2pPr>
                      <a:lvl3pPr marL="914400" algn="l" defTabSz="914400" rtl="0" eaLnBrk="1" latinLnBrk="0" hangingPunct="1">
                        <a:spcBef>
                          <a:spcPct val="20000"/>
                        </a:spcBef>
                        <a:tabLst>
                          <a:tab pos="4362450" algn="l"/>
                        </a:tabLst>
                        <a:defRPr sz="2000" kern="1200">
                          <a:solidFill>
                            <a:schemeClr val="tx1"/>
                          </a:solidFill>
                          <a:latin typeface="Arial" pitchFamily="34" charset="0"/>
                          <a:ea typeface="宋体" pitchFamily="2" charset="-122"/>
                        </a:defRPr>
                      </a:lvl3pPr>
                      <a:lvl4pPr marL="1371600" algn="l" defTabSz="914400" rtl="0" eaLnBrk="1" latinLnBrk="0" hangingPunct="1">
                        <a:spcBef>
                          <a:spcPct val="20000"/>
                        </a:spcBef>
                        <a:tabLst>
                          <a:tab pos="4362450" algn="l"/>
                        </a:tabLst>
                        <a:defRPr sz="1800" kern="1200">
                          <a:solidFill>
                            <a:schemeClr val="tx1"/>
                          </a:solidFill>
                          <a:latin typeface="Arial" pitchFamily="34" charset="0"/>
                          <a:ea typeface="宋体" pitchFamily="2" charset="-122"/>
                        </a:defRPr>
                      </a:lvl4pPr>
                      <a:lvl5pPr marL="1828800" algn="l" defTabSz="914400" rtl="0" eaLnBrk="1" latinLnBrk="0" hangingPunct="1">
                        <a:spcBef>
                          <a:spcPct val="20000"/>
                        </a:spcBef>
                        <a:tabLst>
                          <a:tab pos="4362450" algn="l"/>
                        </a:tabLst>
                        <a:defRPr sz="1800" kern="1200">
                          <a:solidFill>
                            <a:schemeClr val="tx1"/>
                          </a:solidFill>
                          <a:latin typeface="Arial" pitchFamily="34" charset="0"/>
                          <a:ea typeface="宋体" pitchFamily="2" charset="-122"/>
                        </a:defRPr>
                      </a:lvl5pPr>
                      <a:lvl6pPr marL="2286000" algn="l" defTabSz="914400" rtl="0" eaLnBrk="1" fontAlgn="base" latinLnBrk="0" hangingPunct="1">
                        <a:spcBef>
                          <a:spcPct val="20000"/>
                        </a:spcBef>
                        <a:spcAft>
                          <a:spcPct val="0"/>
                        </a:spcAft>
                        <a:tabLst>
                          <a:tab pos="4362450" algn="l"/>
                        </a:tabLst>
                        <a:defRPr sz="1800" kern="1200">
                          <a:solidFill>
                            <a:schemeClr val="tx1"/>
                          </a:solidFill>
                          <a:latin typeface="Arial" pitchFamily="34" charset="0"/>
                          <a:ea typeface="宋体" pitchFamily="2" charset="-122"/>
                        </a:defRPr>
                      </a:lvl6pPr>
                      <a:lvl7pPr marL="2743200" algn="l" defTabSz="914400" rtl="0" eaLnBrk="1" fontAlgn="base" latinLnBrk="0" hangingPunct="1">
                        <a:spcBef>
                          <a:spcPct val="20000"/>
                        </a:spcBef>
                        <a:spcAft>
                          <a:spcPct val="0"/>
                        </a:spcAft>
                        <a:tabLst>
                          <a:tab pos="4362450" algn="l"/>
                        </a:tabLst>
                        <a:defRPr sz="1800" kern="1200">
                          <a:solidFill>
                            <a:schemeClr val="tx1"/>
                          </a:solidFill>
                          <a:latin typeface="Arial" pitchFamily="34" charset="0"/>
                          <a:ea typeface="宋体" pitchFamily="2" charset="-122"/>
                        </a:defRPr>
                      </a:lvl7pPr>
                      <a:lvl8pPr marL="3200400" algn="l" defTabSz="914400" rtl="0" eaLnBrk="1" fontAlgn="base" latinLnBrk="0" hangingPunct="1">
                        <a:spcBef>
                          <a:spcPct val="20000"/>
                        </a:spcBef>
                        <a:spcAft>
                          <a:spcPct val="0"/>
                        </a:spcAft>
                        <a:tabLst>
                          <a:tab pos="4362450" algn="l"/>
                        </a:tabLst>
                        <a:defRPr sz="1800" kern="1200">
                          <a:solidFill>
                            <a:schemeClr val="tx1"/>
                          </a:solidFill>
                          <a:latin typeface="Arial" pitchFamily="34" charset="0"/>
                          <a:ea typeface="宋体" pitchFamily="2" charset="-122"/>
                        </a:defRPr>
                      </a:lvl8pPr>
                      <a:lvl9pPr marL="3657600" algn="l" defTabSz="914400" rtl="0" eaLnBrk="1" fontAlgn="base" latinLnBrk="0" hangingPunct="1">
                        <a:spcBef>
                          <a:spcPct val="20000"/>
                        </a:spcBef>
                        <a:spcAft>
                          <a:spcPct val="0"/>
                        </a:spcAft>
                        <a:tabLst>
                          <a:tab pos="4362450" algn="l"/>
                        </a:tabLst>
                        <a:defRPr sz="1800" kern="1200">
                          <a:solidFill>
                            <a:schemeClr val="tx1"/>
                          </a:solidFill>
                          <a:latin typeface="Arial"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tab pos="4362450" algn="l"/>
                        </a:tabLst>
                      </a:pPr>
                      <a:r>
                        <a:rPr kumimoji="0" lang="zh-CN" altLang="en-US" sz="20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修改用户数据</a:t>
                      </a:r>
                    </a:p>
                    <a:p>
                      <a:pPr marL="0" marR="0" lvl="0" indent="0" algn="l" defTabSz="914400" rtl="0" eaLnBrk="0" fontAlgn="base" latinLnBrk="0" hangingPunct="0">
                        <a:lnSpc>
                          <a:spcPct val="100000"/>
                        </a:lnSpc>
                        <a:spcBef>
                          <a:spcPct val="0"/>
                        </a:spcBef>
                        <a:spcAft>
                          <a:spcPct val="0"/>
                        </a:spcAft>
                        <a:buClrTx/>
                        <a:buSzTx/>
                        <a:buFontTx/>
                        <a:buNone/>
                        <a:tabLst>
                          <a:tab pos="4362450" algn="l"/>
                        </a:tabLst>
                      </a:pPr>
                      <a:r>
                        <a:rPr kumimoji="0" lang="zh-CN" altLang="en-US" sz="20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特洛伊木马</a:t>
                      </a:r>
                    </a:p>
                    <a:p>
                      <a:pPr marL="0" marR="0" lvl="0" indent="0" algn="l" defTabSz="914400" rtl="0" eaLnBrk="0" fontAlgn="base" latinLnBrk="0" hangingPunct="0">
                        <a:lnSpc>
                          <a:spcPct val="100000"/>
                        </a:lnSpc>
                        <a:spcBef>
                          <a:spcPct val="0"/>
                        </a:spcBef>
                        <a:spcAft>
                          <a:spcPct val="0"/>
                        </a:spcAft>
                        <a:buClrTx/>
                        <a:buSzTx/>
                        <a:buFontTx/>
                        <a:buNone/>
                        <a:tabLst>
                          <a:tab pos="4362450" algn="l"/>
                        </a:tabLst>
                      </a:pPr>
                      <a:r>
                        <a:rPr kumimoji="0" lang="zh-CN" altLang="en-US" sz="20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内存修改</a:t>
                      </a:r>
                    </a:p>
                    <a:p>
                      <a:pPr marL="0" marR="0" lvl="0" indent="0" algn="l" defTabSz="914400" rtl="0" eaLnBrk="0" fontAlgn="base" latinLnBrk="0" hangingPunct="0">
                        <a:lnSpc>
                          <a:spcPct val="100000"/>
                        </a:lnSpc>
                        <a:spcBef>
                          <a:spcPct val="0"/>
                        </a:spcBef>
                        <a:spcAft>
                          <a:spcPct val="0"/>
                        </a:spcAft>
                        <a:buClrTx/>
                        <a:buSzTx/>
                        <a:buFontTx/>
                        <a:buNone/>
                        <a:tabLst>
                          <a:tab pos="4362450" algn="l"/>
                        </a:tabLst>
                      </a:pPr>
                      <a:r>
                        <a:rPr kumimoji="0" lang="zh-CN" altLang="en-US" sz="20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修改传输的信息</a:t>
                      </a:r>
                      <a:endParaRPr kumimoji="0" lang="zh-CN" altLang="en-US" sz="2000" b="1" i="0" u="none" strike="noStrike" cap="none" normalizeH="0" baseline="0">
                        <a:ln>
                          <a:noFill/>
                        </a:ln>
                        <a:solidFill>
                          <a:schemeClr val="tx1"/>
                        </a:solidFill>
                        <a:effectLst/>
                        <a:latin typeface="Arial" pitchFamily="34" charset="0"/>
                        <a:ea typeface="宋体" pitchFamily="2" charset="-122"/>
                      </a:endParaRPr>
                    </a:p>
                  </a:txBody>
                  <a:tcPr marL="91438" marR="91438"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spcBef>
                          <a:spcPct val="20000"/>
                        </a:spcBef>
                        <a:tabLst>
                          <a:tab pos="4362450" algn="l"/>
                        </a:tabLst>
                        <a:defRPr sz="2800" kern="1200">
                          <a:solidFill>
                            <a:schemeClr val="tx1"/>
                          </a:solidFill>
                          <a:latin typeface="Arial" pitchFamily="34" charset="0"/>
                          <a:ea typeface="宋体" pitchFamily="2" charset="-122"/>
                        </a:defRPr>
                      </a:lvl1pPr>
                      <a:lvl2pPr marL="457200" algn="l" defTabSz="914400" rtl="0" eaLnBrk="1" latinLnBrk="0" hangingPunct="1">
                        <a:spcBef>
                          <a:spcPct val="20000"/>
                        </a:spcBef>
                        <a:tabLst>
                          <a:tab pos="4362450" algn="l"/>
                        </a:tabLst>
                        <a:defRPr sz="2400" kern="1200">
                          <a:solidFill>
                            <a:schemeClr val="tx1"/>
                          </a:solidFill>
                          <a:latin typeface="Arial" pitchFamily="34" charset="0"/>
                          <a:ea typeface="宋体" pitchFamily="2" charset="-122"/>
                        </a:defRPr>
                      </a:lvl2pPr>
                      <a:lvl3pPr marL="914400" algn="l" defTabSz="914400" rtl="0" eaLnBrk="1" latinLnBrk="0" hangingPunct="1">
                        <a:spcBef>
                          <a:spcPct val="20000"/>
                        </a:spcBef>
                        <a:tabLst>
                          <a:tab pos="4362450" algn="l"/>
                        </a:tabLst>
                        <a:defRPr sz="2000" kern="1200">
                          <a:solidFill>
                            <a:schemeClr val="tx1"/>
                          </a:solidFill>
                          <a:latin typeface="Arial" pitchFamily="34" charset="0"/>
                          <a:ea typeface="宋体" pitchFamily="2" charset="-122"/>
                        </a:defRPr>
                      </a:lvl3pPr>
                      <a:lvl4pPr marL="1371600" algn="l" defTabSz="914400" rtl="0" eaLnBrk="1" latinLnBrk="0" hangingPunct="1">
                        <a:spcBef>
                          <a:spcPct val="20000"/>
                        </a:spcBef>
                        <a:tabLst>
                          <a:tab pos="4362450" algn="l"/>
                        </a:tabLst>
                        <a:defRPr sz="1800" kern="1200">
                          <a:solidFill>
                            <a:schemeClr val="tx1"/>
                          </a:solidFill>
                          <a:latin typeface="Arial" pitchFamily="34" charset="0"/>
                          <a:ea typeface="宋体" pitchFamily="2" charset="-122"/>
                        </a:defRPr>
                      </a:lvl4pPr>
                      <a:lvl5pPr marL="1828800" algn="l" defTabSz="914400" rtl="0" eaLnBrk="1" latinLnBrk="0" hangingPunct="1">
                        <a:spcBef>
                          <a:spcPct val="20000"/>
                        </a:spcBef>
                        <a:tabLst>
                          <a:tab pos="4362450" algn="l"/>
                        </a:tabLst>
                        <a:defRPr sz="1800" kern="1200">
                          <a:solidFill>
                            <a:schemeClr val="tx1"/>
                          </a:solidFill>
                          <a:latin typeface="Arial" pitchFamily="34" charset="0"/>
                          <a:ea typeface="宋体" pitchFamily="2" charset="-122"/>
                        </a:defRPr>
                      </a:lvl5pPr>
                      <a:lvl6pPr marL="2286000" algn="l" defTabSz="914400" rtl="0" eaLnBrk="1" fontAlgn="base" latinLnBrk="0" hangingPunct="1">
                        <a:spcBef>
                          <a:spcPct val="20000"/>
                        </a:spcBef>
                        <a:spcAft>
                          <a:spcPct val="0"/>
                        </a:spcAft>
                        <a:tabLst>
                          <a:tab pos="4362450" algn="l"/>
                        </a:tabLst>
                        <a:defRPr sz="1800" kern="1200">
                          <a:solidFill>
                            <a:schemeClr val="tx1"/>
                          </a:solidFill>
                          <a:latin typeface="Arial" pitchFamily="34" charset="0"/>
                          <a:ea typeface="宋体" pitchFamily="2" charset="-122"/>
                        </a:defRPr>
                      </a:lvl6pPr>
                      <a:lvl7pPr marL="2743200" algn="l" defTabSz="914400" rtl="0" eaLnBrk="1" fontAlgn="base" latinLnBrk="0" hangingPunct="1">
                        <a:spcBef>
                          <a:spcPct val="20000"/>
                        </a:spcBef>
                        <a:spcAft>
                          <a:spcPct val="0"/>
                        </a:spcAft>
                        <a:tabLst>
                          <a:tab pos="4362450" algn="l"/>
                        </a:tabLst>
                        <a:defRPr sz="1800" kern="1200">
                          <a:solidFill>
                            <a:schemeClr val="tx1"/>
                          </a:solidFill>
                          <a:latin typeface="Arial" pitchFamily="34" charset="0"/>
                          <a:ea typeface="宋体" pitchFamily="2" charset="-122"/>
                        </a:defRPr>
                      </a:lvl7pPr>
                      <a:lvl8pPr marL="3200400" algn="l" defTabSz="914400" rtl="0" eaLnBrk="1" fontAlgn="base" latinLnBrk="0" hangingPunct="1">
                        <a:spcBef>
                          <a:spcPct val="20000"/>
                        </a:spcBef>
                        <a:spcAft>
                          <a:spcPct val="0"/>
                        </a:spcAft>
                        <a:tabLst>
                          <a:tab pos="4362450" algn="l"/>
                        </a:tabLst>
                        <a:defRPr sz="1800" kern="1200">
                          <a:solidFill>
                            <a:schemeClr val="tx1"/>
                          </a:solidFill>
                          <a:latin typeface="Arial" pitchFamily="34" charset="0"/>
                          <a:ea typeface="宋体" pitchFamily="2" charset="-122"/>
                        </a:defRPr>
                      </a:lvl8pPr>
                      <a:lvl9pPr marL="3657600" algn="l" defTabSz="914400" rtl="0" eaLnBrk="1" fontAlgn="base" latinLnBrk="0" hangingPunct="1">
                        <a:spcBef>
                          <a:spcPct val="20000"/>
                        </a:spcBef>
                        <a:spcAft>
                          <a:spcPct val="0"/>
                        </a:spcAft>
                        <a:tabLst>
                          <a:tab pos="4362450" algn="l"/>
                        </a:tabLst>
                        <a:defRPr sz="1800" kern="1200">
                          <a:solidFill>
                            <a:schemeClr val="tx1"/>
                          </a:solidFill>
                          <a:latin typeface="Arial"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tab pos="4362450" algn="l"/>
                        </a:tabLst>
                      </a:pPr>
                      <a:r>
                        <a:rPr kumimoji="0" lang="zh-CN" altLang="en-US" sz="2000" b="1"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信息丢失</a:t>
                      </a:r>
                    </a:p>
                    <a:p>
                      <a:pPr marL="0" marR="0" lvl="0" indent="0" algn="l" defTabSz="914400" rtl="0" eaLnBrk="0" fontAlgn="base" latinLnBrk="0" hangingPunct="0">
                        <a:lnSpc>
                          <a:spcPct val="100000"/>
                        </a:lnSpc>
                        <a:spcBef>
                          <a:spcPct val="0"/>
                        </a:spcBef>
                        <a:spcAft>
                          <a:spcPct val="0"/>
                        </a:spcAft>
                        <a:buClrTx/>
                        <a:buSzTx/>
                        <a:buFontTx/>
                        <a:buNone/>
                        <a:tabLst>
                          <a:tab pos="4362450" algn="l"/>
                        </a:tabLst>
                      </a:pPr>
                      <a:r>
                        <a:rPr kumimoji="0" lang="zh-CN" altLang="en-US" sz="2000" b="1"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机器暴露</a:t>
                      </a:r>
                    </a:p>
                    <a:p>
                      <a:pPr marL="0" marR="0" lvl="0" indent="0" algn="l" defTabSz="914400" rtl="0" eaLnBrk="0" fontAlgn="base" latinLnBrk="0" hangingPunct="0">
                        <a:lnSpc>
                          <a:spcPct val="100000"/>
                        </a:lnSpc>
                        <a:spcBef>
                          <a:spcPct val="0"/>
                        </a:spcBef>
                        <a:spcAft>
                          <a:spcPct val="0"/>
                        </a:spcAft>
                        <a:buClrTx/>
                        <a:buSzTx/>
                        <a:buFontTx/>
                        <a:buNone/>
                        <a:tabLst>
                          <a:tab pos="4362450" algn="l"/>
                        </a:tabLst>
                      </a:pPr>
                      <a:r>
                        <a:rPr kumimoji="0" lang="zh-CN" altLang="en-US" sz="2000" b="1"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易受其他威胁的攻击</a:t>
                      </a:r>
                      <a:endParaRPr kumimoji="0" lang="zh-CN" altLang="en-US" sz="2000" b="1" i="0" u="none" strike="noStrike" cap="none" normalizeH="0" baseline="0" dirty="0">
                        <a:ln>
                          <a:noFill/>
                        </a:ln>
                        <a:solidFill>
                          <a:schemeClr val="tx1"/>
                        </a:solidFill>
                        <a:effectLst/>
                        <a:latin typeface="Arial" pitchFamily="34" charset="0"/>
                        <a:ea typeface="宋体" pitchFamily="2" charset="-122"/>
                      </a:endParaRPr>
                    </a:p>
                  </a:txBody>
                  <a:tcPr marL="91438" marR="9143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spcBef>
                          <a:spcPct val="20000"/>
                        </a:spcBef>
                        <a:tabLst>
                          <a:tab pos="4362450" algn="l"/>
                        </a:tabLst>
                        <a:defRPr sz="2800" kern="1200">
                          <a:solidFill>
                            <a:schemeClr val="tx1"/>
                          </a:solidFill>
                          <a:latin typeface="Arial" pitchFamily="34" charset="0"/>
                          <a:ea typeface="宋体" pitchFamily="2" charset="-122"/>
                        </a:defRPr>
                      </a:lvl1pPr>
                      <a:lvl2pPr marL="457200" algn="l" defTabSz="914400" rtl="0" eaLnBrk="1" latinLnBrk="0" hangingPunct="1">
                        <a:spcBef>
                          <a:spcPct val="20000"/>
                        </a:spcBef>
                        <a:tabLst>
                          <a:tab pos="4362450" algn="l"/>
                        </a:tabLst>
                        <a:defRPr sz="2400" kern="1200">
                          <a:solidFill>
                            <a:schemeClr val="tx1"/>
                          </a:solidFill>
                          <a:latin typeface="Arial" pitchFamily="34" charset="0"/>
                          <a:ea typeface="宋体" pitchFamily="2" charset="-122"/>
                        </a:defRPr>
                      </a:lvl2pPr>
                      <a:lvl3pPr marL="914400" algn="l" defTabSz="914400" rtl="0" eaLnBrk="1" latinLnBrk="0" hangingPunct="1">
                        <a:spcBef>
                          <a:spcPct val="20000"/>
                        </a:spcBef>
                        <a:tabLst>
                          <a:tab pos="4362450" algn="l"/>
                        </a:tabLst>
                        <a:defRPr sz="2000" kern="1200">
                          <a:solidFill>
                            <a:schemeClr val="tx1"/>
                          </a:solidFill>
                          <a:latin typeface="Arial" pitchFamily="34" charset="0"/>
                          <a:ea typeface="宋体" pitchFamily="2" charset="-122"/>
                        </a:defRPr>
                      </a:lvl3pPr>
                      <a:lvl4pPr marL="1371600" algn="l" defTabSz="914400" rtl="0" eaLnBrk="1" latinLnBrk="0" hangingPunct="1">
                        <a:spcBef>
                          <a:spcPct val="20000"/>
                        </a:spcBef>
                        <a:tabLst>
                          <a:tab pos="4362450" algn="l"/>
                        </a:tabLst>
                        <a:defRPr sz="1800" kern="1200">
                          <a:solidFill>
                            <a:schemeClr val="tx1"/>
                          </a:solidFill>
                          <a:latin typeface="Arial" pitchFamily="34" charset="0"/>
                          <a:ea typeface="宋体" pitchFamily="2" charset="-122"/>
                        </a:defRPr>
                      </a:lvl4pPr>
                      <a:lvl5pPr marL="1828800" algn="l" defTabSz="914400" rtl="0" eaLnBrk="1" latinLnBrk="0" hangingPunct="1">
                        <a:spcBef>
                          <a:spcPct val="20000"/>
                        </a:spcBef>
                        <a:tabLst>
                          <a:tab pos="4362450" algn="l"/>
                        </a:tabLst>
                        <a:defRPr sz="1800" kern="1200">
                          <a:solidFill>
                            <a:schemeClr val="tx1"/>
                          </a:solidFill>
                          <a:latin typeface="Arial" pitchFamily="34" charset="0"/>
                          <a:ea typeface="宋体" pitchFamily="2" charset="-122"/>
                        </a:defRPr>
                      </a:lvl5pPr>
                      <a:lvl6pPr marL="2286000" algn="l" defTabSz="914400" rtl="0" eaLnBrk="1" fontAlgn="base" latinLnBrk="0" hangingPunct="1">
                        <a:spcBef>
                          <a:spcPct val="20000"/>
                        </a:spcBef>
                        <a:spcAft>
                          <a:spcPct val="0"/>
                        </a:spcAft>
                        <a:tabLst>
                          <a:tab pos="4362450" algn="l"/>
                        </a:tabLst>
                        <a:defRPr sz="1800" kern="1200">
                          <a:solidFill>
                            <a:schemeClr val="tx1"/>
                          </a:solidFill>
                          <a:latin typeface="Arial" pitchFamily="34" charset="0"/>
                          <a:ea typeface="宋体" pitchFamily="2" charset="-122"/>
                        </a:defRPr>
                      </a:lvl6pPr>
                      <a:lvl7pPr marL="2743200" algn="l" defTabSz="914400" rtl="0" eaLnBrk="1" fontAlgn="base" latinLnBrk="0" hangingPunct="1">
                        <a:spcBef>
                          <a:spcPct val="20000"/>
                        </a:spcBef>
                        <a:spcAft>
                          <a:spcPct val="0"/>
                        </a:spcAft>
                        <a:tabLst>
                          <a:tab pos="4362450" algn="l"/>
                        </a:tabLst>
                        <a:defRPr sz="1800" kern="1200">
                          <a:solidFill>
                            <a:schemeClr val="tx1"/>
                          </a:solidFill>
                          <a:latin typeface="Arial" pitchFamily="34" charset="0"/>
                          <a:ea typeface="宋体" pitchFamily="2" charset="-122"/>
                        </a:defRPr>
                      </a:lvl7pPr>
                      <a:lvl8pPr marL="3200400" algn="l" defTabSz="914400" rtl="0" eaLnBrk="1" fontAlgn="base" latinLnBrk="0" hangingPunct="1">
                        <a:spcBef>
                          <a:spcPct val="20000"/>
                        </a:spcBef>
                        <a:spcAft>
                          <a:spcPct val="0"/>
                        </a:spcAft>
                        <a:tabLst>
                          <a:tab pos="4362450" algn="l"/>
                        </a:tabLst>
                        <a:defRPr sz="1800" kern="1200">
                          <a:solidFill>
                            <a:schemeClr val="tx1"/>
                          </a:solidFill>
                          <a:latin typeface="Arial" pitchFamily="34" charset="0"/>
                          <a:ea typeface="宋体" pitchFamily="2" charset="-122"/>
                        </a:defRPr>
                      </a:lvl8pPr>
                      <a:lvl9pPr marL="3657600" algn="l" defTabSz="914400" rtl="0" eaLnBrk="1" fontAlgn="base" latinLnBrk="0" hangingPunct="1">
                        <a:spcBef>
                          <a:spcPct val="20000"/>
                        </a:spcBef>
                        <a:spcAft>
                          <a:spcPct val="0"/>
                        </a:spcAft>
                        <a:tabLst>
                          <a:tab pos="4362450" algn="l"/>
                        </a:tabLst>
                        <a:defRPr sz="1800" kern="1200">
                          <a:solidFill>
                            <a:schemeClr val="tx1"/>
                          </a:solidFill>
                          <a:latin typeface="Arial"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tab pos="4362450" algn="l"/>
                        </a:tabLst>
                      </a:pPr>
                      <a:r>
                        <a:rPr kumimoji="0" lang="zh-CN" altLang="en-US" sz="20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数据的校验和</a:t>
                      </a:r>
                    </a:p>
                    <a:p>
                      <a:pPr marL="0" marR="0" lvl="0" indent="0" algn="l" defTabSz="914400" rtl="0" eaLnBrk="0" fontAlgn="base" latinLnBrk="0" hangingPunct="0">
                        <a:lnSpc>
                          <a:spcPct val="100000"/>
                        </a:lnSpc>
                        <a:spcBef>
                          <a:spcPct val="0"/>
                        </a:spcBef>
                        <a:spcAft>
                          <a:spcPct val="0"/>
                        </a:spcAft>
                        <a:buClrTx/>
                        <a:buSzTx/>
                        <a:buFontTx/>
                        <a:buNone/>
                        <a:tabLst>
                          <a:tab pos="4362450" algn="l"/>
                        </a:tabLst>
                      </a:pPr>
                      <a:r>
                        <a:rPr kumimoji="0" lang="zh-CN" altLang="en-US" sz="20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完整性校验码</a:t>
                      </a:r>
                      <a:endParaRPr kumimoji="0" lang="zh-CN" altLang="en-US" sz="2000" b="1" i="0" u="none" strike="noStrike" cap="none" normalizeH="0" baseline="0">
                        <a:ln>
                          <a:noFill/>
                        </a:ln>
                        <a:solidFill>
                          <a:schemeClr val="tx1"/>
                        </a:solidFill>
                        <a:effectLst/>
                        <a:latin typeface="Arial" pitchFamily="34" charset="0"/>
                        <a:ea typeface="宋体" pitchFamily="2" charset="-122"/>
                      </a:endParaRPr>
                    </a:p>
                  </a:txBody>
                  <a:tcPr marL="91438" marR="9143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233839">
                <a:tc>
                  <a:txBody>
                    <a:bodyPr/>
                    <a:lstStyle>
                      <a:lvl1pPr marL="0" algn="l" defTabSz="914400" rtl="0" eaLnBrk="1" latinLnBrk="0" hangingPunct="1">
                        <a:spcBef>
                          <a:spcPct val="20000"/>
                        </a:spcBef>
                        <a:tabLst>
                          <a:tab pos="4362450" algn="l"/>
                        </a:tabLst>
                        <a:defRPr sz="2800" kern="1200">
                          <a:solidFill>
                            <a:schemeClr val="tx1"/>
                          </a:solidFill>
                          <a:latin typeface="Arial" pitchFamily="34" charset="0"/>
                          <a:ea typeface="宋体" pitchFamily="2" charset="-122"/>
                        </a:defRPr>
                      </a:lvl1pPr>
                      <a:lvl2pPr marL="457200" algn="l" defTabSz="914400" rtl="0" eaLnBrk="1" latinLnBrk="0" hangingPunct="1">
                        <a:spcBef>
                          <a:spcPct val="20000"/>
                        </a:spcBef>
                        <a:tabLst>
                          <a:tab pos="4362450" algn="l"/>
                        </a:tabLst>
                        <a:defRPr sz="2400" kern="1200">
                          <a:solidFill>
                            <a:schemeClr val="tx1"/>
                          </a:solidFill>
                          <a:latin typeface="Arial" pitchFamily="34" charset="0"/>
                          <a:ea typeface="宋体" pitchFamily="2" charset="-122"/>
                        </a:defRPr>
                      </a:lvl2pPr>
                      <a:lvl3pPr marL="914400" algn="l" defTabSz="914400" rtl="0" eaLnBrk="1" latinLnBrk="0" hangingPunct="1">
                        <a:spcBef>
                          <a:spcPct val="20000"/>
                        </a:spcBef>
                        <a:tabLst>
                          <a:tab pos="4362450" algn="l"/>
                        </a:tabLst>
                        <a:defRPr sz="2000" kern="1200">
                          <a:solidFill>
                            <a:schemeClr val="tx1"/>
                          </a:solidFill>
                          <a:latin typeface="Arial" pitchFamily="34" charset="0"/>
                          <a:ea typeface="宋体" pitchFamily="2" charset="-122"/>
                        </a:defRPr>
                      </a:lvl3pPr>
                      <a:lvl4pPr marL="1371600" algn="l" defTabSz="914400" rtl="0" eaLnBrk="1" latinLnBrk="0" hangingPunct="1">
                        <a:spcBef>
                          <a:spcPct val="20000"/>
                        </a:spcBef>
                        <a:tabLst>
                          <a:tab pos="4362450" algn="l"/>
                        </a:tabLst>
                        <a:defRPr sz="1800" kern="1200">
                          <a:solidFill>
                            <a:schemeClr val="tx1"/>
                          </a:solidFill>
                          <a:latin typeface="Arial" pitchFamily="34" charset="0"/>
                          <a:ea typeface="宋体" pitchFamily="2" charset="-122"/>
                        </a:defRPr>
                      </a:lvl4pPr>
                      <a:lvl5pPr marL="1828800" algn="l" defTabSz="914400" rtl="0" eaLnBrk="1" latinLnBrk="0" hangingPunct="1">
                        <a:spcBef>
                          <a:spcPct val="20000"/>
                        </a:spcBef>
                        <a:tabLst>
                          <a:tab pos="4362450" algn="l"/>
                        </a:tabLst>
                        <a:defRPr sz="1800" kern="1200">
                          <a:solidFill>
                            <a:schemeClr val="tx1"/>
                          </a:solidFill>
                          <a:latin typeface="Arial" pitchFamily="34" charset="0"/>
                          <a:ea typeface="宋体" pitchFamily="2" charset="-122"/>
                        </a:defRPr>
                      </a:lvl5pPr>
                      <a:lvl6pPr marL="2286000" algn="l" defTabSz="914400" rtl="0" eaLnBrk="1" fontAlgn="base" latinLnBrk="0" hangingPunct="1">
                        <a:spcBef>
                          <a:spcPct val="20000"/>
                        </a:spcBef>
                        <a:spcAft>
                          <a:spcPct val="0"/>
                        </a:spcAft>
                        <a:tabLst>
                          <a:tab pos="4362450" algn="l"/>
                        </a:tabLst>
                        <a:defRPr sz="1800" kern="1200">
                          <a:solidFill>
                            <a:schemeClr val="tx1"/>
                          </a:solidFill>
                          <a:latin typeface="Arial" pitchFamily="34" charset="0"/>
                          <a:ea typeface="宋体" pitchFamily="2" charset="-122"/>
                        </a:defRPr>
                      </a:lvl6pPr>
                      <a:lvl7pPr marL="2743200" algn="l" defTabSz="914400" rtl="0" eaLnBrk="1" fontAlgn="base" latinLnBrk="0" hangingPunct="1">
                        <a:spcBef>
                          <a:spcPct val="20000"/>
                        </a:spcBef>
                        <a:spcAft>
                          <a:spcPct val="0"/>
                        </a:spcAft>
                        <a:tabLst>
                          <a:tab pos="4362450" algn="l"/>
                        </a:tabLst>
                        <a:defRPr sz="1800" kern="1200">
                          <a:solidFill>
                            <a:schemeClr val="tx1"/>
                          </a:solidFill>
                          <a:latin typeface="Arial" pitchFamily="34" charset="0"/>
                          <a:ea typeface="宋体" pitchFamily="2" charset="-122"/>
                        </a:defRPr>
                      </a:lvl7pPr>
                      <a:lvl8pPr marL="3200400" algn="l" defTabSz="914400" rtl="0" eaLnBrk="1" fontAlgn="base" latinLnBrk="0" hangingPunct="1">
                        <a:spcBef>
                          <a:spcPct val="20000"/>
                        </a:spcBef>
                        <a:spcAft>
                          <a:spcPct val="0"/>
                        </a:spcAft>
                        <a:tabLst>
                          <a:tab pos="4362450" algn="l"/>
                        </a:tabLst>
                        <a:defRPr sz="1800" kern="1200">
                          <a:solidFill>
                            <a:schemeClr val="tx1"/>
                          </a:solidFill>
                          <a:latin typeface="Arial" pitchFamily="34" charset="0"/>
                          <a:ea typeface="宋体" pitchFamily="2" charset="-122"/>
                        </a:defRPr>
                      </a:lvl8pPr>
                      <a:lvl9pPr marL="3657600" algn="l" defTabSz="914400" rtl="0" eaLnBrk="1" fontAlgn="base" latinLnBrk="0" hangingPunct="1">
                        <a:spcBef>
                          <a:spcPct val="20000"/>
                        </a:spcBef>
                        <a:spcAft>
                          <a:spcPct val="0"/>
                        </a:spcAft>
                        <a:tabLst>
                          <a:tab pos="4362450" algn="l"/>
                        </a:tabLst>
                        <a:defRPr sz="1800" kern="1200">
                          <a:solidFill>
                            <a:schemeClr val="tx1"/>
                          </a:solidFill>
                          <a:latin typeface="Arial"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tab pos="4362450" algn="l"/>
                        </a:tabLst>
                      </a:pPr>
                      <a:r>
                        <a:rPr kumimoji="0" lang="zh-CN" altLang="en-US" sz="2000" b="1"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机密性</a:t>
                      </a:r>
                      <a:endParaRPr kumimoji="0" lang="zh-CN" altLang="en-US" sz="2000" b="1" i="0" u="none" strike="noStrike" cap="none" normalizeH="0" baseline="0" dirty="0">
                        <a:ln>
                          <a:noFill/>
                        </a:ln>
                        <a:solidFill>
                          <a:schemeClr val="tx1"/>
                        </a:solidFill>
                        <a:effectLst/>
                        <a:latin typeface="Arial" pitchFamily="34" charset="0"/>
                        <a:ea typeface="宋体" pitchFamily="2" charset="-122"/>
                      </a:endParaRPr>
                    </a:p>
                  </a:txBody>
                  <a:tcPr marL="91438" marR="9143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spcBef>
                          <a:spcPct val="20000"/>
                        </a:spcBef>
                        <a:tabLst>
                          <a:tab pos="4362450" algn="l"/>
                        </a:tabLst>
                        <a:defRPr sz="2800" kern="1200">
                          <a:solidFill>
                            <a:schemeClr val="tx1"/>
                          </a:solidFill>
                          <a:latin typeface="Arial" pitchFamily="34" charset="0"/>
                          <a:ea typeface="宋体" pitchFamily="2" charset="-122"/>
                        </a:defRPr>
                      </a:lvl1pPr>
                      <a:lvl2pPr marL="457200" algn="l" defTabSz="914400" rtl="0" eaLnBrk="1" latinLnBrk="0" hangingPunct="1">
                        <a:spcBef>
                          <a:spcPct val="20000"/>
                        </a:spcBef>
                        <a:tabLst>
                          <a:tab pos="4362450" algn="l"/>
                        </a:tabLst>
                        <a:defRPr sz="2400" kern="1200">
                          <a:solidFill>
                            <a:schemeClr val="tx1"/>
                          </a:solidFill>
                          <a:latin typeface="Arial" pitchFamily="34" charset="0"/>
                          <a:ea typeface="宋体" pitchFamily="2" charset="-122"/>
                        </a:defRPr>
                      </a:lvl2pPr>
                      <a:lvl3pPr marL="914400" algn="l" defTabSz="914400" rtl="0" eaLnBrk="1" latinLnBrk="0" hangingPunct="1">
                        <a:spcBef>
                          <a:spcPct val="20000"/>
                        </a:spcBef>
                        <a:tabLst>
                          <a:tab pos="4362450" algn="l"/>
                        </a:tabLst>
                        <a:defRPr sz="2000" kern="1200">
                          <a:solidFill>
                            <a:schemeClr val="tx1"/>
                          </a:solidFill>
                          <a:latin typeface="Arial" pitchFamily="34" charset="0"/>
                          <a:ea typeface="宋体" pitchFamily="2" charset="-122"/>
                        </a:defRPr>
                      </a:lvl3pPr>
                      <a:lvl4pPr marL="1371600" algn="l" defTabSz="914400" rtl="0" eaLnBrk="1" latinLnBrk="0" hangingPunct="1">
                        <a:spcBef>
                          <a:spcPct val="20000"/>
                        </a:spcBef>
                        <a:tabLst>
                          <a:tab pos="4362450" algn="l"/>
                        </a:tabLst>
                        <a:defRPr sz="1800" kern="1200">
                          <a:solidFill>
                            <a:schemeClr val="tx1"/>
                          </a:solidFill>
                          <a:latin typeface="Arial" pitchFamily="34" charset="0"/>
                          <a:ea typeface="宋体" pitchFamily="2" charset="-122"/>
                        </a:defRPr>
                      </a:lvl4pPr>
                      <a:lvl5pPr marL="1828800" algn="l" defTabSz="914400" rtl="0" eaLnBrk="1" latinLnBrk="0" hangingPunct="1">
                        <a:spcBef>
                          <a:spcPct val="20000"/>
                        </a:spcBef>
                        <a:tabLst>
                          <a:tab pos="4362450" algn="l"/>
                        </a:tabLst>
                        <a:defRPr sz="1800" kern="1200">
                          <a:solidFill>
                            <a:schemeClr val="tx1"/>
                          </a:solidFill>
                          <a:latin typeface="Arial" pitchFamily="34" charset="0"/>
                          <a:ea typeface="宋体" pitchFamily="2" charset="-122"/>
                        </a:defRPr>
                      </a:lvl5pPr>
                      <a:lvl6pPr marL="2286000" algn="l" defTabSz="914400" rtl="0" eaLnBrk="1" fontAlgn="base" latinLnBrk="0" hangingPunct="1">
                        <a:spcBef>
                          <a:spcPct val="20000"/>
                        </a:spcBef>
                        <a:spcAft>
                          <a:spcPct val="0"/>
                        </a:spcAft>
                        <a:tabLst>
                          <a:tab pos="4362450" algn="l"/>
                        </a:tabLst>
                        <a:defRPr sz="1800" kern="1200">
                          <a:solidFill>
                            <a:schemeClr val="tx1"/>
                          </a:solidFill>
                          <a:latin typeface="Arial" pitchFamily="34" charset="0"/>
                          <a:ea typeface="宋体" pitchFamily="2" charset="-122"/>
                        </a:defRPr>
                      </a:lvl6pPr>
                      <a:lvl7pPr marL="2743200" algn="l" defTabSz="914400" rtl="0" eaLnBrk="1" fontAlgn="base" latinLnBrk="0" hangingPunct="1">
                        <a:spcBef>
                          <a:spcPct val="20000"/>
                        </a:spcBef>
                        <a:spcAft>
                          <a:spcPct val="0"/>
                        </a:spcAft>
                        <a:tabLst>
                          <a:tab pos="4362450" algn="l"/>
                        </a:tabLst>
                        <a:defRPr sz="1800" kern="1200">
                          <a:solidFill>
                            <a:schemeClr val="tx1"/>
                          </a:solidFill>
                          <a:latin typeface="Arial" pitchFamily="34" charset="0"/>
                          <a:ea typeface="宋体" pitchFamily="2" charset="-122"/>
                        </a:defRPr>
                      </a:lvl7pPr>
                      <a:lvl8pPr marL="3200400" algn="l" defTabSz="914400" rtl="0" eaLnBrk="1" fontAlgn="base" latinLnBrk="0" hangingPunct="1">
                        <a:spcBef>
                          <a:spcPct val="20000"/>
                        </a:spcBef>
                        <a:spcAft>
                          <a:spcPct val="0"/>
                        </a:spcAft>
                        <a:tabLst>
                          <a:tab pos="4362450" algn="l"/>
                        </a:tabLst>
                        <a:defRPr sz="1800" kern="1200">
                          <a:solidFill>
                            <a:schemeClr val="tx1"/>
                          </a:solidFill>
                          <a:latin typeface="Arial" pitchFamily="34" charset="0"/>
                          <a:ea typeface="宋体" pitchFamily="2" charset="-122"/>
                        </a:defRPr>
                      </a:lvl8pPr>
                      <a:lvl9pPr marL="3657600" algn="l" defTabSz="914400" rtl="0" eaLnBrk="1" fontAlgn="base" latinLnBrk="0" hangingPunct="1">
                        <a:spcBef>
                          <a:spcPct val="20000"/>
                        </a:spcBef>
                        <a:spcAft>
                          <a:spcPct val="0"/>
                        </a:spcAft>
                        <a:tabLst>
                          <a:tab pos="4362450" algn="l"/>
                        </a:tabLst>
                        <a:defRPr sz="1800" kern="1200">
                          <a:solidFill>
                            <a:schemeClr val="tx1"/>
                          </a:solidFill>
                          <a:latin typeface="Arial"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tab pos="4362450" algn="l"/>
                        </a:tabLst>
                      </a:pPr>
                      <a:r>
                        <a:rPr kumimoji="0" lang="zh-CN" altLang="en-US" sz="20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网络监听</a:t>
                      </a:r>
                    </a:p>
                    <a:p>
                      <a:pPr marL="0" marR="0" lvl="0" indent="0" algn="l" defTabSz="914400" rtl="0" eaLnBrk="0" fontAlgn="base" latinLnBrk="0" hangingPunct="0">
                        <a:lnSpc>
                          <a:spcPct val="100000"/>
                        </a:lnSpc>
                        <a:spcBef>
                          <a:spcPct val="0"/>
                        </a:spcBef>
                        <a:spcAft>
                          <a:spcPct val="0"/>
                        </a:spcAft>
                        <a:buClrTx/>
                        <a:buSzTx/>
                        <a:buFontTx/>
                        <a:buNone/>
                        <a:tabLst>
                          <a:tab pos="4362450" algn="l"/>
                        </a:tabLst>
                      </a:pPr>
                      <a:r>
                        <a:rPr kumimoji="0" lang="zh-CN" altLang="en-US" sz="20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窃取服务器数据</a:t>
                      </a:r>
                    </a:p>
                    <a:p>
                      <a:pPr marL="0" marR="0" lvl="0" indent="0" algn="l" defTabSz="914400" rtl="0" eaLnBrk="0" fontAlgn="base" latinLnBrk="0" hangingPunct="0">
                        <a:lnSpc>
                          <a:spcPct val="100000"/>
                        </a:lnSpc>
                        <a:spcBef>
                          <a:spcPct val="0"/>
                        </a:spcBef>
                        <a:spcAft>
                          <a:spcPct val="0"/>
                        </a:spcAft>
                        <a:buClrTx/>
                        <a:buSzTx/>
                        <a:buFontTx/>
                        <a:buNone/>
                        <a:tabLst>
                          <a:tab pos="4362450" algn="l"/>
                        </a:tabLst>
                      </a:pPr>
                      <a:r>
                        <a:rPr kumimoji="0" lang="zh-CN" altLang="en-US" sz="20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窃取浏览器数据</a:t>
                      </a:r>
                    </a:p>
                    <a:p>
                      <a:pPr marL="0" marR="0" lvl="0" indent="0" algn="l" defTabSz="914400" rtl="0" eaLnBrk="0" fontAlgn="base" latinLnBrk="0" hangingPunct="0">
                        <a:lnSpc>
                          <a:spcPct val="100000"/>
                        </a:lnSpc>
                        <a:spcBef>
                          <a:spcPct val="0"/>
                        </a:spcBef>
                        <a:spcAft>
                          <a:spcPct val="0"/>
                        </a:spcAft>
                        <a:buClrTx/>
                        <a:buSzTx/>
                        <a:buFontTx/>
                        <a:buNone/>
                        <a:tabLst>
                          <a:tab pos="4362450" algn="l"/>
                        </a:tabLst>
                      </a:pPr>
                      <a:r>
                        <a:rPr kumimoji="0" lang="zh-CN" altLang="en-US" sz="20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窃取网络配置信息</a:t>
                      </a:r>
                      <a:endParaRPr kumimoji="0" lang="zh-CN" altLang="en-US" sz="2000" b="1" i="0" u="none" strike="noStrike" cap="none" normalizeH="0" baseline="0">
                        <a:ln>
                          <a:noFill/>
                        </a:ln>
                        <a:solidFill>
                          <a:schemeClr val="tx1"/>
                        </a:solidFill>
                        <a:effectLst/>
                        <a:latin typeface="Arial" pitchFamily="34" charset="0"/>
                        <a:ea typeface="宋体" pitchFamily="2" charset="-122"/>
                      </a:endParaRPr>
                    </a:p>
                  </a:txBody>
                  <a:tcPr marL="91438" marR="91438"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spcBef>
                          <a:spcPct val="20000"/>
                        </a:spcBef>
                        <a:tabLst>
                          <a:tab pos="4362450" algn="l"/>
                        </a:tabLst>
                        <a:defRPr sz="2800" kern="1200">
                          <a:solidFill>
                            <a:schemeClr val="tx1"/>
                          </a:solidFill>
                          <a:latin typeface="Arial" pitchFamily="34" charset="0"/>
                          <a:ea typeface="宋体" pitchFamily="2" charset="-122"/>
                        </a:defRPr>
                      </a:lvl1pPr>
                      <a:lvl2pPr marL="457200" algn="l" defTabSz="914400" rtl="0" eaLnBrk="1" latinLnBrk="0" hangingPunct="1">
                        <a:spcBef>
                          <a:spcPct val="20000"/>
                        </a:spcBef>
                        <a:tabLst>
                          <a:tab pos="4362450" algn="l"/>
                        </a:tabLst>
                        <a:defRPr sz="2400" kern="1200">
                          <a:solidFill>
                            <a:schemeClr val="tx1"/>
                          </a:solidFill>
                          <a:latin typeface="Arial" pitchFamily="34" charset="0"/>
                          <a:ea typeface="宋体" pitchFamily="2" charset="-122"/>
                        </a:defRPr>
                      </a:lvl2pPr>
                      <a:lvl3pPr marL="914400" algn="l" defTabSz="914400" rtl="0" eaLnBrk="1" latinLnBrk="0" hangingPunct="1">
                        <a:spcBef>
                          <a:spcPct val="20000"/>
                        </a:spcBef>
                        <a:tabLst>
                          <a:tab pos="4362450" algn="l"/>
                        </a:tabLst>
                        <a:defRPr sz="2000" kern="1200">
                          <a:solidFill>
                            <a:schemeClr val="tx1"/>
                          </a:solidFill>
                          <a:latin typeface="Arial" pitchFamily="34" charset="0"/>
                          <a:ea typeface="宋体" pitchFamily="2" charset="-122"/>
                        </a:defRPr>
                      </a:lvl3pPr>
                      <a:lvl4pPr marL="1371600" algn="l" defTabSz="914400" rtl="0" eaLnBrk="1" latinLnBrk="0" hangingPunct="1">
                        <a:spcBef>
                          <a:spcPct val="20000"/>
                        </a:spcBef>
                        <a:tabLst>
                          <a:tab pos="4362450" algn="l"/>
                        </a:tabLst>
                        <a:defRPr sz="1800" kern="1200">
                          <a:solidFill>
                            <a:schemeClr val="tx1"/>
                          </a:solidFill>
                          <a:latin typeface="Arial" pitchFamily="34" charset="0"/>
                          <a:ea typeface="宋体" pitchFamily="2" charset="-122"/>
                        </a:defRPr>
                      </a:lvl4pPr>
                      <a:lvl5pPr marL="1828800" algn="l" defTabSz="914400" rtl="0" eaLnBrk="1" latinLnBrk="0" hangingPunct="1">
                        <a:spcBef>
                          <a:spcPct val="20000"/>
                        </a:spcBef>
                        <a:tabLst>
                          <a:tab pos="4362450" algn="l"/>
                        </a:tabLst>
                        <a:defRPr sz="1800" kern="1200">
                          <a:solidFill>
                            <a:schemeClr val="tx1"/>
                          </a:solidFill>
                          <a:latin typeface="Arial" pitchFamily="34" charset="0"/>
                          <a:ea typeface="宋体" pitchFamily="2" charset="-122"/>
                        </a:defRPr>
                      </a:lvl5pPr>
                      <a:lvl6pPr marL="2286000" algn="l" defTabSz="914400" rtl="0" eaLnBrk="1" fontAlgn="base" latinLnBrk="0" hangingPunct="1">
                        <a:spcBef>
                          <a:spcPct val="20000"/>
                        </a:spcBef>
                        <a:spcAft>
                          <a:spcPct val="0"/>
                        </a:spcAft>
                        <a:tabLst>
                          <a:tab pos="4362450" algn="l"/>
                        </a:tabLst>
                        <a:defRPr sz="1800" kern="1200">
                          <a:solidFill>
                            <a:schemeClr val="tx1"/>
                          </a:solidFill>
                          <a:latin typeface="Arial" pitchFamily="34" charset="0"/>
                          <a:ea typeface="宋体" pitchFamily="2" charset="-122"/>
                        </a:defRPr>
                      </a:lvl6pPr>
                      <a:lvl7pPr marL="2743200" algn="l" defTabSz="914400" rtl="0" eaLnBrk="1" fontAlgn="base" latinLnBrk="0" hangingPunct="1">
                        <a:spcBef>
                          <a:spcPct val="20000"/>
                        </a:spcBef>
                        <a:spcAft>
                          <a:spcPct val="0"/>
                        </a:spcAft>
                        <a:tabLst>
                          <a:tab pos="4362450" algn="l"/>
                        </a:tabLst>
                        <a:defRPr sz="1800" kern="1200">
                          <a:solidFill>
                            <a:schemeClr val="tx1"/>
                          </a:solidFill>
                          <a:latin typeface="Arial" pitchFamily="34" charset="0"/>
                          <a:ea typeface="宋体" pitchFamily="2" charset="-122"/>
                        </a:defRPr>
                      </a:lvl7pPr>
                      <a:lvl8pPr marL="3200400" algn="l" defTabSz="914400" rtl="0" eaLnBrk="1" fontAlgn="base" latinLnBrk="0" hangingPunct="1">
                        <a:spcBef>
                          <a:spcPct val="20000"/>
                        </a:spcBef>
                        <a:spcAft>
                          <a:spcPct val="0"/>
                        </a:spcAft>
                        <a:tabLst>
                          <a:tab pos="4362450" algn="l"/>
                        </a:tabLst>
                        <a:defRPr sz="1800" kern="1200">
                          <a:solidFill>
                            <a:schemeClr val="tx1"/>
                          </a:solidFill>
                          <a:latin typeface="Arial" pitchFamily="34" charset="0"/>
                          <a:ea typeface="宋体" pitchFamily="2" charset="-122"/>
                        </a:defRPr>
                      </a:lvl8pPr>
                      <a:lvl9pPr marL="3657600" algn="l" defTabSz="914400" rtl="0" eaLnBrk="1" fontAlgn="base" latinLnBrk="0" hangingPunct="1">
                        <a:spcBef>
                          <a:spcPct val="20000"/>
                        </a:spcBef>
                        <a:spcAft>
                          <a:spcPct val="0"/>
                        </a:spcAft>
                        <a:tabLst>
                          <a:tab pos="4362450" algn="l"/>
                        </a:tabLst>
                        <a:defRPr sz="1800" kern="1200">
                          <a:solidFill>
                            <a:schemeClr val="tx1"/>
                          </a:solidFill>
                          <a:latin typeface="Arial"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tab pos="4362450" algn="l"/>
                        </a:tabLst>
                      </a:pPr>
                      <a:r>
                        <a:rPr kumimoji="0" lang="zh-CN" altLang="en-US" sz="20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信息暴露</a:t>
                      </a:r>
                    </a:p>
                    <a:p>
                      <a:pPr marL="0" marR="0" lvl="0" indent="0" algn="l" defTabSz="914400" rtl="0" eaLnBrk="0" fontAlgn="base" latinLnBrk="0" hangingPunct="0">
                        <a:lnSpc>
                          <a:spcPct val="100000"/>
                        </a:lnSpc>
                        <a:spcBef>
                          <a:spcPct val="0"/>
                        </a:spcBef>
                        <a:spcAft>
                          <a:spcPct val="0"/>
                        </a:spcAft>
                        <a:buClrTx/>
                        <a:buSzTx/>
                        <a:buFontTx/>
                        <a:buNone/>
                        <a:tabLst>
                          <a:tab pos="4362450" algn="l"/>
                        </a:tabLst>
                      </a:pPr>
                      <a:r>
                        <a:rPr kumimoji="0" lang="zh-CN" altLang="en-US" sz="20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泄露机密信息</a:t>
                      </a:r>
                      <a:endParaRPr kumimoji="0" lang="zh-CN" altLang="en-US" sz="2000" b="1" i="0" u="none" strike="noStrike" cap="none" normalizeH="0" baseline="0">
                        <a:ln>
                          <a:noFill/>
                        </a:ln>
                        <a:solidFill>
                          <a:schemeClr val="tx1"/>
                        </a:solidFill>
                        <a:effectLst/>
                        <a:latin typeface="Arial" pitchFamily="34" charset="0"/>
                        <a:ea typeface="宋体" pitchFamily="2" charset="-122"/>
                      </a:endParaRPr>
                    </a:p>
                  </a:txBody>
                  <a:tcPr marL="91438" marR="9143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spcBef>
                          <a:spcPct val="20000"/>
                        </a:spcBef>
                        <a:tabLst>
                          <a:tab pos="4362450" algn="l"/>
                        </a:tabLst>
                        <a:defRPr sz="2800" kern="1200">
                          <a:solidFill>
                            <a:schemeClr val="tx1"/>
                          </a:solidFill>
                          <a:latin typeface="Arial" pitchFamily="34" charset="0"/>
                          <a:ea typeface="宋体" pitchFamily="2" charset="-122"/>
                        </a:defRPr>
                      </a:lvl1pPr>
                      <a:lvl2pPr marL="457200" algn="l" defTabSz="914400" rtl="0" eaLnBrk="1" latinLnBrk="0" hangingPunct="1">
                        <a:spcBef>
                          <a:spcPct val="20000"/>
                        </a:spcBef>
                        <a:tabLst>
                          <a:tab pos="4362450" algn="l"/>
                        </a:tabLst>
                        <a:defRPr sz="2400" kern="1200">
                          <a:solidFill>
                            <a:schemeClr val="tx1"/>
                          </a:solidFill>
                          <a:latin typeface="Arial" pitchFamily="34" charset="0"/>
                          <a:ea typeface="宋体" pitchFamily="2" charset="-122"/>
                        </a:defRPr>
                      </a:lvl2pPr>
                      <a:lvl3pPr marL="914400" algn="l" defTabSz="914400" rtl="0" eaLnBrk="1" latinLnBrk="0" hangingPunct="1">
                        <a:spcBef>
                          <a:spcPct val="20000"/>
                        </a:spcBef>
                        <a:tabLst>
                          <a:tab pos="4362450" algn="l"/>
                        </a:tabLst>
                        <a:defRPr sz="2000" kern="1200">
                          <a:solidFill>
                            <a:schemeClr val="tx1"/>
                          </a:solidFill>
                          <a:latin typeface="Arial" pitchFamily="34" charset="0"/>
                          <a:ea typeface="宋体" pitchFamily="2" charset="-122"/>
                        </a:defRPr>
                      </a:lvl3pPr>
                      <a:lvl4pPr marL="1371600" algn="l" defTabSz="914400" rtl="0" eaLnBrk="1" latinLnBrk="0" hangingPunct="1">
                        <a:spcBef>
                          <a:spcPct val="20000"/>
                        </a:spcBef>
                        <a:tabLst>
                          <a:tab pos="4362450" algn="l"/>
                        </a:tabLst>
                        <a:defRPr sz="1800" kern="1200">
                          <a:solidFill>
                            <a:schemeClr val="tx1"/>
                          </a:solidFill>
                          <a:latin typeface="Arial" pitchFamily="34" charset="0"/>
                          <a:ea typeface="宋体" pitchFamily="2" charset="-122"/>
                        </a:defRPr>
                      </a:lvl4pPr>
                      <a:lvl5pPr marL="1828800" algn="l" defTabSz="914400" rtl="0" eaLnBrk="1" latinLnBrk="0" hangingPunct="1">
                        <a:spcBef>
                          <a:spcPct val="20000"/>
                        </a:spcBef>
                        <a:tabLst>
                          <a:tab pos="4362450" algn="l"/>
                        </a:tabLst>
                        <a:defRPr sz="1800" kern="1200">
                          <a:solidFill>
                            <a:schemeClr val="tx1"/>
                          </a:solidFill>
                          <a:latin typeface="Arial" pitchFamily="34" charset="0"/>
                          <a:ea typeface="宋体" pitchFamily="2" charset="-122"/>
                        </a:defRPr>
                      </a:lvl5pPr>
                      <a:lvl6pPr marL="2286000" algn="l" defTabSz="914400" rtl="0" eaLnBrk="1" fontAlgn="base" latinLnBrk="0" hangingPunct="1">
                        <a:spcBef>
                          <a:spcPct val="20000"/>
                        </a:spcBef>
                        <a:spcAft>
                          <a:spcPct val="0"/>
                        </a:spcAft>
                        <a:tabLst>
                          <a:tab pos="4362450" algn="l"/>
                        </a:tabLst>
                        <a:defRPr sz="1800" kern="1200">
                          <a:solidFill>
                            <a:schemeClr val="tx1"/>
                          </a:solidFill>
                          <a:latin typeface="Arial" pitchFamily="34" charset="0"/>
                          <a:ea typeface="宋体" pitchFamily="2" charset="-122"/>
                        </a:defRPr>
                      </a:lvl6pPr>
                      <a:lvl7pPr marL="2743200" algn="l" defTabSz="914400" rtl="0" eaLnBrk="1" fontAlgn="base" latinLnBrk="0" hangingPunct="1">
                        <a:spcBef>
                          <a:spcPct val="20000"/>
                        </a:spcBef>
                        <a:spcAft>
                          <a:spcPct val="0"/>
                        </a:spcAft>
                        <a:tabLst>
                          <a:tab pos="4362450" algn="l"/>
                        </a:tabLst>
                        <a:defRPr sz="1800" kern="1200">
                          <a:solidFill>
                            <a:schemeClr val="tx1"/>
                          </a:solidFill>
                          <a:latin typeface="Arial" pitchFamily="34" charset="0"/>
                          <a:ea typeface="宋体" pitchFamily="2" charset="-122"/>
                        </a:defRPr>
                      </a:lvl7pPr>
                      <a:lvl8pPr marL="3200400" algn="l" defTabSz="914400" rtl="0" eaLnBrk="1" fontAlgn="base" latinLnBrk="0" hangingPunct="1">
                        <a:spcBef>
                          <a:spcPct val="20000"/>
                        </a:spcBef>
                        <a:spcAft>
                          <a:spcPct val="0"/>
                        </a:spcAft>
                        <a:tabLst>
                          <a:tab pos="4362450" algn="l"/>
                        </a:tabLst>
                        <a:defRPr sz="1800" kern="1200">
                          <a:solidFill>
                            <a:schemeClr val="tx1"/>
                          </a:solidFill>
                          <a:latin typeface="Arial" pitchFamily="34" charset="0"/>
                          <a:ea typeface="宋体" pitchFamily="2" charset="-122"/>
                        </a:defRPr>
                      </a:lvl8pPr>
                      <a:lvl9pPr marL="3657600" algn="l" defTabSz="914400" rtl="0" eaLnBrk="1" fontAlgn="base" latinLnBrk="0" hangingPunct="1">
                        <a:spcBef>
                          <a:spcPct val="20000"/>
                        </a:spcBef>
                        <a:spcAft>
                          <a:spcPct val="0"/>
                        </a:spcAft>
                        <a:tabLst>
                          <a:tab pos="4362450" algn="l"/>
                        </a:tabLst>
                        <a:defRPr sz="1800" kern="1200">
                          <a:solidFill>
                            <a:schemeClr val="tx1"/>
                          </a:solidFill>
                          <a:latin typeface="Arial"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tab pos="4362450" algn="l"/>
                        </a:tabLst>
                      </a:pPr>
                      <a:r>
                        <a:rPr kumimoji="0" lang="zh-CN" altLang="en-US" sz="2000" b="1"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加密算法，</a:t>
                      </a:r>
                    </a:p>
                    <a:p>
                      <a:pPr marL="0" marR="0" lvl="0" indent="0" algn="l" defTabSz="914400" rtl="0" eaLnBrk="1" fontAlgn="base" latinLnBrk="0" hangingPunct="1">
                        <a:lnSpc>
                          <a:spcPct val="100000"/>
                        </a:lnSpc>
                        <a:spcBef>
                          <a:spcPct val="0"/>
                        </a:spcBef>
                        <a:spcAft>
                          <a:spcPct val="0"/>
                        </a:spcAft>
                        <a:buClrTx/>
                        <a:buSzTx/>
                        <a:buFontTx/>
                        <a:buNone/>
                        <a:tabLst>
                          <a:tab pos="4362450" algn="l"/>
                        </a:tabLst>
                      </a:pPr>
                      <a:r>
                        <a:rPr kumimoji="0" lang="en-US" altLang="zh-CN" sz="2000" b="1"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Web</a:t>
                      </a:r>
                      <a:r>
                        <a:rPr kumimoji="0" lang="zh-CN" altLang="en-US" sz="2000" b="1"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代理</a:t>
                      </a:r>
                      <a:endParaRPr kumimoji="0" lang="zh-CN" altLang="en-US" sz="2000" b="1" i="0" u="none" strike="noStrike" cap="none" normalizeH="0" baseline="0" dirty="0">
                        <a:ln>
                          <a:noFill/>
                        </a:ln>
                        <a:solidFill>
                          <a:schemeClr val="tx1"/>
                        </a:solidFill>
                        <a:effectLst/>
                        <a:latin typeface="Arial" pitchFamily="34" charset="0"/>
                        <a:ea typeface="宋体" pitchFamily="2" charset="-122"/>
                      </a:endParaRPr>
                    </a:p>
                  </a:txBody>
                  <a:tcPr marL="91438" marR="9143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1188733">
                <a:tc>
                  <a:txBody>
                    <a:bodyPr/>
                    <a:lstStyle>
                      <a:lvl1pPr marL="0" algn="l" defTabSz="914400" rtl="0" eaLnBrk="1" latinLnBrk="0" hangingPunct="1">
                        <a:spcBef>
                          <a:spcPct val="20000"/>
                        </a:spcBef>
                        <a:tabLst>
                          <a:tab pos="4362450" algn="l"/>
                        </a:tabLst>
                        <a:defRPr sz="2800" kern="1200">
                          <a:solidFill>
                            <a:schemeClr val="tx1"/>
                          </a:solidFill>
                          <a:latin typeface="Arial" pitchFamily="34" charset="0"/>
                          <a:ea typeface="宋体" pitchFamily="2" charset="-122"/>
                        </a:defRPr>
                      </a:lvl1pPr>
                      <a:lvl2pPr marL="457200" algn="l" defTabSz="914400" rtl="0" eaLnBrk="1" latinLnBrk="0" hangingPunct="1">
                        <a:spcBef>
                          <a:spcPct val="20000"/>
                        </a:spcBef>
                        <a:tabLst>
                          <a:tab pos="4362450" algn="l"/>
                        </a:tabLst>
                        <a:defRPr sz="2400" kern="1200">
                          <a:solidFill>
                            <a:schemeClr val="tx1"/>
                          </a:solidFill>
                          <a:latin typeface="Arial" pitchFamily="34" charset="0"/>
                          <a:ea typeface="宋体" pitchFamily="2" charset="-122"/>
                        </a:defRPr>
                      </a:lvl2pPr>
                      <a:lvl3pPr marL="914400" algn="l" defTabSz="914400" rtl="0" eaLnBrk="1" latinLnBrk="0" hangingPunct="1">
                        <a:spcBef>
                          <a:spcPct val="20000"/>
                        </a:spcBef>
                        <a:tabLst>
                          <a:tab pos="4362450" algn="l"/>
                        </a:tabLst>
                        <a:defRPr sz="2000" kern="1200">
                          <a:solidFill>
                            <a:schemeClr val="tx1"/>
                          </a:solidFill>
                          <a:latin typeface="Arial" pitchFamily="34" charset="0"/>
                          <a:ea typeface="宋体" pitchFamily="2" charset="-122"/>
                        </a:defRPr>
                      </a:lvl3pPr>
                      <a:lvl4pPr marL="1371600" algn="l" defTabSz="914400" rtl="0" eaLnBrk="1" latinLnBrk="0" hangingPunct="1">
                        <a:spcBef>
                          <a:spcPct val="20000"/>
                        </a:spcBef>
                        <a:tabLst>
                          <a:tab pos="4362450" algn="l"/>
                        </a:tabLst>
                        <a:defRPr sz="1800" kern="1200">
                          <a:solidFill>
                            <a:schemeClr val="tx1"/>
                          </a:solidFill>
                          <a:latin typeface="Arial" pitchFamily="34" charset="0"/>
                          <a:ea typeface="宋体" pitchFamily="2" charset="-122"/>
                        </a:defRPr>
                      </a:lvl4pPr>
                      <a:lvl5pPr marL="1828800" algn="l" defTabSz="914400" rtl="0" eaLnBrk="1" latinLnBrk="0" hangingPunct="1">
                        <a:spcBef>
                          <a:spcPct val="20000"/>
                        </a:spcBef>
                        <a:tabLst>
                          <a:tab pos="4362450" algn="l"/>
                        </a:tabLst>
                        <a:defRPr sz="1800" kern="1200">
                          <a:solidFill>
                            <a:schemeClr val="tx1"/>
                          </a:solidFill>
                          <a:latin typeface="Arial" pitchFamily="34" charset="0"/>
                          <a:ea typeface="宋体" pitchFamily="2" charset="-122"/>
                        </a:defRPr>
                      </a:lvl5pPr>
                      <a:lvl6pPr marL="2286000" algn="l" defTabSz="914400" rtl="0" eaLnBrk="1" fontAlgn="base" latinLnBrk="0" hangingPunct="1">
                        <a:spcBef>
                          <a:spcPct val="20000"/>
                        </a:spcBef>
                        <a:spcAft>
                          <a:spcPct val="0"/>
                        </a:spcAft>
                        <a:tabLst>
                          <a:tab pos="4362450" algn="l"/>
                        </a:tabLst>
                        <a:defRPr sz="1800" kern="1200">
                          <a:solidFill>
                            <a:schemeClr val="tx1"/>
                          </a:solidFill>
                          <a:latin typeface="Arial" pitchFamily="34" charset="0"/>
                          <a:ea typeface="宋体" pitchFamily="2" charset="-122"/>
                        </a:defRPr>
                      </a:lvl6pPr>
                      <a:lvl7pPr marL="2743200" algn="l" defTabSz="914400" rtl="0" eaLnBrk="1" fontAlgn="base" latinLnBrk="0" hangingPunct="1">
                        <a:spcBef>
                          <a:spcPct val="20000"/>
                        </a:spcBef>
                        <a:spcAft>
                          <a:spcPct val="0"/>
                        </a:spcAft>
                        <a:tabLst>
                          <a:tab pos="4362450" algn="l"/>
                        </a:tabLst>
                        <a:defRPr sz="1800" kern="1200">
                          <a:solidFill>
                            <a:schemeClr val="tx1"/>
                          </a:solidFill>
                          <a:latin typeface="Arial" pitchFamily="34" charset="0"/>
                          <a:ea typeface="宋体" pitchFamily="2" charset="-122"/>
                        </a:defRPr>
                      </a:lvl7pPr>
                      <a:lvl8pPr marL="3200400" algn="l" defTabSz="914400" rtl="0" eaLnBrk="1" fontAlgn="base" latinLnBrk="0" hangingPunct="1">
                        <a:spcBef>
                          <a:spcPct val="20000"/>
                        </a:spcBef>
                        <a:spcAft>
                          <a:spcPct val="0"/>
                        </a:spcAft>
                        <a:tabLst>
                          <a:tab pos="4362450" algn="l"/>
                        </a:tabLst>
                        <a:defRPr sz="1800" kern="1200">
                          <a:solidFill>
                            <a:schemeClr val="tx1"/>
                          </a:solidFill>
                          <a:latin typeface="Arial" pitchFamily="34" charset="0"/>
                          <a:ea typeface="宋体" pitchFamily="2" charset="-122"/>
                        </a:defRPr>
                      </a:lvl8pPr>
                      <a:lvl9pPr marL="3657600" algn="l" defTabSz="914400" rtl="0" eaLnBrk="1" fontAlgn="base" latinLnBrk="0" hangingPunct="1">
                        <a:spcBef>
                          <a:spcPct val="20000"/>
                        </a:spcBef>
                        <a:spcAft>
                          <a:spcPct val="0"/>
                        </a:spcAft>
                        <a:tabLst>
                          <a:tab pos="4362450" algn="l"/>
                        </a:tabLst>
                        <a:defRPr sz="1800" kern="1200">
                          <a:solidFill>
                            <a:schemeClr val="tx1"/>
                          </a:solidFill>
                          <a:latin typeface="Arial"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tab pos="4362450" algn="l"/>
                        </a:tabLst>
                      </a:pPr>
                      <a:r>
                        <a:rPr kumimoji="0" lang="zh-CN" altLang="en-US" sz="20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拒绝</a:t>
                      </a:r>
                    </a:p>
                    <a:p>
                      <a:pPr marL="0" marR="0" lvl="0" indent="0" algn="l" defTabSz="914400" rtl="0" eaLnBrk="1" fontAlgn="base" latinLnBrk="0" hangingPunct="1">
                        <a:lnSpc>
                          <a:spcPct val="100000"/>
                        </a:lnSpc>
                        <a:spcBef>
                          <a:spcPct val="0"/>
                        </a:spcBef>
                        <a:spcAft>
                          <a:spcPct val="0"/>
                        </a:spcAft>
                        <a:buClrTx/>
                        <a:buSzTx/>
                        <a:buFontTx/>
                        <a:buNone/>
                        <a:tabLst>
                          <a:tab pos="4362450" algn="l"/>
                        </a:tabLst>
                      </a:pPr>
                      <a:r>
                        <a:rPr kumimoji="0" lang="zh-CN" altLang="en-US" sz="20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服务</a:t>
                      </a:r>
                      <a:endParaRPr kumimoji="0" lang="zh-CN" altLang="en-US" sz="2000" b="1" i="0" u="none" strike="noStrike" cap="none" normalizeH="0" baseline="0">
                        <a:ln>
                          <a:noFill/>
                        </a:ln>
                        <a:solidFill>
                          <a:schemeClr val="tx1"/>
                        </a:solidFill>
                        <a:effectLst/>
                        <a:latin typeface="Arial" pitchFamily="34" charset="0"/>
                        <a:ea typeface="宋体" pitchFamily="2" charset="-122"/>
                      </a:endParaRPr>
                    </a:p>
                  </a:txBody>
                  <a:tcPr marL="91438" marR="9143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spcBef>
                          <a:spcPct val="20000"/>
                        </a:spcBef>
                        <a:tabLst>
                          <a:tab pos="4362450" algn="l"/>
                        </a:tabLst>
                        <a:defRPr sz="2800" kern="1200">
                          <a:solidFill>
                            <a:schemeClr val="tx1"/>
                          </a:solidFill>
                          <a:latin typeface="Arial" pitchFamily="34" charset="0"/>
                          <a:ea typeface="宋体" pitchFamily="2" charset="-122"/>
                        </a:defRPr>
                      </a:lvl1pPr>
                      <a:lvl2pPr marL="457200" algn="l" defTabSz="914400" rtl="0" eaLnBrk="1" latinLnBrk="0" hangingPunct="1">
                        <a:spcBef>
                          <a:spcPct val="20000"/>
                        </a:spcBef>
                        <a:tabLst>
                          <a:tab pos="4362450" algn="l"/>
                        </a:tabLst>
                        <a:defRPr sz="2400" kern="1200">
                          <a:solidFill>
                            <a:schemeClr val="tx1"/>
                          </a:solidFill>
                          <a:latin typeface="Arial" pitchFamily="34" charset="0"/>
                          <a:ea typeface="宋体" pitchFamily="2" charset="-122"/>
                        </a:defRPr>
                      </a:lvl2pPr>
                      <a:lvl3pPr marL="914400" algn="l" defTabSz="914400" rtl="0" eaLnBrk="1" latinLnBrk="0" hangingPunct="1">
                        <a:spcBef>
                          <a:spcPct val="20000"/>
                        </a:spcBef>
                        <a:tabLst>
                          <a:tab pos="4362450" algn="l"/>
                        </a:tabLst>
                        <a:defRPr sz="2000" kern="1200">
                          <a:solidFill>
                            <a:schemeClr val="tx1"/>
                          </a:solidFill>
                          <a:latin typeface="Arial" pitchFamily="34" charset="0"/>
                          <a:ea typeface="宋体" pitchFamily="2" charset="-122"/>
                        </a:defRPr>
                      </a:lvl3pPr>
                      <a:lvl4pPr marL="1371600" algn="l" defTabSz="914400" rtl="0" eaLnBrk="1" latinLnBrk="0" hangingPunct="1">
                        <a:spcBef>
                          <a:spcPct val="20000"/>
                        </a:spcBef>
                        <a:tabLst>
                          <a:tab pos="4362450" algn="l"/>
                        </a:tabLst>
                        <a:defRPr sz="1800" kern="1200">
                          <a:solidFill>
                            <a:schemeClr val="tx1"/>
                          </a:solidFill>
                          <a:latin typeface="Arial" pitchFamily="34" charset="0"/>
                          <a:ea typeface="宋体" pitchFamily="2" charset="-122"/>
                        </a:defRPr>
                      </a:lvl4pPr>
                      <a:lvl5pPr marL="1828800" algn="l" defTabSz="914400" rtl="0" eaLnBrk="1" latinLnBrk="0" hangingPunct="1">
                        <a:spcBef>
                          <a:spcPct val="20000"/>
                        </a:spcBef>
                        <a:tabLst>
                          <a:tab pos="4362450" algn="l"/>
                        </a:tabLst>
                        <a:defRPr sz="1800" kern="1200">
                          <a:solidFill>
                            <a:schemeClr val="tx1"/>
                          </a:solidFill>
                          <a:latin typeface="Arial" pitchFamily="34" charset="0"/>
                          <a:ea typeface="宋体" pitchFamily="2" charset="-122"/>
                        </a:defRPr>
                      </a:lvl5pPr>
                      <a:lvl6pPr marL="2286000" algn="l" defTabSz="914400" rtl="0" eaLnBrk="1" fontAlgn="base" latinLnBrk="0" hangingPunct="1">
                        <a:spcBef>
                          <a:spcPct val="20000"/>
                        </a:spcBef>
                        <a:spcAft>
                          <a:spcPct val="0"/>
                        </a:spcAft>
                        <a:tabLst>
                          <a:tab pos="4362450" algn="l"/>
                        </a:tabLst>
                        <a:defRPr sz="1800" kern="1200">
                          <a:solidFill>
                            <a:schemeClr val="tx1"/>
                          </a:solidFill>
                          <a:latin typeface="Arial" pitchFamily="34" charset="0"/>
                          <a:ea typeface="宋体" pitchFamily="2" charset="-122"/>
                        </a:defRPr>
                      </a:lvl6pPr>
                      <a:lvl7pPr marL="2743200" algn="l" defTabSz="914400" rtl="0" eaLnBrk="1" fontAlgn="base" latinLnBrk="0" hangingPunct="1">
                        <a:spcBef>
                          <a:spcPct val="20000"/>
                        </a:spcBef>
                        <a:spcAft>
                          <a:spcPct val="0"/>
                        </a:spcAft>
                        <a:tabLst>
                          <a:tab pos="4362450" algn="l"/>
                        </a:tabLst>
                        <a:defRPr sz="1800" kern="1200">
                          <a:solidFill>
                            <a:schemeClr val="tx1"/>
                          </a:solidFill>
                          <a:latin typeface="Arial" pitchFamily="34" charset="0"/>
                          <a:ea typeface="宋体" pitchFamily="2" charset="-122"/>
                        </a:defRPr>
                      </a:lvl7pPr>
                      <a:lvl8pPr marL="3200400" algn="l" defTabSz="914400" rtl="0" eaLnBrk="1" fontAlgn="base" latinLnBrk="0" hangingPunct="1">
                        <a:spcBef>
                          <a:spcPct val="20000"/>
                        </a:spcBef>
                        <a:spcAft>
                          <a:spcPct val="0"/>
                        </a:spcAft>
                        <a:tabLst>
                          <a:tab pos="4362450" algn="l"/>
                        </a:tabLst>
                        <a:defRPr sz="1800" kern="1200">
                          <a:solidFill>
                            <a:schemeClr val="tx1"/>
                          </a:solidFill>
                          <a:latin typeface="Arial" pitchFamily="34" charset="0"/>
                          <a:ea typeface="宋体" pitchFamily="2" charset="-122"/>
                        </a:defRPr>
                      </a:lvl8pPr>
                      <a:lvl9pPr marL="3657600" algn="l" defTabSz="914400" rtl="0" eaLnBrk="1" fontAlgn="base" latinLnBrk="0" hangingPunct="1">
                        <a:spcBef>
                          <a:spcPct val="20000"/>
                        </a:spcBef>
                        <a:spcAft>
                          <a:spcPct val="0"/>
                        </a:spcAft>
                        <a:tabLst>
                          <a:tab pos="4362450" algn="l"/>
                        </a:tabLst>
                        <a:defRPr sz="1800" kern="1200">
                          <a:solidFill>
                            <a:schemeClr val="tx1"/>
                          </a:solidFill>
                          <a:latin typeface="Arial"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tab pos="4362450" algn="l"/>
                        </a:tabLst>
                      </a:pPr>
                      <a:r>
                        <a:rPr kumimoji="0" lang="zh-CN" altLang="en-US" sz="20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中断用户连接</a:t>
                      </a:r>
                    </a:p>
                    <a:p>
                      <a:pPr marL="0" marR="0" lvl="0" indent="0" algn="l" defTabSz="914400" rtl="0" eaLnBrk="0" fontAlgn="base" latinLnBrk="0" hangingPunct="0">
                        <a:lnSpc>
                          <a:spcPct val="100000"/>
                        </a:lnSpc>
                        <a:spcBef>
                          <a:spcPct val="0"/>
                        </a:spcBef>
                        <a:spcAft>
                          <a:spcPct val="0"/>
                        </a:spcAft>
                        <a:buClrTx/>
                        <a:buSzTx/>
                        <a:buFontTx/>
                        <a:buNone/>
                        <a:tabLst>
                          <a:tab pos="4362450" algn="l"/>
                        </a:tabLst>
                      </a:pPr>
                      <a:r>
                        <a:rPr kumimoji="0" lang="zh-CN" altLang="en-US" sz="20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伪造请求淹没服务器</a:t>
                      </a:r>
                    </a:p>
                    <a:p>
                      <a:pPr marL="0" marR="0" lvl="0" indent="0" algn="l" defTabSz="914400" rtl="0" eaLnBrk="0" fontAlgn="base" latinLnBrk="0" hangingPunct="0">
                        <a:lnSpc>
                          <a:spcPct val="100000"/>
                        </a:lnSpc>
                        <a:spcBef>
                          <a:spcPct val="0"/>
                        </a:spcBef>
                        <a:spcAft>
                          <a:spcPct val="0"/>
                        </a:spcAft>
                        <a:buClrTx/>
                        <a:buSzTx/>
                        <a:buFontTx/>
                        <a:buNone/>
                        <a:tabLst>
                          <a:tab pos="4362450" algn="l"/>
                        </a:tabLst>
                      </a:pPr>
                      <a:r>
                        <a:rPr kumimoji="0" lang="zh-CN" altLang="en-US" sz="20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占满硬盘或耗尽内存</a:t>
                      </a:r>
                    </a:p>
                    <a:p>
                      <a:pPr marL="0" marR="0" lvl="0" indent="0" algn="l" defTabSz="914400" rtl="0" eaLnBrk="0" fontAlgn="base" latinLnBrk="0" hangingPunct="0">
                        <a:lnSpc>
                          <a:spcPct val="100000"/>
                        </a:lnSpc>
                        <a:spcBef>
                          <a:spcPct val="0"/>
                        </a:spcBef>
                        <a:spcAft>
                          <a:spcPct val="0"/>
                        </a:spcAft>
                        <a:buClrTx/>
                        <a:buSzTx/>
                        <a:buFontTx/>
                        <a:buNone/>
                        <a:tabLst>
                          <a:tab pos="4362450" algn="l"/>
                        </a:tabLst>
                      </a:pPr>
                      <a:r>
                        <a:rPr kumimoji="0" lang="zh-CN" altLang="en-US" sz="20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攻击</a:t>
                      </a:r>
                      <a:r>
                        <a:rPr kumimoji="0" lang="en-US" altLang="zh-CN" sz="20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DNS</a:t>
                      </a:r>
                      <a:r>
                        <a:rPr kumimoji="0" lang="zh-CN" altLang="en-US" sz="20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服务器</a:t>
                      </a:r>
                      <a:endParaRPr kumimoji="0" lang="zh-CN" altLang="en-US" sz="2000" b="1" i="0" u="none" strike="noStrike" cap="none" normalizeH="0" baseline="0">
                        <a:ln>
                          <a:noFill/>
                        </a:ln>
                        <a:solidFill>
                          <a:schemeClr val="tx1"/>
                        </a:solidFill>
                        <a:effectLst/>
                        <a:latin typeface="Arial" pitchFamily="34" charset="0"/>
                        <a:ea typeface="宋体" pitchFamily="2" charset="-122"/>
                      </a:endParaRPr>
                    </a:p>
                  </a:txBody>
                  <a:tcPr marL="91438" marR="91438"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spcBef>
                          <a:spcPct val="20000"/>
                        </a:spcBef>
                        <a:tabLst>
                          <a:tab pos="4362450" algn="l"/>
                        </a:tabLst>
                        <a:defRPr sz="2800" kern="1200">
                          <a:solidFill>
                            <a:schemeClr val="tx1"/>
                          </a:solidFill>
                          <a:latin typeface="Arial" pitchFamily="34" charset="0"/>
                          <a:ea typeface="宋体" pitchFamily="2" charset="-122"/>
                        </a:defRPr>
                      </a:lvl1pPr>
                      <a:lvl2pPr marL="457200" algn="l" defTabSz="914400" rtl="0" eaLnBrk="1" latinLnBrk="0" hangingPunct="1">
                        <a:spcBef>
                          <a:spcPct val="20000"/>
                        </a:spcBef>
                        <a:tabLst>
                          <a:tab pos="4362450" algn="l"/>
                        </a:tabLst>
                        <a:defRPr sz="2400" kern="1200">
                          <a:solidFill>
                            <a:schemeClr val="tx1"/>
                          </a:solidFill>
                          <a:latin typeface="Arial" pitchFamily="34" charset="0"/>
                          <a:ea typeface="宋体" pitchFamily="2" charset="-122"/>
                        </a:defRPr>
                      </a:lvl2pPr>
                      <a:lvl3pPr marL="914400" algn="l" defTabSz="914400" rtl="0" eaLnBrk="1" latinLnBrk="0" hangingPunct="1">
                        <a:spcBef>
                          <a:spcPct val="20000"/>
                        </a:spcBef>
                        <a:tabLst>
                          <a:tab pos="4362450" algn="l"/>
                        </a:tabLst>
                        <a:defRPr sz="2000" kern="1200">
                          <a:solidFill>
                            <a:schemeClr val="tx1"/>
                          </a:solidFill>
                          <a:latin typeface="Arial" pitchFamily="34" charset="0"/>
                          <a:ea typeface="宋体" pitchFamily="2" charset="-122"/>
                        </a:defRPr>
                      </a:lvl3pPr>
                      <a:lvl4pPr marL="1371600" algn="l" defTabSz="914400" rtl="0" eaLnBrk="1" latinLnBrk="0" hangingPunct="1">
                        <a:spcBef>
                          <a:spcPct val="20000"/>
                        </a:spcBef>
                        <a:tabLst>
                          <a:tab pos="4362450" algn="l"/>
                        </a:tabLst>
                        <a:defRPr sz="1800" kern="1200">
                          <a:solidFill>
                            <a:schemeClr val="tx1"/>
                          </a:solidFill>
                          <a:latin typeface="Arial" pitchFamily="34" charset="0"/>
                          <a:ea typeface="宋体" pitchFamily="2" charset="-122"/>
                        </a:defRPr>
                      </a:lvl4pPr>
                      <a:lvl5pPr marL="1828800" algn="l" defTabSz="914400" rtl="0" eaLnBrk="1" latinLnBrk="0" hangingPunct="1">
                        <a:spcBef>
                          <a:spcPct val="20000"/>
                        </a:spcBef>
                        <a:tabLst>
                          <a:tab pos="4362450" algn="l"/>
                        </a:tabLst>
                        <a:defRPr sz="1800" kern="1200">
                          <a:solidFill>
                            <a:schemeClr val="tx1"/>
                          </a:solidFill>
                          <a:latin typeface="Arial" pitchFamily="34" charset="0"/>
                          <a:ea typeface="宋体" pitchFamily="2" charset="-122"/>
                        </a:defRPr>
                      </a:lvl5pPr>
                      <a:lvl6pPr marL="2286000" algn="l" defTabSz="914400" rtl="0" eaLnBrk="1" fontAlgn="base" latinLnBrk="0" hangingPunct="1">
                        <a:spcBef>
                          <a:spcPct val="20000"/>
                        </a:spcBef>
                        <a:spcAft>
                          <a:spcPct val="0"/>
                        </a:spcAft>
                        <a:tabLst>
                          <a:tab pos="4362450" algn="l"/>
                        </a:tabLst>
                        <a:defRPr sz="1800" kern="1200">
                          <a:solidFill>
                            <a:schemeClr val="tx1"/>
                          </a:solidFill>
                          <a:latin typeface="Arial" pitchFamily="34" charset="0"/>
                          <a:ea typeface="宋体" pitchFamily="2" charset="-122"/>
                        </a:defRPr>
                      </a:lvl6pPr>
                      <a:lvl7pPr marL="2743200" algn="l" defTabSz="914400" rtl="0" eaLnBrk="1" fontAlgn="base" latinLnBrk="0" hangingPunct="1">
                        <a:spcBef>
                          <a:spcPct val="20000"/>
                        </a:spcBef>
                        <a:spcAft>
                          <a:spcPct val="0"/>
                        </a:spcAft>
                        <a:tabLst>
                          <a:tab pos="4362450" algn="l"/>
                        </a:tabLst>
                        <a:defRPr sz="1800" kern="1200">
                          <a:solidFill>
                            <a:schemeClr val="tx1"/>
                          </a:solidFill>
                          <a:latin typeface="Arial" pitchFamily="34" charset="0"/>
                          <a:ea typeface="宋体" pitchFamily="2" charset="-122"/>
                        </a:defRPr>
                      </a:lvl7pPr>
                      <a:lvl8pPr marL="3200400" algn="l" defTabSz="914400" rtl="0" eaLnBrk="1" fontAlgn="base" latinLnBrk="0" hangingPunct="1">
                        <a:spcBef>
                          <a:spcPct val="20000"/>
                        </a:spcBef>
                        <a:spcAft>
                          <a:spcPct val="0"/>
                        </a:spcAft>
                        <a:tabLst>
                          <a:tab pos="4362450" algn="l"/>
                        </a:tabLst>
                        <a:defRPr sz="1800" kern="1200">
                          <a:solidFill>
                            <a:schemeClr val="tx1"/>
                          </a:solidFill>
                          <a:latin typeface="Arial" pitchFamily="34" charset="0"/>
                          <a:ea typeface="宋体" pitchFamily="2" charset="-122"/>
                        </a:defRPr>
                      </a:lvl8pPr>
                      <a:lvl9pPr marL="3657600" algn="l" defTabSz="914400" rtl="0" eaLnBrk="1" fontAlgn="base" latinLnBrk="0" hangingPunct="1">
                        <a:spcBef>
                          <a:spcPct val="20000"/>
                        </a:spcBef>
                        <a:spcAft>
                          <a:spcPct val="0"/>
                        </a:spcAft>
                        <a:tabLst>
                          <a:tab pos="4362450" algn="l"/>
                        </a:tabLst>
                        <a:defRPr sz="1800" kern="1200">
                          <a:solidFill>
                            <a:schemeClr val="tx1"/>
                          </a:solidFill>
                          <a:latin typeface="Arial"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tab pos="4362450" algn="l"/>
                        </a:tabLst>
                      </a:pPr>
                      <a:r>
                        <a:rPr kumimoji="0" lang="zh-CN" altLang="en-US" sz="20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中断</a:t>
                      </a:r>
                    </a:p>
                    <a:p>
                      <a:pPr marL="0" marR="0" lvl="0" indent="0" algn="l" defTabSz="914400" rtl="0" eaLnBrk="0" fontAlgn="base" latinLnBrk="0" hangingPunct="0">
                        <a:lnSpc>
                          <a:spcPct val="100000"/>
                        </a:lnSpc>
                        <a:spcBef>
                          <a:spcPct val="0"/>
                        </a:spcBef>
                        <a:spcAft>
                          <a:spcPct val="0"/>
                        </a:spcAft>
                        <a:buClrTx/>
                        <a:buSzTx/>
                        <a:buFontTx/>
                        <a:buNone/>
                        <a:tabLst>
                          <a:tab pos="4362450" algn="l"/>
                        </a:tabLst>
                      </a:pPr>
                      <a:r>
                        <a:rPr kumimoji="0" lang="zh-CN" altLang="en-US" sz="20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干扰</a:t>
                      </a:r>
                    </a:p>
                    <a:p>
                      <a:pPr marL="0" marR="0" lvl="0" indent="0" algn="l" defTabSz="914400" rtl="0" eaLnBrk="0" fontAlgn="base" latinLnBrk="0" hangingPunct="0">
                        <a:lnSpc>
                          <a:spcPct val="100000"/>
                        </a:lnSpc>
                        <a:spcBef>
                          <a:spcPct val="0"/>
                        </a:spcBef>
                        <a:spcAft>
                          <a:spcPct val="0"/>
                        </a:spcAft>
                        <a:buClrTx/>
                        <a:buSzTx/>
                        <a:buFontTx/>
                        <a:buNone/>
                        <a:tabLst>
                          <a:tab pos="4362450" algn="l"/>
                        </a:tabLst>
                      </a:pPr>
                      <a:r>
                        <a:rPr kumimoji="0" lang="zh-CN" altLang="en-US" sz="20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阻止用户正常工作</a:t>
                      </a:r>
                      <a:endParaRPr kumimoji="0" lang="zh-CN" altLang="en-US" sz="2000" b="1" i="0" u="none" strike="noStrike" cap="none" normalizeH="0" baseline="0">
                        <a:ln>
                          <a:noFill/>
                        </a:ln>
                        <a:solidFill>
                          <a:schemeClr val="tx1"/>
                        </a:solidFill>
                        <a:effectLst/>
                        <a:latin typeface="Arial" pitchFamily="34" charset="0"/>
                        <a:ea typeface="宋体" pitchFamily="2" charset="-122"/>
                      </a:endParaRPr>
                    </a:p>
                  </a:txBody>
                  <a:tcPr marL="91438" marR="9143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spcBef>
                          <a:spcPct val="20000"/>
                        </a:spcBef>
                        <a:tabLst>
                          <a:tab pos="4362450" algn="l"/>
                        </a:tabLst>
                        <a:defRPr sz="2800" kern="1200">
                          <a:solidFill>
                            <a:schemeClr val="tx1"/>
                          </a:solidFill>
                          <a:latin typeface="Arial" pitchFamily="34" charset="0"/>
                          <a:ea typeface="宋体" pitchFamily="2" charset="-122"/>
                        </a:defRPr>
                      </a:lvl1pPr>
                      <a:lvl2pPr marL="457200" algn="l" defTabSz="914400" rtl="0" eaLnBrk="1" latinLnBrk="0" hangingPunct="1">
                        <a:spcBef>
                          <a:spcPct val="20000"/>
                        </a:spcBef>
                        <a:tabLst>
                          <a:tab pos="4362450" algn="l"/>
                        </a:tabLst>
                        <a:defRPr sz="2400" kern="1200">
                          <a:solidFill>
                            <a:schemeClr val="tx1"/>
                          </a:solidFill>
                          <a:latin typeface="Arial" pitchFamily="34" charset="0"/>
                          <a:ea typeface="宋体" pitchFamily="2" charset="-122"/>
                        </a:defRPr>
                      </a:lvl2pPr>
                      <a:lvl3pPr marL="914400" algn="l" defTabSz="914400" rtl="0" eaLnBrk="1" latinLnBrk="0" hangingPunct="1">
                        <a:spcBef>
                          <a:spcPct val="20000"/>
                        </a:spcBef>
                        <a:tabLst>
                          <a:tab pos="4362450" algn="l"/>
                        </a:tabLst>
                        <a:defRPr sz="2000" kern="1200">
                          <a:solidFill>
                            <a:schemeClr val="tx1"/>
                          </a:solidFill>
                          <a:latin typeface="Arial" pitchFamily="34" charset="0"/>
                          <a:ea typeface="宋体" pitchFamily="2" charset="-122"/>
                        </a:defRPr>
                      </a:lvl3pPr>
                      <a:lvl4pPr marL="1371600" algn="l" defTabSz="914400" rtl="0" eaLnBrk="1" latinLnBrk="0" hangingPunct="1">
                        <a:spcBef>
                          <a:spcPct val="20000"/>
                        </a:spcBef>
                        <a:tabLst>
                          <a:tab pos="4362450" algn="l"/>
                        </a:tabLst>
                        <a:defRPr sz="1800" kern="1200">
                          <a:solidFill>
                            <a:schemeClr val="tx1"/>
                          </a:solidFill>
                          <a:latin typeface="Arial" pitchFamily="34" charset="0"/>
                          <a:ea typeface="宋体" pitchFamily="2" charset="-122"/>
                        </a:defRPr>
                      </a:lvl4pPr>
                      <a:lvl5pPr marL="1828800" algn="l" defTabSz="914400" rtl="0" eaLnBrk="1" latinLnBrk="0" hangingPunct="1">
                        <a:spcBef>
                          <a:spcPct val="20000"/>
                        </a:spcBef>
                        <a:tabLst>
                          <a:tab pos="4362450" algn="l"/>
                        </a:tabLst>
                        <a:defRPr sz="1800" kern="1200">
                          <a:solidFill>
                            <a:schemeClr val="tx1"/>
                          </a:solidFill>
                          <a:latin typeface="Arial" pitchFamily="34" charset="0"/>
                          <a:ea typeface="宋体" pitchFamily="2" charset="-122"/>
                        </a:defRPr>
                      </a:lvl5pPr>
                      <a:lvl6pPr marL="2286000" algn="l" defTabSz="914400" rtl="0" eaLnBrk="1" fontAlgn="base" latinLnBrk="0" hangingPunct="1">
                        <a:spcBef>
                          <a:spcPct val="20000"/>
                        </a:spcBef>
                        <a:spcAft>
                          <a:spcPct val="0"/>
                        </a:spcAft>
                        <a:tabLst>
                          <a:tab pos="4362450" algn="l"/>
                        </a:tabLst>
                        <a:defRPr sz="1800" kern="1200">
                          <a:solidFill>
                            <a:schemeClr val="tx1"/>
                          </a:solidFill>
                          <a:latin typeface="Arial" pitchFamily="34" charset="0"/>
                          <a:ea typeface="宋体" pitchFamily="2" charset="-122"/>
                        </a:defRPr>
                      </a:lvl6pPr>
                      <a:lvl7pPr marL="2743200" algn="l" defTabSz="914400" rtl="0" eaLnBrk="1" fontAlgn="base" latinLnBrk="0" hangingPunct="1">
                        <a:spcBef>
                          <a:spcPct val="20000"/>
                        </a:spcBef>
                        <a:spcAft>
                          <a:spcPct val="0"/>
                        </a:spcAft>
                        <a:tabLst>
                          <a:tab pos="4362450" algn="l"/>
                        </a:tabLst>
                        <a:defRPr sz="1800" kern="1200">
                          <a:solidFill>
                            <a:schemeClr val="tx1"/>
                          </a:solidFill>
                          <a:latin typeface="Arial" pitchFamily="34" charset="0"/>
                          <a:ea typeface="宋体" pitchFamily="2" charset="-122"/>
                        </a:defRPr>
                      </a:lvl7pPr>
                      <a:lvl8pPr marL="3200400" algn="l" defTabSz="914400" rtl="0" eaLnBrk="1" fontAlgn="base" latinLnBrk="0" hangingPunct="1">
                        <a:spcBef>
                          <a:spcPct val="20000"/>
                        </a:spcBef>
                        <a:spcAft>
                          <a:spcPct val="0"/>
                        </a:spcAft>
                        <a:tabLst>
                          <a:tab pos="4362450" algn="l"/>
                        </a:tabLst>
                        <a:defRPr sz="1800" kern="1200">
                          <a:solidFill>
                            <a:schemeClr val="tx1"/>
                          </a:solidFill>
                          <a:latin typeface="Arial" pitchFamily="34" charset="0"/>
                          <a:ea typeface="宋体" pitchFamily="2" charset="-122"/>
                        </a:defRPr>
                      </a:lvl8pPr>
                      <a:lvl9pPr marL="3657600" algn="l" defTabSz="914400" rtl="0" eaLnBrk="1" fontAlgn="base" latinLnBrk="0" hangingPunct="1">
                        <a:spcBef>
                          <a:spcPct val="20000"/>
                        </a:spcBef>
                        <a:spcAft>
                          <a:spcPct val="0"/>
                        </a:spcAft>
                        <a:tabLst>
                          <a:tab pos="4362450" algn="l"/>
                        </a:tabLst>
                        <a:defRPr sz="1800" kern="1200">
                          <a:solidFill>
                            <a:schemeClr val="tx1"/>
                          </a:solidFill>
                          <a:latin typeface="Arial"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tab pos="4362450" algn="l"/>
                        </a:tabLst>
                      </a:pPr>
                      <a:r>
                        <a:rPr kumimoji="0" lang="zh-CN" altLang="en-US" sz="2000" b="1"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难以防范</a:t>
                      </a:r>
                      <a:endParaRPr kumimoji="0" lang="zh-CN" altLang="en-US" sz="2000" b="1" i="0" u="none" strike="noStrike" cap="none" normalizeH="0" baseline="0" dirty="0">
                        <a:ln>
                          <a:noFill/>
                        </a:ln>
                        <a:solidFill>
                          <a:schemeClr val="tx1"/>
                        </a:solidFill>
                        <a:effectLst/>
                        <a:latin typeface="Arial" pitchFamily="34" charset="0"/>
                        <a:ea typeface="宋体" pitchFamily="2" charset="-122"/>
                      </a:endParaRPr>
                    </a:p>
                  </a:txBody>
                  <a:tcPr marL="91438" marR="9143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943524">
                <a:tc>
                  <a:txBody>
                    <a:bodyPr/>
                    <a:lstStyle>
                      <a:lvl1pPr marL="0" algn="l" defTabSz="914400" rtl="0" eaLnBrk="1" latinLnBrk="0" hangingPunct="1">
                        <a:spcBef>
                          <a:spcPct val="20000"/>
                        </a:spcBef>
                        <a:tabLst>
                          <a:tab pos="4362450" algn="l"/>
                        </a:tabLst>
                        <a:defRPr sz="2800" kern="1200">
                          <a:solidFill>
                            <a:schemeClr val="tx1"/>
                          </a:solidFill>
                          <a:latin typeface="Arial" pitchFamily="34" charset="0"/>
                          <a:ea typeface="宋体" pitchFamily="2" charset="-122"/>
                        </a:defRPr>
                      </a:lvl1pPr>
                      <a:lvl2pPr marL="457200" algn="l" defTabSz="914400" rtl="0" eaLnBrk="1" latinLnBrk="0" hangingPunct="1">
                        <a:spcBef>
                          <a:spcPct val="20000"/>
                        </a:spcBef>
                        <a:tabLst>
                          <a:tab pos="4362450" algn="l"/>
                        </a:tabLst>
                        <a:defRPr sz="2400" kern="1200">
                          <a:solidFill>
                            <a:schemeClr val="tx1"/>
                          </a:solidFill>
                          <a:latin typeface="Arial" pitchFamily="34" charset="0"/>
                          <a:ea typeface="宋体" pitchFamily="2" charset="-122"/>
                        </a:defRPr>
                      </a:lvl2pPr>
                      <a:lvl3pPr marL="914400" algn="l" defTabSz="914400" rtl="0" eaLnBrk="1" latinLnBrk="0" hangingPunct="1">
                        <a:spcBef>
                          <a:spcPct val="20000"/>
                        </a:spcBef>
                        <a:tabLst>
                          <a:tab pos="4362450" algn="l"/>
                        </a:tabLst>
                        <a:defRPr sz="2000" kern="1200">
                          <a:solidFill>
                            <a:schemeClr val="tx1"/>
                          </a:solidFill>
                          <a:latin typeface="Arial" pitchFamily="34" charset="0"/>
                          <a:ea typeface="宋体" pitchFamily="2" charset="-122"/>
                        </a:defRPr>
                      </a:lvl3pPr>
                      <a:lvl4pPr marL="1371600" algn="l" defTabSz="914400" rtl="0" eaLnBrk="1" latinLnBrk="0" hangingPunct="1">
                        <a:spcBef>
                          <a:spcPct val="20000"/>
                        </a:spcBef>
                        <a:tabLst>
                          <a:tab pos="4362450" algn="l"/>
                        </a:tabLst>
                        <a:defRPr sz="1800" kern="1200">
                          <a:solidFill>
                            <a:schemeClr val="tx1"/>
                          </a:solidFill>
                          <a:latin typeface="Arial" pitchFamily="34" charset="0"/>
                          <a:ea typeface="宋体" pitchFamily="2" charset="-122"/>
                        </a:defRPr>
                      </a:lvl4pPr>
                      <a:lvl5pPr marL="1828800" algn="l" defTabSz="914400" rtl="0" eaLnBrk="1" latinLnBrk="0" hangingPunct="1">
                        <a:spcBef>
                          <a:spcPct val="20000"/>
                        </a:spcBef>
                        <a:tabLst>
                          <a:tab pos="4362450" algn="l"/>
                        </a:tabLst>
                        <a:defRPr sz="1800" kern="1200">
                          <a:solidFill>
                            <a:schemeClr val="tx1"/>
                          </a:solidFill>
                          <a:latin typeface="Arial" pitchFamily="34" charset="0"/>
                          <a:ea typeface="宋体" pitchFamily="2" charset="-122"/>
                        </a:defRPr>
                      </a:lvl5pPr>
                      <a:lvl6pPr marL="2286000" algn="l" defTabSz="914400" rtl="0" eaLnBrk="1" fontAlgn="base" latinLnBrk="0" hangingPunct="1">
                        <a:spcBef>
                          <a:spcPct val="20000"/>
                        </a:spcBef>
                        <a:spcAft>
                          <a:spcPct val="0"/>
                        </a:spcAft>
                        <a:tabLst>
                          <a:tab pos="4362450" algn="l"/>
                        </a:tabLst>
                        <a:defRPr sz="1800" kern="1200">
                          <a:solidFill>
                            <a:schemeClr val="tx1"/>
                          </a:solidFill>
                          <a:latin typeface="Arial" pitchFamily="34" charset="0"/>
                          <a:ea typeface="宋体" pitchFamily="2" charset="-122"/>
                        </a:defRPr>
                      </a:lvl6pPr>
                      <a:lvl7pPr marL="2743200" algn="l" defTabSz="914400" rtl="0" eaLnBrk="1" fontAlgn="base" latinLnBrk="0" hangingPunct="1">
                        <a:spcBef>
                          <a:spcPct val="20000"/>
                        </a:spcBef>
                        <a:spcAft>
                          <a:spcPct val="0"/>
                        </a:spcAft>
                        <a:tabLst>
                          <a:tab pos="4362450" algn="l"/>
                        </a:tabLst>
                        <a:defRPr sz="1800" kern="1200">
                          <a:solidFill>
                            <a:schemeClr val="tx1"/>
                          </a:solidFill>
                          <a:latin typeface="Arial" pitchFamily="34" charset="0"/>
                          <a:ea typeface="宋体" pitchFamily="2" charset="-122"/>
                        </a:defRPr>
                      </a:lvl7pPr>
                      <a:lvl8pPr marL="3200400" algn="l" defTabSz="914400" rtl="0" eaLnBrk="1" fontAlgn="base" latinLnBrk="0" hangingPunct="1">
                        <a:spcBef>
                          <a:spcPct val="20000"/>
                        </a:spcBef>
                        <a:spcAft>
                          <a:spcPct val="0"/>
                        </a:spcAft>
                        <a:tabLst>
                          <a:tab pos="4362450" algn="l"/>
                        </a:tabLst>
                        <a:defRPr sz="1800" kern="1200">
                          <a:solidFill>
                            <a:schemeClr val="tx1"/>
                          </a:solidFill>
                          <a:latin typeface="Arial" pitchFamily="34" charset="0"/>
                          <a:ea typeface="宋体" pitchFamily="2" charset="-122"/>
                        </a:defRPr>
                      </a:lvl8pPr>
                      <a:lvl9pPr marL="3657600" algn="l" defTabSz="914400" rtl="0" eaLnBrk="1" fontAlgn="base" latinLnBrk="0" hangingPunct="1">
                        <a:spcBef>
                          <a:spcPct val="20000"/>
                        </a:spcBef>
                        <a:spcAft>
                          <a:spcPct val="0"/>
                        </a:spcAft>
                        <a:tabLst>
                          <a:tab pos="4362450" algn="l"/>
                        </a:tabLst>
                        <a:defRPr sz="1800" kern="1200">
                          <a:solidFill>
                            <a:schemeClr val="tx1"/>
                          </a:solidFill>
                          <a:latin typeface="Arial"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tab pos="4362450" algn="l"/>
                        </a:tabLst>
                      </a:pPr>
                      <a:r>
                        <a:rPr kumimoji="0" lang="zh-CN" altLang="en-US" sz="20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认证</a:t>
                      </a:r>
                    </a:p>
                    <a:p>
                      <a:pPr marL="0" marR="0" lvl="0" indent="0" algn="l" defTabSz="914400" rtl="0" eaLnBrk="1" fontAlgn="base" latinLnBrk="0" hangingPunct="1">
                        <a:lnSpc>
                          <a:spcPct val="100000"/>
                        </a:lnSpc>
                        <a:spcBef>
                          <a:spcPct val="0"/>
                        </a:spcBef>
                        <a:spcAft>
                          <a:spcPct val="0"/>
                        </a:spcAft>
                        <a:buClrTx/>
                        <a:buSzTx/>
                        <a:buFontTx/>
                        <a:buNone/>
                        <a:tabLst>
                          <a:tab pos="4362450" algn="l"/>
                        </a:tabLst>
                      </a:pPr>
                      <a:r>
                        <a:rPr kumimoji="0" lang="zh-CN" altLang="en-US" sz="20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鉴别</a:t>
                      </a:r>
                      <a:endParaRPr kumimoji="0" lang="zh-CN" altLang="en-US" sz="2000" b="1" i="0" u="none" strike="noStrike" cap="none" normalizeH="0" baseline="0">
                        <a:ln>
                          <a:noFill/>
                        </a:ln>
                        <a:solidFill>
                          <a:schemeClr val="tx1"/>
                        </a:solidFill>
                        <a:effectLst/>
                        <a:latin typeface="Arial" pitchFamily="34" charset="0"/>
                        <a:ea typeface="宋体" pitchFamily="2" charset="-122"/>
                      </a:endParaRPr>
                    </a:p>
                  </a:txBody>
                  <a:tcPr marL="91438" marR="9143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spcBef>
                          <a:spcPct val="20000"/>
                        </a:spcBef>
                        <a:tabLst>
                          <a:tab pos="4362450" algn="l"/>
                        </a:tabLst>
                        <a:defRPr sz="2800" kern="1200">
                          <a:solidFill>
                            <a:schemeClr val="tx1"/>
                          </a:solidFill>
                          <a:latin typeface="Arial" pitchFamily="34" charset="0"/>
                          <a:ea typeface="宋体" pitchFamily="2" charset="-122"/>
                        </a:defRPr>
                      </a:lvl1pPr>
                      <a:lvl2pPr marL="457200" algn="l" defTabSz="914400" rtl="0" eaLnBrk="1" latinLnBrk="0" hangingPunct="1">
                        <a:spcBef>
                          <a:spcPct val="20000"/>
                        </a:spcBef>
                        <a:tabLst>
                          <a:tab pos="4362450" algn="l"/>
                        </a:tabLst>
                        <a:defRPr sz="2400" kern="1200">
                          <a:solidFill>
                            <a:schemeClr val="tx1"/>
                          </a:solidFill>
                          <a:latin typeface="Arial" pitchFamily="34" charset="0"/>
                          <a:ea typeface="宋体" pitchFamily="2" charset="-122"/>
                        </a:defRPr>
                      </a:lvl2pPr>
                      <a:lvl3pPr marL="914400" algn="l" defTabSz="914400" rtl="0" eaLnBrk="1" latinLnBrk="0" hangingPunct="1">
                        <a:spcBef>
                          <a:spcPct val="20000"/>
                        </a:spcBef>
                        <a:tabLst>
                          <a:tab pos="4362450" algn="l"/>
                        </a:tabLst>
                        <a:defRPr sz="2000" kern="1200">
                          <a:solidFill>
                            <a:schemeClr val="tx1"/>
                          </a:solidFill>
                          <a:latin typeface="Arial" pitchFamily="34" charset="0"/>
                          <a:ea typeface="宋体" pitchFamily="2" charset="-122"/>
                        </a:defRPr>
                      </a:lvl3pPr>
                      <a:lvl4pPr marL="1371600" algn="l" defTabSz="914400" rtl="0" eaLnBrk="1" latinLnBrk="0" hangingPunct="1">
                        <a:spcBef>
                          <a:spcPct val="20000"/>
                        </a:spcBef>
                        <a:tabLst>
                          <a:tab pos="4362450" algn="l"/>
                        </a:tabLst>
                        <a:defRPr sz="1800" kern="1200">
                          <a:solidFill>
                            <a:schemeClr val="tx1"/>
                          </a:solidFill>
                          <a:latin typeface="Arial" pitchFamily="34" charset="0"/>
                          <a:ea typeface="宋体" pitchFamily="2" charset="-122"/>
                        </a:defRPr>
                      </a:lvl4pPr>
                      <a:lvl5pPr marL="1828800" algn="l" defTabSz="914400" rtl="0" eaLnBrk="1" latinLnBrk="0" hangingPunct="1">
                        <a:spcBef>
                          <a:spcPct val="20000"/>
                        </a:spcBef>
                        <a:tabLst>
                          <a:tab pos="4362450" algn="l"/>
                        </a:tabLst>
                        <a:defRPr sz="1800" kern="1200">
                          <a:solidFill>
                            <a:schemeClr val="tx1"/>
                          </a:solidFill>
                          <a:latin typeface="Arial" pitchFamily="34" charset="0"/>
                          <a:ea typeface="宋体" pitchFamily="2" charset="-122"/>
                        </a:defRPr>
                      </a:lvl5pPr>
                      <a:lvl6pPr marL="2286000" algn="l" defTabSz="914400" rtl="0" eaLnBrk="1" fontAlgn="base" latinLnBrk="0" hangingPunct="1">
                        <a:spcBef>
                          <a:spcPct val="20000"/>
                        </a:spcBef>
                        <a:spcAft>
                          <a:spcPct val="0"/>
                        </a:spcAft>
                        <a:tabLst>
                          <a:tab pos="4362450" algn="l"/>
                        </a:tabLst>
                        <a:defRPr sz="1800" kern="1200">
                          <a:solidFill>
                            <a:schemeClr val="tx1"/>
                          </a:solidFill>
                          <a:latin typeface="Arial" pitchFamily="34" charset="0"/>
                          <a:ea typeface="宋体" pitchFamily="2" charset="-122"/>
                        </a:defRPr>
                      </a:lvl6pPr>
                      <a:lvl7pPr marL="2743200" algn="l" defTabSz="914400" rtl="0" eaLnBrk="1" fontAlgn="base" latinLnBrk="0" hangingPunct="1">
                        <a:spcBef>
                          <a:spcPct val="20000"/>
                        </a:spcBef>
                        <a:spcAft>
                          <a:spcPct val="0"/>
                        </a:spcAft>
                        <a:tabLst>
                          <a:tab pos="4362450" algn="l"/>
                        </a:tabLst>
                        <a:defRPr sz="1800" kern="1200">
                          <a:solidFill>
                            <a:schemeClr val="tx1"/>
                          </a:solidFill>
                          <a:latin typeface="Arial" pitchFamily="34" charset="0"/>
                          <a:ea typeface="宋体" pitchFamily="2" charset="-122"/>
                        </a:defRPr>
                      </a:lvl7pPr>
                      <a:lvl8pPr marL="3200400" algn="l" defTabSz="914400" rtl="0" eaLnBrk="1" fontAlgn="base" latinLnBrk="0" hangingPunct="1">
                        <a:spcBef>
                          <a:spcPct val="20000"/>
                        </a:spcBef>
                        <a:spcAft>
                          <a:spcPct val="0"/>
                        </a:spcAft>
                        <a:tabLst>
                          <a:tab pos="4362450" algn="l"/>
                        </a:tabLst>
                        <a:defRPr sz="1800" kern="1200">
                          <a:solidFill>
                            <a:schemeClr val="tx1"/>
                          </a:solidFill>
                          <a:latin typeface="Arial" pitchFamily="34" charset="0"/>
                          <a:ea typeface="宋体" pitchFamily="2" charset="-122"/>
                        </a:defRPr>
                      </a:lvl8pPr>
                      <a:lvl9pPr marL="3657600" algn="l" defTabSz="914400" rtl="0" eaLnBrk="1" fontAlgn="base" latinLnBrk="0" hangingPunct="1">
                        <a:spcBef>
                          <a:spcPct val="20000"/>
                        </a:spcBef>
                        <a:spcAft>
                          <a:spcPct val="0"/>
                        </a:spcAft>
                        <a:tabLst>
                          <a:tab pos="4362450" algn="l"/>
                        </a:tabLst>
                        <a:defRPr sz="1800" kern="1200">
                          <a:solidFill>
                            <a:schemeClr val="tx1"/>
                          </a:solidFill>
                          <a:latin typeface="Arial"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tab pos="4362450" algn="l"/>
                        </a:tabLst>
                      </a:pPr>
                      <a:r>
                        <a:rPr kumimoji="0" lang="zh-CN" altLang="en-US" sz="20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冒充合法用户</a:t>
                      </a:r>
                    </a:p>
                    <a:p>
                      <a:pPr marL="0" marR="0" lvl="0" indent="0" algn="l" defTabSz="914400" rtl="0" eaLnBrk="0" fontAlgn="base" latinLnBrk="0" hangingPunct="0">
                        <a:lnSpc>
                          <a:spcPct val="100000"/>
                        </a:lnSpc>
                        <a:spcBef>
                          <a:spcPct val="0"/>
                        </a:spcBef>
                        <a:spcAft>
                          <a:spcPct val="0"/>
                        </a:spcAft>
                        <a:buClrTx/>
                        <a:buSzTx/>
                        <a:buFontTx/>
                        <a:buNone/>
                        <a:tabLst>
                          <a:tab pos="4362450" algn="l"/>
                        </a:tabLst>
                      </a:pPr>
                      <a:r>
                        <a:rPr kumimoji="0" lang="zh-CN" altLang="en-US" sz="20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伪造数据</a:t>
                      </a:r>
                      <a:endParaRPr kumimoji="0" lang="zh-CN" altLang="en-US" sz="2000" b="1" i="0" u="none" strike="noStrike" cap="none" normalizeH="0" baseline="0">
                        <a:ln>
                          <a:noFill/>
                        </a:ln>
                        <a:solidFill>
                          <a:schemeClr val="tx1"/>
                        </a:solidFill>
                        <a:effectLst/>
                        <a:latin typeface="Arial" pitchFamily="34" charset="0"/>
                        <a:ea typeface="宋体" pitchFamily="2" charset="-122"/>
                      </a:endParaRPr>
                    </a:p>
                  </a:txBody>
                  <a:tcPr marL="91438" marR="91438"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spcBef>
                          <a:spcPct val="20000"/>
                        </a:spcBef>
                        <a:tabLst>
                          <a:tab pos="4362450" algn="l"/>
                        </a:tabLst>
                        <a:defRPr sz="2800" kern="1200">
                          <a:solidFill>
                            <a:schemeClr val="tx1"/>
                          </a:solidFill>
                          <a:latin typeface="Arial" pitchFamily="34" charset="0"/>
                          <a:ea typeface="宋体" pitchFamily="2" charset="-122"/>
                        </a:defRPr>
                      </a:lvl1pPr>
                      <a:lvl2pPr marL="457200" algn="l" defTabSz="914400" rtl="0" eaLnBrk="1" latinLnBrk="0" hangingPunct="1">
                        <a:spcBef>
                          <a:spcPct val="20000"/>
                        </a:spcBef>
                        <a:tabLst>
                          <a:tab pos="4362450" algn="l"/>
                        </a:tabLst>
                        <a:defRPr sz="2400" kern="1200">
                          <a:solidFill>
                            <a:schemeClr val="tx1"/>
                          </a:solidFill>
                          <a:latin typeface="Arial" pitchFamily="34" charset="0"/>
                          <a:ea typeface="宋体" pitchFamily="2" charset="-122"/>
                        </a:defRPr>
                      </a:lvl2pPr>
                      <a:lvl3pPr marL="914400" algn="l" defTabSz="914400" rtl="0" eaLnBrk="1" latinLnBrk="0" hangingPunct="1">
                        <a:spcBef>
                          <a:spcPct val="20000"/>
                        </a:spcBef>
                        <a:tabLst>
                          <a:tab pos="4362450" algn="l"/>
                        </a:tabLst>
                        <a:defRPr sz="2000" kern="1200">
                          <a:solidFill>
                            <a:schemeClr val="tx1"/>
                          </a:solidFill>
                          <a:latin typeface="Arial" pitchFamily="34" charset="0"/>
                          <a:ea typeface="宋体" pitchFamily="2" charset="-122"/>
                        </a:defRPr>
                      </a:lvl3pPr>
                      <a:lvl4pPr marL="1371600" algn="l" defTabSz="914400" rtl="0" eaLnBrk="1" latinLnBrk="0" hangingPunct="1">
                        <a:spcBef>
                          <a:spcPct val="20000"/>
                        </a:spcBef>
                        <a:tabLst>
                          <a:tab pos="4362450" algn="l"/>
                        </a:tabLst>
                        <a:defRPr sz="1800" kern="1200">
                          <a:solidFill>
                            <a:schemeClr val="tx1"/>
                          </a:solidFill>
                          <a:latin typeface="Arial" pitchFamily="34" charset="0"/>
                          <a:ea typeface="宋体" pitchFamily="2" charset="-122"/>
                        </a:defRPr>
                      </a:lvl4pPr>
                      <a:lvl5pPr marL="1828800" algn="l" defTabSz="914400" rtl="0" eaLnBrk="1" latinLnBrk="0" hangingPunct="1">
                        <a:spcBef>
                          <a:spcPct val="20000"/>
                        </a:spcBef>
                        <a:tabLst>
                          <a:tab pos="4362450" algn="l"/>
                        </a:tabLst>
                        <a:defRPr sz="1800" kern="1200">
                          <a:solidFill>
                            <a:schemeClr val="tx1"/>
                          </a:solidFill>
                          <a:latin typeface="Arial" pitchFamily="34" charset="0"/>
                          <a:ea typeface="宋体" pitchFamily="2" charset="-122"/>
                        </a:defRPr>
                      </a:lvl5pPr>
                      <a:lvl6pPr marL="2286000" algn="l" defTabSz="914400" rtl="0" eaLnBrk="1" fontAlgn="base" latinLnBrk="0" hangingPunct="1">
                        <a:spcBef>
                          <a:spcPct val="20000"/>
                        </a:spcBef>
                        <a:spcAft>
                          <a:spcPct val="0"/>
                        </a:spcAft>
                        <a:tabLst>
                          <a:tab pos="4362450" algn="l"/>
                        </a:tabLst>
                        <a:defRPr sz="1800" kern="1200">
                          <a:solidFill>
                            <a:schemeClr val="tx1"/>
                          </a:solidFill>
                          <a:latin typeface="Arial" pitchFamily="34" charset="0"/>
                          <a:ea typeface="宋体" pitchFamily="2" charset="-122"/>
                        </a:defRPr>
                      </a:lvl6pPr>
                      <a:lvl7pPr marL="2743200" algn="l" defTabSz="914400" rtl="0" eaLnBrk="1" fontAlgn="base" latinLnBrk="0" hangingPunct="1">
                        <a:spcBef>
                          <a:spcPct val="20000"/>
                        </a:spcBef>
                        <a:spcAft>
                          <a:spcPct val="0"/>
                        </a:spcAft>
                        <a:tabLst>
                          <a:tab pos="4362450" algn="l"/>
                        </a:tabLst>
                        <a:defRPr sz="1800" kern="1200">
                          <a:solidFill>
                            <a:schemeClr val="tx1"/>
                          </a:solidFill>
                          <a:latin typeface="Arial" pitchFamily="34" charset="0"/>
                          <a:ea typeface="宋体" pitchFamily="2" charset="-122"/>
                        </a:defRPr>
                      </a:lvl7pPr>
                      <a:lvl8pPr marL="3200400" algn="l" defTabSz="914400" rtl="0" eaLnBrk="1" fontAlgn="base" latinLnBrk="0" hangingPunct="1">
                        <a:spcBef>
                          <a:spcPct val="20000"/>
                        </a:spcBef>
                        <a:spcAft>
                          <a:spcPct val="0"/>
                        </a:spcAft>
                        <a:tabLst>
                          <a:tab pos="4362450" algn="l"/>
                        </a:tabLst>
                        <a:defRPr sz="1800" kern="1200">
                          <a:solidFill>
                            <a:schemeClr val="tx1"/>
                          </a:solidFill>
                          <a:latin typeface="Arial" pitchFamily="34" charset="0"/>
                          <a:ea typeface="宋体" pitchFamily="2" charset="-122"/>
                        </a:defRPr>
                      </a:lvl8pPr>
                      <a:lvl9pPr marL="3657600" algn="l" defTabSz="914400" rtl="0" eaLnBrk="1" fontAlgn="base" latinLnBrk="0" hangingPunct="1">
                        <a:spcBef>
                          <a:spcPct val="20000"/>
                        </a:spcBef>
                        <a:spcAft>
                          <a:spcPct val="0"/>
                        </a:spcAft>
                        <a:tabLst>
                          <a:tab pos="4362450" algn="l"/>
                        </a:tabLst>
                        <a:defRPr sz="1800" kern="1200">
                          <a:solidFill>
                            <a:schemeClr val="tx1"/>
                          </a:solidFill>
                          <a:latin typeface="Arial"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tab pos="4362450" algn="l"/>
                        </a:tabLst>
                      </a:pPr>
                      <a:r>
                        <a:rPr kumimoji="0" lang="zh-CN" altLang="en-US" sz="2000" b="1"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非法用户进入系统</a:t>
                      </a:r>
                    </a:p>
                    <a:p>
                      <a:pPr marL="0" marR="0" lvl="0" indent="0" algn="l" defTabSz="914400" rtl="0" eaLnBrk="0" fontAlgn="base" latinLnBrk="0" hangingPunct="0">
                        <a:lnSpc>
                          <a:spcPct val="100000"/>
                        </a:lnSpc>
                        <a:spcBef>
                          <a:spcPct val="0"/>
                        </a:spcBef>
                        <a:spcAft>
                          <a:spcPct val="0"/>
                        </a:spcAft>
                        <a:buClrTx/>
                        <a:buSzTx/>
                        <a:buFontTx/>
                        <a:buNone/>
                        <a:tabLst>
                          <a:tab pos="4362450" algn="l"/>
                        </a:tabLst>
                      </a:pPr>
                      <a:r>
                        <a:rPr kumimoji="0" lang="zh-CN" altLang="en-US" sz="2000" b="1"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相信虚假信息</a:t>
                      </a:r>
                      <a:endParaRPr kumimoji="0" lang="zh-CN" altLang="en-US" sz="2000" b="1" i="0" u="none" strike="noStrike" cap="none" normalizeH="0" baseline="0" dirty="0">
                        <a:ln>
                          <a:noFill/>
                        </a:ln>
                        <a:solidFill>
                          <a:schemeClr val="tx1"/>
                        </a:solidFill>
                        <a:effectLst/>
                        <a:latin typeface="Arial" pitchFamily="34" charset="0"/>
                        <a:ea typeface="宋体" pitchFamily="2" charset="-122"/>
                      </a:endParaRPr>
                    </a:p>
                  </a:txBody>
                  <a:tcPr marL="91438" marR="9143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spcBef>
                          <a:spcPct val="20000"/>
                        </a:spcBef>
                        <a:tabLst>
                          <a:tab pos="4362450" algn="l"/>
                        </a:tabLst>
                        <a:defRPr sz="2800" kern="1200">
                          <a:solidFill>
                            <a:schemeClr val="tx1"/>
                          </a:solidFill>
                          <a:latin typeface="Arial" pitchFamily="34" charset="0"/>
                          <a:ea typeface="宋体" pitchFamily="2" charset="-122"/>
                        </a:defRPr>
                      </a:lvl1pPr>
                      <a:lvl2pPr marL="457200" algn="l" defTabSz="914400" rtl="0" eaLnBrk="1" latinLnBrk="0" hangingPunct="1">
                        <a:spcBef>
                          <a:spcPct val="20000"/>
                        </a:spcBef>
                        <a:tabLst>
                          <a:tab pos="4362450" algn="l"/>
                        </a:tabLst>
                        <a:defRPr sz="2400" kern="1200">
                          <a:solidFill>
                            <a:schemeClr val="tx1"/>
                          </a:solidFill>
                          <a:latin typeface="Arial" pitchFamily="34" charset="0"/>
                          <a:ea typeface="宋体" pitchFamily="2" charset="-122"/>
                        </a:defRPr>
                      </a:lvl2pPr>
                      <a:lvl3pPr marL="914400" algn="l" defTabSz="914400" rtl="0" eaLnBrk="1" latinLnBrk="0" hangingPunct="1">
                        <a:spcBef>
                          <a:spcPct val="20000"/>
                        </a:spcBef>
                        <a:tabLst>
                          <a:tab pos="4362450" algn="l"/>
                        </a:tabLst>
                        <a:defRPr sz="2000" kern="1200">
                          <a:solidFill>
                            <a:schemeClr val="tx1"/>
                          </a:solidFill>
                          <a:latin typeface="Arial" pitchFamily="34" charset="0"/>
                          <a:ea typeface="宋体" pitchFamily="2" charset="-122"/>
                        </a:defRPr>
                      </a:lvl3pPr>
                      <a:lvl4pPr marL="1371600" algn="l" defTabSz="914400" rtl="0" eaLnBrk="1" latinLnBrk="0" hangingPunct="1">
                        <a:spcBef>
                          <a:spcPct val="20000"/>
                        </a:spcBef>
                        <a:tabLst>
                          <a:tab pos="4362450" algn="l"/>
                        </a:tabLst>
                        <a:defRPr sz="1800" kern="1200">
                          <a:solidFill>
                            <a:schemeClr val="tx1"/>
                          </a:solidFill>
                          <a:latin typeface="Arial" pitchFamily="34" charset="0"/>
                          <a:ea typeface="宋体" pitchFamily="2" charset="-122"/>
                        </a:defRPr>
                      </a:lvl4pPr>
                      <a:lvl5pPr marL="1828800" algn="l" defTabSz="914400" rtl="0" eaLnBrk="1" latinLnBrk="0" hangingPunct="1">
                        <a:spcBef>
                          <a:spcPct val="20000"/>
                        </a:spcBef>
                        <a:tabLst>
                          <a:tab pos="4362450" algn="l"/>
                        </a:tabLst>
                        <a:defRPr sz="1800" kern="1200">
                          <a:solidFill>
                            <a:schemeClr val="tx1"/>
                          </a:solidFill>
                          <a:latin typeface="Arial" pitchFamily="34" charset="0"/>
                          <a:ea typeface="宋体" pitchFamily="2" charset="-122"/>
                        </a:defRPr>
                      </a:lvl5pPr>
                      <a:lvl6pPr marL="2286000" algn="l" defTabSz="914400" rtl="0" eaLnBrk="1" fontAlgn="base" latinLnBrk="0" hangingPunct="1">
                        <a:spcBef>
                          <a:spcPct val="20000"/>
                        </a:spcBef>
                        <a:spcAft>
                          <a:spcPct val="0"/>
                        </a:spcAft>
                        <a:tabLst>
                          <a:tab pos="4362450" algn="l"/>
                        </a:tabLst>
                        <a:defRPr sz="1800" kern="1200">
                          <a:solidFill>
                            <a:schemeClr val="tx1"/>
                          </a:solidFill>
                          <a:latin typeface="Arial" pitchFamily="34" charset="0"/>
                          <a:ea typeface="宋体" pitchFamily="2" charset="-122"/>
                        </a:defRPr>
                      </a:lvl6pPr>
                      <a:lvl7pPr marL="2743200" algn="l" defTabSz="914400" rtl="0" eaLnBrk="1" fontAlgn="base" latinLnBrk="0" hangingPunct="1">
                        <a:spcBef>
                          <a:spcPct val="20000"/>
                        </a:spcBef>
                        <a:spcAft>
                          <a:spcPct val="0"/>
                        </a:spcAft>
                        <a:tabLst>
                          <a:tab pos="4362450" algn="l"/>
                        </a:tabLst>
                        <a:defRPr sz="1800" kern="1200">
                          <a:solidFill>
                            <a:schemeClr val="tx1"/>
                          </a:solidFill>
                          <a:latin typeface="Arial" pitchFamily="34" charset="0"/>
                          <a:ea typeface="宋体" pitchFamily="2" charset="-122"/>
                        </a:defRPr>
                      </a:lvl7pPr>
                      <a:lvl8pPr marL="3200400" algn="l" defTabSz="914400" rtl="0" eaLnBrk="1" fontAlgn="base" latinLnBrk="0" hangingPunct="1">
                        <a:spcBef>
                          <a:spcPct val="20000"/>
                        </a:spcBef>
                        <a:spcAft>
                          <a:spcPct val="0"/>
                        </a:spcAft>
                        <a:tabLst>
                          <a:tab pos="4362450" algn="l"/>
                        </a:tabLst>
                        <a:defRPr sz="1800" kern="1200">
                          <a:solidFill>
                            <a:schemeClr val="tx1"/>
                          </a:solidFill>
                          <a:latin typeface="Arial" pitchFamily="34" charset="0"/>
                          <a:ea typeface="宋体" pitchFamily="2" charset="-122"/>
                        </a:defRPr>
                      </a:lvl8pPr>
                      <a:lvl9pPr marL="3657600" algn="l" defTabSz="914400" rtl="0" eaLnBrk="1" fontAlgn="base" latinLnBrk="0" hangingPunct="1">
                        <a:spcBef>
                          <a:spcPct val="20000"/>
                        </a:spcBef>
                        <a:spcAft>
                          <a:spcPct val="0"/>
                        </a:spcAft>
                        <a:tabLst>
                          <a:tab pos="4362450" algn="l"/>
                        </a:tabLst>
                        <a:defRPr sz="1800" kern="1200">
                          <a:solidFill>
                            <a:schemeClr val="tx1"/>
                          </a:solidFill>
                          <a:latin typeface="Arial"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tab pos="4362450" algn="l"/>
                        </a:tabLst>
                      </a:pPr>
                      <a:r>
                        <a:rPr kumimoji="0" lang="zh-CN" altLang="en-US" sz="2000" b="1"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加密和</a:t>
                      </a:r>
                    </a:p>
                    <a:p>
                      <a:pPr marL="0" marR="0" lvl="0" indent="0" algn="l" defTabSz="914400" rtl="0" eaLnBrk="1" fontAlgn="base" latinLnBrk="0" hangingPunct="1">
                        <a:lnSpc>
                          <a:spcPct val="100000"/>
                        </a:lnSpc>
                        <a:spcBef>
                          <a:spcPct val="0"/>
                        </a:spcBef>
                        <a:spcAft>
                          <a:spcPct val="0"/>
                        </a:spcAft>
                        <a:buClrTx/>
                        <a:buSzTx/>
                        <a:buFontTx/>
                        <a:buNone/>
                        <a:tabLst>
                          <a:tab pos="4362450" algn="l"/>
                        </a:tabLst>
                      </a:pPr>
                      <a:r>
                        <a:rPr kumimoji="0" lang="zh-CN" altLang="en-US" sz="2000" b="1"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身份认证技术</a:t>
                      </a:r>
                      <a:endParaRPr kumimoji="0" lang="zh-CN" altLang="en-US" sz="2000" b="1" i="0" u="none" strike="noStrike" cap="none" normalizeH="0" baseline="0" dirty="0">
                        <a:ln>
                          <a:noFill/>
                        </a:ln>
                        <a:solidFill>
                          <a:schemeClr val="tx1"/>
                        </a:solidFill>
                        <a:effectLst/>
                        <a:latin typeface="Arial" pitchFamily="34" charset="0"/>
                        <a:ea typeface="宋体" pitchFamily="2" charset="-122"/>
                      </a:endParaRPr>
                    </a:p>
                  </a:txBody>
                  <a:tcPr marL="91438" marR="9143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401708165"/>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代理劫持</a:t>
            </a:r>
          </a:p>
        </p:txBody>
      </p:sp>
      <p:pic>
        <p:nvPicPr>
          <p:cNvPr id="5" name="图片 4"/>
          <p:cNvPicPr>
            <a:picLocks noChangeAspect="1"/>
          </p:cNvPicPr>
          <p:nvPr/>
        </p:nvPicPr>
        <p:blipFill>
          <a:blip r:embed="rId3"/>
          <a:stretch>
            <a:fillRect/>
          </a:stretch>
        </p:blipFill>
        <p:spPr>
          <a:xfrm>
            <a:off x="474340" y="1327944"/>
            <a:ext cx="8124825" cy="714375"/>
          </a:xfrm>
          <a:prstGeom prst="rect">
            <a:avLst/>
          </a:prstGeom>
        </p:spPr>
      </p:pic>
      <p:pic>
        <p:nvPicPr>
          <p:cNvPr id="4" name="内容占位符 3"/>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1150938" y="2268538"/>
            <a:ext cx="2314574" cy="4114800"/>
          </a:xfrm>
        </p:spPr>
      </p:pic>
      <p:pic>
        <p:nvPicPr>
          <p:cNvPr id="8" name="图片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51918" y="2268538"/>
            <a:ext cx="2556588" cy="4114800"/>
          </a:xfrm>
          <a:prstGeom prst="rect">
            <a:avLst/>
          </a:prstGeom>
        </p:spPr>
      </p:pic>
    </p:spTree>
    <p:extLst>
      <p:ext uri="{BB962C8B-B14F-4D97-AF65-F5344CB8AC3E}">
        <p14:creationId xmlns:p14="http://schemas.microsoft.com/office/powerpoint/2010/main" val="898980776"/>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150938" y="1927387"/>
            <a:ext cx="6702051" cy="4114800"/>
          </a:xfrm>
        </p:spPr>
      </p:pic>
      <p:sp>
        <p:nvSpPr>
          <p:cNvPr id="3" name="标题 2"/>
          <p:cNvSpPr>
            <a:spLocks noGrp="1"/>
          </p:cNvSpPr>
          <p:nvPr>
            <p:ph type="title"/>
          </p:nvPr>
        </p:nvSpPr>
        <p:spPr/>
        <p:txBody>
          <a:bodyPr/>
          <a:lstStyle/>
          <a:p>
            <a:r>
              <a:rPr lang="zh-CN" altLang="en-US" dirty="0"/>
              <a:t>代理劫持</a:t>
            </a:r>
          </a:p>
        </p:txBody>
      </p:sp>
    </p:spTree>
    <p:extLst>
      <p:ext uri="{BB962C8B-B14F-4D97-AF65-F5344CB8AC3E}">
        <p14:creationId xmlns:p14="http://schemas.microsoft.com/office/powerpoint/2010/main" val="4028773328"/>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86423" y="1484630"/>
            <a:ext cx="4838700" cy="3552825"/>
          </a:xfrm>
        </p:spPr>
      </p:pic>
      <p:sp>
        <p:nvSpPr>
          <p:cNvPr id="3" name="标题 2"/>
          <p:cNvSpPr>
            <a:spLocks noGrp="1"/>
          </p:cNvSpPr>
          <p:nvPr>
            <p:ph type="title"/>
          </p:nvPr>
        </p:nvSpPr>
        <p:spPr/>
        <p:txBody>
          <a:bodyPr/>
          <a:lstStyle/>
          <a:p>
            <a:r>
              <a:rPr lang="zh-CN" altLang="en-US" dirty="0"/>
              <a:t>代理劫持</a:t>
            </a:r>
          </a:p>
        </p:txBody>
      </p:sp>
    </p:spTree>
    <p:extLst>
      <p:ext uri="{BB962C8B-B14F-4D97-AF65-F5344CB8AC3E}">
        <p14:creationId xmlns:p14="http://schemas.microsoft.com/office/powerpoint/2010/main" val="1147126872"/>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658813" y="1255584"/>
            <a:ext cx="7772400" cy="4114800"/>
          </a:xfrm>
        </p:spPr>
        <p:txBody>
          <a:bodyPr/>
          <a:lstStyle/>
          <a:p>
            <a:pPr>
              <a:lnSpc>
                <a:spcPct val="150000"/>
              </a:lnSpc>
              <a:spcBef>
                <a:spcPts val="0"/>
              </a:spcBef>
            </a:pPr>
            <a:r>
              <a:rPr lang="zh-CN" altLang="en-US" dirty="0"/>
              <a:t>浏览器无需设置代理，路由器直接将流量转给中间人进行</a:t>
            </a:r>
            <a:r>
              <a:rPr lang="en-US" altLang="zh-CN" dirty="0"/>
              <a:t>HTTPS</a:t>
            </a:r>
            <a:r>
              <a:rPr lang="zh-CN" altLang="en-US" dirty="0"/>
              <a:t>劫持</a:t>
            </a:r>
          </a:p>
        </p:txBody>
      </p:sp>
      <p:sp>
        <p:nvSpPr>
          <p:cNvPr id="3" name="标题 2"/>
          <p:cNvSpPr>
            <a:spLocks noGrp="1"/>
          </p:cNvSpPr>
          <p:nvPr>
            <p:ph type="title"/>
          </p:nvPr>
        </p:nvSpPr>
        <p:spPr/>
        <p:txBody>
          <a:bodyPr/>
          <a:lstStyle/>
          <a:p>
            <a:r>
              <a:rPr lang="zh-CN" altLang="en-US" dirty="0"/>
              <a:t>透明劫持</a:t>
            </a:r>
          </a:p>
        </p:txBody>
      </p:sp>
      <p:pic>
        <p:nvPicPr>
          <p:cNvPr id="4" name="图片 3"/>
          <p:cNvPicPr>
            <a:picLocks noChangeAspect="1"/>
          </p:cNvPicPr>
          <p:nvPr/>
        </p:nvPicPr>
        <p:blipFill>
          <a:blip r:embed="rId3"/>
          <a:stretch>
            <a:fillRect/>
          </a:stretch>
        </p:blipFill>
        <p:spPr>
          <a:xfrm>
            <a:off x="1820863" y="2847684"/>
            <a:ext cx="5448300" cy="3476625"/>
          </a:xfrm>
          <a:prstGeom prst="rect">
            <a:avLst/>
          </a:prstGeom>
        </p:spPr>
      </p:pic>
    </p:spTree>
    <p:extLst>
      <p:ext uri="{BB962C8B-B14F-4D97-AF65-F5344CB8AC3E}">
        <p14:creationId xmlns:p14="http://schemas.microsoft.com/office/powerpoint/2010/main" val="3209932463"/>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658813" y="1255583"/>
            <a:ext cx="7772400" cy="4921281"/>
          </a:xfrm>
        </p:spPr>
        <p:txBody>
          <a:bodyPr/>
          <a:lstStyle/>
          <a:p>
            <a:pPr>
              <a:lnSpc>
                <a:spcPct val="150000"/>
              </a:lnSpc>
              <a:spcBef>
                <a:spcPts val="0"/>
              </a:spcBef>
            </a:pPr>
            <a:r>
              <a:rPr lang="zh-CN" altLang="en-US" dirty="0"/>
              <a:t>浏览器无需设置代理，路由器直接将流量转给中间人进行</a:t>
            </a:r>
            <a:r>
              <a:rPr lang="en-US" altLang="zh-CN" dirty="0"/>
              <a:t>HTTPS</a:t>
            </a:r>
            <a:r>
              <a:rPr lang="zh-CN" altLang="en-US" dirty="0"/>
              <a:t>劫持</a:t>
            </a:r>
            <a:endParaRPr lang="en-US" altLang="zh-CN" dirty="0"/>
          </a:p>
          <a:p>
            <a:pPr lvl="1">
              <a:lnSpc>
                <a:spcPct val="150000"/>
              </a:lnSpc>
              <a:spcBef>
                <a:spcPts val="0"/>
              </a:spcBef>
            </a:pPr>
            <a:r>
              <a:rPr lang="en-US" altLang="zh-CN" dirty="0"/>
              <a:t>1.</a:t>
            </a:r>
            <a:r>
              <a:rPr lang="zh-CN" altLang="en-US" dirty="0"/>
              <a:t>客户端连接服务器；</a:t>
            </a:r>
            <a:endParaRPr lang="en-US" altLang="zh-CN" dirty="0"/>
          </a:p>
          <a:p>
            <a:pPr lvl="1">
              <a:lnSpc>
                <a:spcPct val="150000"/>
              </a:lnSpc>
              <a:spcBef>
                <a:spcPts val="0"/>
              </a:spcBef>
            </a:pPr>
            <a:r>
              <a:rPr lang="en-US" altLang="zh-CN" dirty="0"/>
              <a:t>2.</a:t>
            </a:r>
            <a:r>
              <a:rPr lang="zh-CN" altLang="en-US" dirty="0"/>
              <a:t>路由器重定向客户端连接到中间人；</a:t>
            </a:r>
            <a:endParaRPr lang="en-US" altLang="zh-CN" dirty="0"/>
          </a:p>
          <a:p>
            <a:pPr lvl="1">
              <a:lnSpc>
                <a:spcPct val="150000"/>
              </a:lnSpc>
              <a:spcBef>
                <a:spcPts val="0"/>
              </a:spcBef>
            </a:pPr>
            <a:r>
              <a:rPr lang="en-US" altLang="zh-CN" dirty="0"/>
              <a:t>3.</a:t>
            </a:r>
            <a:r>
              <a:rPr lang="zh-CN" altLang="en-US" dirty="0"/>
              <a:t>中间人通过 </a:t>
            </a:r>
            <a:r>
              <a:rPr lang="en-US" altLang="zh-CN" dirty="0"/>
              <a:t>SNI </a:t>
            </a:r>
            <a:r>
              <a:rPr lang="zh-CN" altLang="en-US" dirty="0"/>
              <a:t>获知需要连接哪个具体的目标网站；</a:t>
            </a:r>
            <a:endParaRPr lang="en-US" altLang="zh-CN" dirty="0"/>
          </a:p>
          <a:p>
            <a:pPr lvl="1">
              <a:lnSpc>
                <a:spcPct val="150000"/>
              </a:lnSpc>
              <a:spcBef>
                <a:spcPts val="0"/>
              </a:spcBef>
            </a:pPr>
            <a:r>
              <a:rPr lang="en-US" altLang="zh-CN" dirty="0"/>
              <a:t>4.</a:t>
            </a:r>
            <a:r>
              <a:rPr lang="zh-CN" altLang="en-US" dirty="0"/>
              <a:t>替换证书</a:t>
            </a:r>
            <a:r>
              <a:rPr lang="en-US" altLang="zh-CN" dirty="0"/>
              <a:t>... </a:t>
            </a:r>
            <a:r>
              <a:rPr lang="zh-CN" altLang="en-US" dirty="0"/>
              <a:t>成功劫持 （同代理劫持）；</a:t>
            </a:r>
          </a:p>
        </p:txBody>
      </p:sp>
      <p:sp>
        <p:nvSpPr>
          <p:cNvPr id="3" name="标题 2"/>
          <p:cNvSpPr>
            <a:spLocks noGrp="1"/>
          </p:cNvSpPr>
          <p:nvPr>
            <p:ph type="title"/>
          </p:nvPr>
        </p:nvSpPr>
        <p:spPr/>
        <p:txBody>
          <a:bodyPr/>
          <a:lstStyle/>
          <a:p>
            <a:r>
              <a:rPr lang="zh-CN" altLang="en-US" dirty="0"/>
              <a:t>透明劫持</a:t>
            </a:r>
          </a:p>
        </p:txBody>
      </p:sp>
    </p:spTree>
    <p:extLst>
      <p:ext uri="{BB962C8B-B14F-4D97-AF65-F5344CB8AC3E}">
        <p14:creationId xmlns:p14="http://schemas.microsoft.com/office/powerpoint/2010/main" val="1337949790"/>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602829" y="1289696"/>
            <a:ext cx="7772400" cy="547348"/>
          </a:xfrm>
        </p:spPr>
        <p:txBody>
          <a:bodyPr/>
          <a:lstStyle/>
          <a:p>
            <a:r>
              <a:rPr lang="zh-CN" altLang="en-US" dirty="0"/>
              <a:t>为什么要用到</a:t>
            </a:r>
            <a:r>
              <a:rPr lang="en-US" altLang="zh-CN" dirty="0"/>
              <a:t>SNI</a:t>
            </a:r>
            <a:endParaRPr lang="zh-CN" altLang="en-US" dirty="0"/>
          </a:p>
        </p:txBody>
      </p:sp>
      <p:sp>
        <p:nvSpPr>
          <p:cNvPr id="3" name="标题 2"/>
          <p:cNvSpPr>
            <a:spLocks noGrp="1"/>
          </p:cNvSpPr>
          <p:nvPr>
            <p:ph type="title"/>
          </p:nvPr>
        </p:nvSpPr>
        <p:spPr/>
        <p:txBody>
          <a:bodyPr/>
          <a:lstStyle/>
          <a:p>
            <a:r>
              <a:rPr lang="zh-CN" altLang="en-US" dirty="0"/>
              <a:t>透明劫持</a:t>
            </a:r>
          </a:p>
        </p:txBody>
      </p:sp>
      <p:pic>
        <p:nvPicPr>
          <p:cNvPr id="19" name="图片 18"/>
          <p:cNvPicPr/>
          <p:nvPr/>
        </p:nvPicPr>
        <p:blipFill>
          <a:blip r:embed="rId3">
            <a:extLst>
              <a:ext uri="{28A0092B-C50C-407E-A947-70E740481C1C}">
                <a14:useLocalDpi xmlns:a14="http://schemas.microsoft.com/office/drawing/2010/main" val="0"/>
              </a:ext>
            </a:extLst>
          </a:blip>
          <a:srcRect/>
          <a:stretch>
            <a:fillRect/>
          </a:stretch>
        </p:blipFill>
        <p:spPr bwMode="auto">
          <a:xfrm>
            <a:off x="1173816" y="1837044"/>
            <a:ext cx="6630426" cy="4460688"/>
          </a:xfrm>
          <a:prstGeom prst="rect">
            <a:avLst/>
          </a:prstGeom>
          <a:noFill/>
          <a:ln>
            <a:noFill/>
          </a:ln>
        </p:spPr>
      </p:pic>
      <p:sp>
        <p:nvSpPr>
          <p:cNvPr id="7" name="矩形 6"/>
          <p:cNvSpPr/>
          <p:nvPr/>
        </p:nvSpPr>
        <p:spPr bwMode="auto">
          <a:xfrm>
            <a:off x="1478943" y="5049078"/>
            <a:ext cx="1773140" cy="119270"/>
          </a:xfrm>
          <a:prstGeom prst="rect">
            <a:avLst/>
          </a:prstGeom>
          <a:noFill/>
          <a:ln w="19050" cap="flat" cmpd="sng" algn="ctr">
            <a:solidFill>
              <a:srgbClr val="FF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1800" b="1" i="0" u="none" strike="noStrike" cap="none" normalizeH="0" baseline="0">
              <a:ln>
                <a:noFill/>
              </a:ln>
              <a:solidFill>
                <a:schemeClr val="tx1"/>
              </a:solidFill>
              <a:effectLst/>
              <a:latin typeface="Tahoma" pitchFamily="34" charset="0"/>
              <a:ea typeface="宋体" charset="-122"/>
            </a:endParaRPr>
          </a:p>
        </p:txBody>
      </p:sp>
      <p:sp>
        <p:nvSpPr>
          <p:cNvPr id="11" name="文本框 10"/>
          <p:cNvSpPr txBox="1"/>
          <p:nvPr/>
        </p:nvSpPr>
        <p:spPr>
          <a:xfrm>
            <a:off x="5363088" y="1432048"/>
            <a:ext cx="2675732"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TLS 1.2  </a:t>
            </a:r>
            <a:r>
              <a:rPr lang="en-US" altLang="zh-CN" dirty="0" err="1">
                <a:latin typeface="Times New Roman" panose="02020603050405020304" pitchFamily="18" charset="0"/>
                <a:cs typeface="Times New Roman" panose="02020603050405020304" pitchFamily="18" charset="0"/>
              </a:rPr>
              <a:t>ClientHello</a:t>
            </a:r>
            <a:r>
              <a:rPr lang="zh-CN" altLang="en-US" dirty="0">
                <a:latin typeface="Times New Roman" panose="02020603050405020304" pitchFamily="18" charset="0"/>
                <a:cs typeface="Times New Roman" panose="02020603050405020304" pitchFamily="18" charset="0"/>
              </a:rPr>
              <a:t>消息</a:t>
            </a:r>
          </a:p>
        </p:txBody>
      </p:sp>
    </p:spTree>
    <p:extLst>
      <p:ext uri="{BB962C8B-B14F-4D97-AF65-F5344CB8AC3E}">
        <p14:creationId xmlns:p14="http://schemas.microsoft.com/office/powerpoint/2010/main" val="870804658"/>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602829" y="1498180"/>
            <a:ext cx="7772400" cy="4267517"/>
          </a:xfrm>
        </p:spPr>
        <p:txBody>
          <a:bodyPr/>
          <a:lstStyle/>
          <a:p>
            <a:pPr>
              <a:lnSpc>
                <a:spcPct val="150000"/>
              </a:lnSpc>
              <a:spcBef>
                <a:spcPts val="0"/>
              </a:spcBef>
            </a:pPr>
            <a:r>
              <a:rPr lang="zh-CN" altLang="en-US" dirty="0">
                <a:solidFill>
                  <a:srgbClr val="FF0000"/>
                </a:solidFill>
              </a:rPr>
              <a:t>服务器证书锁定</a:t>
            </a:r>
            <a:r>
              <a:rPr lang="zh-CN" altLang="en-US" dirty="0"/>
              <a:t>（</a:t>
            </a:r>
            <a:r>
              <a:rPr lang="en-US" altLang="zh-CN" dirty="0"/>
              <a:t>SSL/TLS pinning</a:t>
            </a:r>
            <a:r>
              <a:rPr lang="zh-CN" altLang="en-US" dirty="0"/>
              <a:t>）</a:t>
            </a:r>
            <a:endParaRPr lang="en-US" altLang="zh-CN" dirty="0"/>
          </a:p>
          <a:p>
            <a:pPr lvl="1">
              <a:lnSpc>
                <a:spcPct val="150000"/>
              </a:lnSpc>
              <a:spcBef>
                <a:spcPts val="0"/>
              </a:spcBef>
            </a:pPr>
            <a:r>
              <a:rPr lang="zh-CN" altLang="en-US" dirty="0"/>
              <a:t>把服务器证书或其它安全凭证内置在客户端，在客户端访问服务器时会验证服务器证书有没有被替换</a:t>
            </a:r>
            <a:endParaRPr lang="en-US" altLang="zh-CN" dirty="0"/>
          </a:p>
          <a:p>
            <a:pPr lvl="1">
              <a:lnSpc>
                <a:spcPct val="150000"/>
              </a:lnSpc>
              <a:spcBef>
                <a:spcPts val="0"/>
              </a:spcBef>
            </a:pPr>
            <a:r>
              <a:rPr lang="zh-CN" altLang="en-US" dirty="0"/>
              <a:t>常用于移动</a:t>
            </a:r>
            <a:r>
              <a:rPr lang="en-US" altLang="zh-CN" dirty="0"/>
              <a:t>APP</a:t>
            </a:r>
            <a:r>
              <a:rPr lang="zh-CN" altLang="en-US" dirty="0"/>
              <a:t>（如</a:t>
            </a:r>
            <a:r>
              <a:rPr lang="en-US" altLang="zh-CN" dirty="0"/>
              <a:t>Twitter, Google</a:t>
            </a:r>
            <a:r>
              <a:rPr lang="zh-CN" altLang="en-US" dirty="0"/>
              <a:t>系</a:t>
            </a:r>
            <a:r>
              <a:rPr lang="en-US" altLang="zh-CN" dirty="0"/>
              <a:t>APP</a:t>
            </a:r>
            <a:r>
              <a:rPr lang="zh-CN" altLang="en-US" dirty="0"/>
              <a:t>）防</a:t>
            </a:r>
            <a:r>
              <a:rPr lang="en-US" altLang="zh-CN" dirty="0"/>
              <a:t>HTTPS</a:t>
            </a:r>
            <a:r>
              <a:rPr lang="zh-CN" altLang="en-US" dirty="0"/>
              <a:t>通信被劫持</a:t>
            </a:r>
          </a:p>
        </p:txBody>
      </p:sp>
      <p:sp>
        <p:nvSpPr>
          <p:cNvPr id="3" name="标题 2"/>
          <p:cNvSpPr>
            <a:spLocks noGrp="1"/>
          </p:cNvSpPr>
          <p:nvPr>
            <p:ph type="title"/>
          </p:nvPr>
        </p:nvSpPr>
        <p:spPr/>
        <p:txBody>
          <a:bodyPr/>
          <a:lstStyle/>
          <a:p>
            <a:r>
              <a:rPr lang="zh-CN" altLang="en-US" dirty="0"/>
              <a:t>防止</a:t>
            </a:r>
            <a:r>
              <a:rPr lang="en-US" altLang="zh-CN" dirty="0"/>
              <a:t>HTTPS</a:t>
            </a:r>
            <a:r>
              <a:rPr lang="zh-CN" altLang="en-US" dirty="0"/>
              <a:t>被劫持</a:t>
            </a:r>
          </a:p>
        </p:txBody>
      </p:sp>
    </p:spTree>
    <p:extLst>
      <p:ext uri="{BB962C8B-B14F-4D97-AF65-F5344CB8AC3E}">
        <p14:creationId xmlns:p14="http://schemas.microsoft.com/office/powerpoint/2010/main" val="2106240063"/>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602828" y="1498180"/>
            <a:ext cx="7869367" cy="4267517"/>
          </a:xfrm>
        </p:spPr>
        <p:txBody>
          <a:bodyPr/>
          <a:lstStyle/>
          <a:p>
            <a:pPr>
              <a:lnSpc>
                <a:spcPct val="150000"/>
              </a:lnSpc>
              <a:spcBef>
                <a:spcPts val="0"/>
              </a:spcBef>
            </a:pPr>
            <a:r>
              <a:rPr lang="zh-CN" altLang="en-US" dirty="0">
                <a:solidFill>
                  <a:srgbClr val="FF0000"/>
                </a:solidFill>
              </a:rPr>
              <a:t>最高安全等级：</a:t>
            </a:r>
            <a:r>
              <a:rPr lang="en-US" altLang="zh-CN" dirty="0">
                <a:solidFill>
                  <a:srgbClr val="FF0000"/>
                </a:solidFill>
              </a:rPr>
              <a:t>x509 </a:t>
            </a:r>
            <a:r>
              <a:rPr lang="zh-CN" altLang="en-US" dirty="0">
                <a:solidFill>
                  <a:srgbClr val="FF0000"/>
                </a:solidFill>
              </a:rPr>
              <a:t>双向认证</a:t>
            </a:r>
          </a:p>
          <a:p>
            <a:pPr lvl="1">
              <a:lnSpc>
                <a:spcPct val="150000"/>
              </a:lnSpc>
              <a:spcBef>
                <a:spcPts val="0"/>
              </a:spcBef>
            </a:pPr>
            <a:r>
              <a:rPr lang="zh-CN" altLang="en-US" dirty="0"/>
              <a:t>诸如 </a:t>
            </a:r>
            <a:r>
              <a:rPr lang="en-US" altLang="zh-CN" dirty="0"/>
              <a:t>WPA2 </a:t>
            </a:r>
            <a:r>
              <a:rPr lang="zh-CN" altLang="en-US" dirty="0"/>
              <a:t>企业级认证 </a:t>
            </a:r>
            <a:r>
              <a:rPr lang="en-US" altLang="zh-CN" dirty="0"/>
              <a:t>EAP-TLS </a:t>
            </a:r>
            <a:r>
              <a:rPr lang="zh-CN" altLang="en-US" dirty="0"/>
              <a:t>的认证方式，很多系统（如网银）都将 </a:t>
            </a:r>
            <a:r>
              <a:rPr lang="en-US" altLang="zh-CN" dirty="0"/>
              <a:t>TLS </a:t>
            </a:r>
            <a:r>
              <a:rPr lang="zh-CN" altLang="en-US" dirty="0"/>
              <a:t>的双向认证作为最高标准、最高安全等级的认证方式</a:t>
            </a:r>
          </a:p>
        </p:txBody>
      </p:sp>
      <p:sp>
        <p:nvSpPr>
          <p:cNvPr id="3" name="标题 2"/>
          <p:cNvSpPr>
            <a:spLocks noGrp="1"/>
          </p:cNvSpPr>
          <p:nvPr>
            <p:ph type="title"/>
          </p:nvPr>
        </p:nvSpPr>
        <p:spPr/>
        <p:txBody>
          <a:bodyPr/>
          <a:lstStyle/>
          <a:p>
            <a:r>
              <a:rPr lang="zh-CN" altLang="en-US" dirty="0"/>
              <a:t>防止</a:t>
            </a:r>
            <a:r>
              <a:rPr lang="en-US" altLang="zh-CN" dirty="0"/>
              <a:t>HTTPS</a:t>
            </a:r>
            <a:r>
              <a:rPr lang="zh-CN" altLang="en-US" dirty="0"/>
              <a:t>被劫持</a:t>
            </a:r>
          </a:p>
        </p:txBody>
      </p:sp>
    </p:spTree>
    <p:extLst>
      <p:ext uri="{BB962C8B-B14F-4D97-AF65-F5344CB8AC3E}">
        <p14:creationId xmlns:p14="http://schemas.microsoft.com/office/powerpoint/2010/main" val="4064938602"/>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endParaRPr lang="zh-CN" altLang="en-US"/>
          </a:p>
        </p:txBody>
      </p:sp>
      <p:sp>
        <p:nvSpPr>
          <p:cNvPr id="3" name="标题 2"/>
          <p:cNvSpPr>
            <a:spLocks noGrp="1"/>
          </p:cNvSpPr>
          <p:nvPr>
            <p:ph type="title"/>
          </p:nvPr>
        </p:nvSpPr>
        <p:spPr/>
        <p:txBody>
          <a:bodyPr/>
          <a:lstStyle/>
          <a:p>
            <a:r>
              <a:rPr lang="zh-CN" altLang="en-US" dirty="0"/>
              <a:t>防止</a:t>
            </a:r>
            <a:r>
              <a:rPr lang="en-US" altLang="zh-CN" dirty="0"/>
              <a:t>HTTPS</a:t>
            </a:r>
            <a:r>
              <a:rPr lang="zh-CN" altLang="en-US" dirty="0"/>
              <a:t>被劫持</a:t>
            </a:r>
          </a:p>
        </p:txBody>
      </p:sp>
      <p:pic>
        <p:nvPicPr>
          <p:cNvPr id="4" name="图片 3"/>
          <p:cNvPicPr>
            <a:picLocks noChangeAspect="1"/>
          </p:cNvPicPr>
          <p:nvPr/>
        </p:nvPicPr>
        <p:blipFill>
          <a:blip r:embed="rId3"/>
          <a:stretch>
            <a:fillRect/>
          </a:stretch>
        </p:blipFill>
        <p:spPr>
          <a:xfrm>
            <a:off x="857250" y="1691323"/>
            <a:ext cx="7818120" cy="3840480"/>
          </a:xfrm>
          <a:prstGeom prst="rect">
            <a:avLst/>
          </a:prstGeom>
        </p:spPr>
      </p:pic>
    </p:spTree>
    <p:extLst>
      <p:ext uri="{BB962C8B-B14F-4D97-AF65-F5344CB8AC3E}">
        <p14:creationId xmlns:p14="http://schemas.microsoft.com/office/powerpoint/2010/main" val="3848707194"/>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endParaRPr lang="zh-CN" altLang="en-US"/>
          </a:p>
        </p:txBody>
      </p:sp>
      <p:sp>
        <p:nvSpPr>
          <p:cNvPr id="3" name="标题 2"/>
          <p:cNvSpPr>
            <a:spLocks noGrp="1"/>
          </p:cNvSpPr>
          <p:nvPr>
            <p:ph type="title"/>
          </p:nvPr>
        </p:nvSpPr>
        <p:spPr/>
        <p:txBody>
          <a:bodyPr/>
          <a:lstStyle/>
          <a:p>
            <a:r>
              <a:rPr lang="zh-CN" altLang="en-US" dirty="0"/>
              <a:t>防止</a:t>
            </a:r>
            <a:r>
              <a:rPr lang="en-US" altLang="zh-CN" dirty="0"/>
              <a:t>HTTPS</a:t>
            </a:r>
            <a:r>
              <a:rPr lang="zh-CN" altLang="en-US" dirty="0"/>
              <a:t>被劫持</a:t>
            </a:r>
          </a:p>
        </p:txBody>
      </p:sp>
      <p:pic>
        <p:nvPicPr>
          <p:cNvPr id="5" name="图片 4"/>
          <p:cNvPicPr>
            <a:picLocks noChangeAspect="1"/>
          </p:cNvPicPr>
          <p:nvPr/>
        </p:nvPicPr>
        <p:blipFill>
          <a:blip r:embed="rId3"/>
          <a:stretch>
            <a:fillRect/>
          </a:stretch>
        </p:blipFill>
        <p:spPr>
          <a:xfrm>
            <a:off x="1150938" y="2901950"/>
            <a:ext cx="6477000" cy="1419225"/>
          </a:xfrm>
          <a:prstGeom prst="rect">
            <a:avLst/>
          </a:prstGeom>
        </p:spPr>
      </p:pic>
    </p:spTree>
    <p:extLst>
      <p:ext uri="{BB962C8B-B14F-4D97-AF65-F5344CB8AC3E}">
        <p14:creationId xmlns:p14="http://schemas.microsoft.com/office/powerpoint/2010/main" val="15766821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C08DC66B-CEBB-4859-AF59-67304F364F3A}"/>
              </a:ext>
            </a:extLst>
          </p:cNvPr>
          <p:cNvSpPr>
            <a:spLocks noGrp="1" noChangeArrowheads="1"/>
          </p:cNvSpPr>
          <p:nvPr>
            <p:ph type="title"/>
          </p:nvPr>
        </p:nvSpPr>
        <p:spPr>
          <a:xfrm>
            <a:off x="1082843" y="-6349"/>
            <a:ext cx="8229600" cy="1138237"/>
          </a:xfrm>
        </p:spPr>
        <p:txBody>
          <a:bodyPr/>
          <a:lstStyle/>
          <a:p>
            <a:pPr eaLnBrk="1" hangingPunct="1">
              <a:defRPr/>
            </a:pPr>
            <a:r>
              <a:rPr lang="zh-CN" altLang="en-US" dirty="0">
                <a:latin typeface="Times New Roman" pitchFamily="18" charset="0"/>
              </a:rPr>
              <a:t>基于</a:t>
            </a:r>
            <a:r>
              <a:rPr lang="zh-CN" altLang="en-US" dirty="0">
                <a:solidFill>
                  <a:srgbClr val="FF0000"/>
                </a:solidFill>
                <a:latin typeface="Times New Roman" pitchFamily="18" charset="0"/>
              </a:rPr>
              <a:t>网络层</a:t>
            </a:r>
            <a:r>
              <a:rPr lang="zh-CN" altLang="en-US" dirty="0">
                <a:latin typeface="Times New Roman" pitchFamily="18" charset="0"/>
              </a:rPr>
              <a:t>实现传输安全</a:t>
            </a:r>
            <a:r>
              <a:rPr lang="zh-CN" altLang="en-US" dirty="0"/>
              <a:t> </a:t>
            </a:r>
          </a:p>
        </p:txBody>
      </p:sp>
      <p:graphicFrame>
        <p:nvGraphicFramePr>
          <p:cNvPr id="6394" name="Group 250">
            <a:extLst>
              <a:ext uri="{FF2B5EF4-FFF2-40B4-BE49-F238E27FC236}">
                <a16:creationId xmlns:a16="http://schemas.microsoft.com/office/drawing/2014/main" id="{DA5AE38E-A46D-473D-A310-F5A3CC5CA1D8}"/>
              </a:ext>
            </a:extLst>
          </p:cNvPr>
          <p:cNvGraphicFramePr>
            <a:graphicFrameLocks noGrp="1"/>
          </p:cNvGraphicFramePr>
          <p:nvPr>
            <p:ph sz="half" idx="1"/>
          </p:nvPr>
        </p:nvGraphicFramePr>
        <p:xfrm>
          <a:off x="2692400" y="1630363"/>
          <a:ext cx="3751263" cy="1371600"/>
        </p:xfrm>
        <a:graphic>
          <a:graphicData uri="http://schemas.openxmlformats.org/drawingml/2006/table">
            <a:tbl>
              <a:tblPr/>
              <a:tblGrid>
                <a:gridCol w="1230313">
                  <a:extLst>
                    <a:ext uri="{9D8B030D-6E8A-4147-A177-3AD203B41FA5}">
                      <a16:colId xmlns:a16="http://schemas.microsoft.com/office/drawing/2014/main" val="20000"/>
                    </a:ext>
                  </a:extLst>
                </a:gridCol>
                <a:gridCol w="1296987">
                  <a:extLst>
                    <a:ext uri="{9D8B030D-6E8A-4147-A177-3AD203B41FA5}">
                      <a16:colId xmlns:a16="http://schemas.microsoft.com/office/drawing/2014/main" val="20001"/>
                    </a:ext>
                  </a:extLst>
                </a:gridCol>
                <a:gridCol w="1223963">
                  <a:extLst>
                    <a:ext uri="{9D8B030D-6E8A-4147-A177-3AD203B41FA5}">
                      <a16:colId xmlns:a16="http://schemas.microsoft.com/office/drawing/2014/main" val="20002"/>
                    </a:ext>
                  </a:extLst>
                </a:gridCol>
              </a:tblGrid>
              <a:tr h="388938">
                <a:tc>
                  <a:txBody>
                    <a:bodyPr/>
                    <a:lstStyle>
                      <a:lvl1pPr marL="342900" indent="-342900">
                        <a:spcBef>
                          <a:spcPct val="20000"/>
                        </a:spcBef>
                        <a:tabLst>
                          <a:tab pos="4362450" algn="l"/>
                        </a:tabLst>
                        <a:defRPr sz="2800">
                          <a:solidFill>
                            <a:schemeClr val="tx1"/>
                          </a:solidFill>
                          <a:latin typeface="Arial" pitchFamily="34" charset="0"/>
                          <a:ea typeface="宋体" pitchFamily="2" charset="-122"/>
                        </a:defRPr>
                      </a:lvl1pPr>
                      <a:lvl2pPr marL="742950" indent="-285750">
                        <a:spcBef>
                          <a:spcPct val="20000"/>
                        </a:spcBef>
                        <a:tabLst>
                          <a:tab pos="4362450" algn="l"/>
                        </a:tabLst>
                        <a:defRPr sz="2400">
                          <a:solidFill>
                            <a:schemeClr val="tx1"/>
                          </a:solidFill>
                          <a:latin typeface="Arial" pitchFamily="34" charset="0"/>
                          <a:ea typeface="宋体" pitchFamily="2" charset="-122"/>
                        </a:defRPr>
                      </a:lvl2pPr>
                      <a:lvl3pPr marL="1143000" indent="-228600">
                        <a:spcBef>
                          <a:spcPct val="20000"/>
                        </a:spcBef>
                        <a:tabLst>
                          <a:tab pos="4362450" algn="l"/>
                        </a:tabLst>
                        <a:defRPr sz="2000">
                          <a:solidFill>
                            <a:schemeClr val="tx1"/>
                          </a:solidFill>
                          <a:latin typeface="Arial" pitchFamily="34" charset="0"/>
                          <a:ea typeface="宋体" pitchFamily="2" charset="-122"/>
                        </a:defRPr>
                      </a:lvl3pPr>
                      <a:lvl4pPr marL="1600200" indent="-228600">
                        <a:spcBef>
                          <a:spcPct val="20000"/>
                        </a:spcBef>
                        <a:tabLst>
                          <a:tab pos="4362450" algn="l"/>
                        </a:tabLst>
                        <a:defRPr>
                          <a:solidFill>
                            <a:schemeClr val="tx1"/>
                          </a:solidFill>
                          <a:latin typeface="Arial" pitchFamily="34" charset="0"/>
                          <a:ea typeface="宋体" pitchFamily="2" charset="-122"/>
                        </a:defRPr>
                      </a:lvl4pPr>
                      <a:lvl5pPr marL="2057400" indent="-228600">
                        <a:spcBef>
                          <a:spcPct val="20000"/>
                        </a:spcBef>
                        <a:tabLst>
                          <a:tab pos="4362450" algn="l"/>
                        </a:tabLst>
                        <a:defRPr>
                          <a:solidFill>
                            <a:schemeClr val="tx1"/>
                          </a:solidFill>
                          <a:latin typeface="Arial" pitchFamily="34" charset="0"/>
                          <a:ea typeface="宋体" pitchFamily="2" charset="-122"/>
                        </a:defRPr>
                      </a:lvl5pPr>
                      <a:lvl6pPr marL="2514600" indent="-228600" fontAlgn="base">
                        <a:spcBef>
                          <a:spcPct val="20000"/>
                        </a:spcBef>
                        <a:spcAft>
                          <a:spcPct val="0"/>
                        </a:spcAft>
                        <a:tabLst>
                          <a:tab pos="4362450" algn="l"/>
                        </a:tabLst>
                        <a:defRPr>
                          <a:solidFill>
                            <a:schemeClr val="tx1"/>
                          </a:solidFill>
                          <a:latin typeface="Arial" pitchFamily="34" charset="0"/>
                          <a:ea typeface="宋体" pitchFamily="2" charset="-122"/>
                        </a:defRPr>
                      </a:lvl6pPr>
                      <a:lvl7pPr marL="2971800" indent="-228600" fontAlgn="base">
                        <a:spcBef>
                          <a:spcPct val="20000"/>
                        </a:spcBef>
                        <a:spcAft>
                          <a:spcPct val="0"/>
                        </a:spcAft>
                        <a:tabLst>
                          <a:tab pos="4362450" algn="l"/>
                        </a:tabLst>
                        <a:defRPr>
                          <a:solidFill>
                            <a:schemeClr val="tx1"/>
                          </a:solidFill>
                          <a:latin typeface="Arial" pitchFamily="34" charset="0"/>
                          <a:ea typeface="宋体" pitchFamily="2" charset="-122"/>
                        </a:defRPr>
                      </a:lvl7pPr>
                      <a:lvl8pPr marL="3429000" indent="-228600" fontAlgn="base">
                        <a:spcBef>
                          <a:spcPct val="20000"/>
                        </a:spcBef>
                        <a:spcAft>
                          <a:spcPct val="0"/>
                        </a:spcAft>
                        <a:tabLst>
                          <a:tab pos="4362450" algn="l"/>
                        </a:tabLst>
                        <a:defRPr>
                          <a:solidFill>
                            <a:schemeClr val="tx1"/>
                          </a:solidFill>
                          <a:latin typeface="Arial" pitchFamily="34" charset="0"/>
                          <a:ea typeface="宋体" pitchFamily="2" charset="-122"/>
                        </a:defRPr>
                      </a:lvl8pPr>
                      <a:lvl9pPr marL="3886200" indent="-228600" fontAlgn="base">
                        <a:spcBef>
                          <a:spcPct val="20000"/>
                        </a:spcBef>
                        <a:spcAft>
                          <a:spcPct val="0"/>
                        </a:spcAft>
                        <a:tabLst>
                          <a:tab pos="4362450" algn="l"/>
                        </a:tabLst>
                        <a:defRPr>
                          <a:solidFill>
                            <a:schemeClr val="tx1"/>
                          </a:solidFill>
                          <a:latin typeface="Arial" pitchFamily="34" charset="0"/>
                          <a:ea typeface="宋体"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tab pos="4362450" algn="l"/>
                        </a:tabLst>
                      </a:pPr>
                      <a:r>
                        <a:rPr kumimoji="0" lang="en-US" altLang="zh-CN" sz="24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SMTP</a:t>
                      </a:r>
                      <a:endParaRPr kumimoji="0" lang="en-US" altLang="zh-CN" sz="2400" b="1" i="0" u="none" strike="noStrike" cap="none" normalizeH="0" baseline="0">
                        <a:ln>
                          <a:noFill/>
                        </a:ln>
                        <a:solidFill>
                          <a:schemeClr val="tx1"/>
                        </a:solidFill>
                        <a:effectLst/>
                        <a:latin typeface="Times New Roman" pitchFamily="18"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tabLst>
                          <a:tab pos="4362450" algn="l"/>
                        </a:tabLst>
                        <a:defRPr sz="2800">
                          <a:solidFill>
                            <a:schemeClr val="tx1"/>
                          </a:solidFill>
                          <a:latin typeface="Arial" pitchFamily="34" charset="0"/>
                          <a:ea typeface="宋体" pitchFamily="2" charset="-122"/>
                        </a:defRPr>
                      </a:lvl1pPr>
                      <a:lvl2pPr marL="742950" indent="-285750">
                        <a:spcBef>
                          <a:spcPct val="20000"/>
                        </a:spcBef>
                        <a:tabLst>
                          <a:tab pos="4362450" algn="l"/>
                        </a:tabLst>
                        <a:defRPr sz="2400">
                          <a:solidFill>
                            <a:schemeClr val="tx1"/>
                          </a:solidFill>
                          <a:latin typeface="Arial" pitchFamily="34" charset="0"/>
                          <a:ea typeface="宋体" pitchFamily="2" charset="-122"/>
                        </a:defRPr>
                      </a:lvl2pPr>
                      <a:lvl3pPr marL="1143000" indent="-228600">
                        <a:spcBef>
                          <a:spcPct val="20000"/>
                        </a:spcBef>
                        <a:tabLst>
                          <a:tab pos="4362450" algn="l"/>
                        </a:tabLst>
                        <a:defRPr sz="2000">
                          <a:solidFill>
                            <a:schemeClr val="tx1"/>
                          </a:solidFill>
                          <a:latin typeface="Arial" pitchFamily="34" charset="0"/>
                          <a:ea typeface="宋体" pitchFamily="2" charset="-122"/>
                        </a:defRPr>
                      </a:lvl3pPr>
                      <a:lvl4pPr marL="1600200" indent="-228600">
                        <a:spcBef>
                          <a:spcPct val="20000"/>
                        </a:spcBef>
                        <a:tabLst>
                          <a:tab pos="4362450" algn="l"/>
                        </a:tabLst>
                        <a:defRPr>
                          <a:solidFill>
                            <a:schemeClr val="tx1"/>
                          </a:solidFill>
                          <a:latin typeface="Arial" pitchFamily="34" charset="0"/>
                          <a:ea typeface="宋体" pitchFamily="2" charset="-122"/>
                        </a:defRPr>
                      </a:lvl4pPr>
                      <a:lvl5pPr marL="2057400" indent="-228600">
                        <a:spcBef>
                          <a:spcPct val="20000"/>
                        </a:spcBef>
                        <a:tabLst>
                          <a:tab pos="4362450" algn="l"/>
                        </a:tabLst>
                        <a:defRPr>
                          <a:solidFill>
                            <a:schemeClr val="tx1"/>
                          </a:solidFill>
                          <a:latin typeface="Arial" pitchFamily="34" charset="0"/>
                          <a:ea typeface="宋体" pitchFamily="2" charset="-122"/>
                        </a:defRPr>
                      </a:lvl5pPr>
                      <a:lvl6pPr marL="2514600" indent="-228600" fontAlgn="base">
                        <a:spcBef>
                          <a:spcPct val="20000"/>
                        </a:spcBef>
                        <a:spcAft>
                          <a:spcPct val="0"/>
                        </a:spcAft>
                        <a:tabLst>
                          <a:tab pos="4362450" algn="l"/>
                        </a:tabLst>
                        <a:defRPr>
                          <a:solidFill>
                            <a:schemeClr val="tx1"/>
                          </a:solidFill>
                          <a:latin typeface="Arial" pitchFamily="34" charset="0"/>
                          <a:ea typeface="宋体" pitchFamily="2" charset="-122"/>
                        </a:defRPr>
                      </a:lvl6pPr>
                      <a:lvl7pPr marL="2971800" indent="-228600" fontAlgn="base">
                        <a:spcBef>
                          <a:spcPct val="20000"/>
                        </a:spcBef>
                        <a:spcAft>
                          <a:spcPct val="0"/>
                        </a:spcAft>
                        <a:tabLst>
                          <a:tab pos="4362450" algn="l"/>
                        </a:tabLst>
                        <a:defRPr>
                          <a:solidFill>
                            <a:schemeClr val="tx1"/>
                          </a:solidFill>
                          <a:latin typeface="Arial" pitchFamily="34" charset="0"/>
                          <a:ea typeface="宋体" pitchFamily="2" charset="-122"/>
                        </a:defRPr>
                      </a:lvl7pPr>
                      <a:lvl8pPr marL="3429000" indent="-228600" fontAlgn="base">
                        <a:spcBef>
                          <a:spcPct val="20000"/>
                        </a:spcBef>
                        <a:spcAft>
                          <a:spcPct val="0"/>
                        </a:spcAft>
                        <a:tabLst>
                          <a:tab pos="4362450" algn="l"/>
                        </a:tabLst>
                        <a:defRPr>
                          <a:solidFill>
                            <a:schemeClr val="tx1"/>
                          </a:solidFill>
                          <a:latin typeface="Arial" pitchFamily="34" charset="0"/>
                          <a:ea typeface="宋体" pitchFamily="2" charset="-122"/>
                        </a:defRPr>
                      </a:lvl8pPr>
                      <a:lvl9pPr marL="3886200" indent="-228600" fontAlgn="base">
                        <a:spcBef>
                          <a:spcPct val="20000"/>
                        </a:spcBef>
                        <a:spcAft>
                          <a:spcPct val="0"/>
                        </a:spcAft>
                        <a:tabLst>
                          <a:tab pos="4362450" algn="l"/>
                        </a:tabLst>
                        <a:defRPr>
                          <a:solidFill>
                            <a:schemeClr val="tx1"/>
                          </a:solidFill>
                          <a:latin typeface="Arial" pitchFamily="34" charset="0"/>
                          <a:ea typeface="宋体"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tab pos="4362450" algn="l"/>
                        </a:tabLst>
                      </a:pPr>
                      <a:r>
                        <a:rPr kumimoji="0" lang="en-US" altLang="zh-CN" sz="24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HTTP</a:t>
                      </a:r>
                      <a:endParaRPr kumimoji="0" lang="en-US" altLang="zh-CN" sz="2400" b="1" i="0" u="none" strike="noStrike" cap="none" normalizeH="0" baseline="0">
                        <a:ln>
                          <a:noFill/>
                        </a:ln>
                        <a:solidFill>
                          <a:schemeClr val="tx1"/>
                        </a:solidFill>
                        <a:effectLst/>
                        <a:latin typeface="Times New Roman" pitchFamily="18"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tabLst>
                          <a:tab pos="4362450" algn="l"/>
                        </a:tabLst>
                        <a:defRPr sz="2800">
                          <a:solidFill>
                            <a:schemeClr val="tx1"/>
                          </a:solidFill>
                          <a:latin typeface="Arial" pitchFamily="34" charset="0"/>
                          <a:ea typeface="宋体" pitchFamily="2" charset="-122"/>
                        </a:defRPr>
                      </a:lvl1pPr>
                      <a:lvl2pPr marL="742950" indent="-285750">
                        <a:spcBef>
                          <a:spcPct val="20000"/>
                        </a:spcBef>
                        <a:tabLst>
                          <a:tab pos="4362450" algn="l"/>
                        </a:tabLst>
                        <a:defRPr sz="2400">
                          <a:solidFill>
                            <a:schemeClr val="tx1"/>
                          </a:solidFill>
                          <a:latin typeface="Arial" pitchFamily="34" charset="0"/>
                          <a:ea typeface="宋体" pitchFamily="2" charset="-122"/>
                        </a:defRPr>
                      </a:lvl2pPr>
                      <a:lvl3pPr marL="1143000" indent="-228600">
                        <a:spcBef>
                          <a:spcPct val="20000"/>
                        </a:spcBef>
                        <a:tabLst>
                          <a:tab pos="4362450" algn="l"/>
                        </a:tabLst>
                        <a:defRPr sz="2000">
                          <a:solidFill>
                            <a:schemeClr val="tx1"/>
                          </a:solidFill>
                          <a:latin typeface="Arial" pitchFamily="34" charset="0"/>
                          <a:ea typeface="宋体" pitchFamily="2" charset="-122"/>
                        </a:defRPr>
                      </a:lvl3pPr>
                      <a:lvl4pPr marL="1600200" indent="-228600">
                        <a:spcBef>
                          <a:spcPct val="20000"/>
                        </a:spcBef>
                        <a:tabLst>
                          <a:tab pos="4362450" algn="l"/>
                        </a:tabLst>
                        <a:defRPr>
                          <a:solidFill>
                            <a:schemeClr val="tx1"/>
                          </a:solidFill>
                          <a:latin typeface="Arial" pitchFamily="34" charset="0"/>
                          <a:ea typeface="宋体" pitchFamily="2" charset="-122"/>
                        </a:defRPr>
                      </a:lvl4pPr>
                      <a:lvl5pPr marL="2057400" indent="-228600">
                        <a:spcBef>
                          <a:spcPct val="20000"/>
                        </a:spcBef>
                        <a:tabLst>
                          <a:tab pos="4362450" algn="l"/>
                        </a:tabLst>
                        <a:defRPr>
                          <a:solidFill>
                            <a:schemeClr val="tx1"/>
                          </a:solidFill>
                          <a:latin typeface="Arial" pitchFamily="34" charset="0"/>
                          <a:ea typeface="宋体" pitchFamily="2" charset="-122"/>
                        </a:defRPr>
                      </a:lvl5pPr>
                      <a:lvl6pPr marL="2514600" indent="-228600" fontAlgn="base">
                        <a:spcBef>
                          <a:spcPct val="20000"/>
                        </a:spcBef>
                        <a:spcAft>
                          <a:spcPct val="0"/>
                        </a:spcAft>
                        <a:tabLst>
                          <a:tab pos="4362450" algn="l"/>
                        </a:tabLst>
                        <a:defRPr>
                          <a:solidFill>
                            <a:schemeClr val="tx1"/>
                          </a:solidFill>
                          <a:latin typeface="Arial" pitchFamily="34" charset="0"/>
                          <a:ea typeface="宋体" pitchFamily="2" charset="-122"/>
                        </a:defRPr>
                      </a:lvl6pPr>
                      <a:lvl7pPr marL="2971800" indent="-228600" fontAlgn="base">
                        <a:spcBef>
                          <a:spcPct val="20000"/>
                        </a:spcBef>
                        <a:spcAft>
                          <a:spcPct val="0"/>
                        </a:spcAft>
                        <a:tabLst>
                          <a:tab pos="4362450" algn="l"/>
                        </a:tabLst>
                        <a:defRPr>
                          <a:solidFill>
                            <a:schemeClr val="tx1"/>
                          </a:solidFill>
                          <a:latin typeface="Arial" pitchFamily="34" charset="0"/>
                          <a:ea typeface="宋体" pitchFamily="2" charset="-122"/>
                        </a:defRPr>
                      </a:lvl7pPr>
                      <a:lvl8pPr marL="3429000" indent="-228600" fontAlgn="base">
                        <a:spcBef>
                          <a:spcPct val="20000"/>
                        </a:spcBef>
                        <a:spcAft>
                          <a:spcPct val="0"/>
                        </a:spcAft>
                        <a:tabLst>
                          <a:tab pos="4362450" algn="l"/>
                        </a:tabLst>
                        <a:defRPr>
                          <a:solidFill>
                            <a:schemeClr val="tx1"/>
                          </a:solidFill>
                          <a:latin typeface="Arial" pitchFamily="34" charset="0"/>
                          <a:ea typeface="宋体" pitchFamily="2" charset="-122"/>
                        </a:defRPr>
                      </a:lvl8pPr>
                      <a:lvl9pPr marL="3886200" indent="-228600" fontAlgn="base">
                        <a:spcBef>
                          <a:spcPct val="20000"/>
                        </a:spcBef>
                        <a:spcAft>
                          <a:spcPct val="0"/>
                        </a:spcAft>
                        <a:tabLst>
                          <a:tab pos="4362450" algn="l"/>
                        </a:tabLst>
                        <a:defRPr>
                          <a:solidFill>
                            <a:schemeClr val="tx1"/>
                          </a:solidFill>
                          <a:latin typeface="Arial" pitchFamily="34" charset="0"/>
                          <a:ea typeface="宋体"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tab pos="4362450" algn="l"/>
                        </a:tabLst>
                      </a:pPr>
                      <a:r>
                        <a:rPr kumimoji="0" lang="en-US" altLang="zh-CN" sz="24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FTP</a:t>
                      </a:r>
                      <a:endParaRPr kumimoji="0" lang="en-US" altLang="zh-CN" sz="2400" b="1" i="0" u="none" strike="noStrike" cap="none" normalizeH="0" baseline="0">
                        <a:ln>
                          <a:noFill/>
                        </a:ln>
                        <a:solidFill>
                          <a:schemeClr val="tx1"/>
                        </a:solidFill>
                        <a:effectLst/>
                        <a:latin typeface="Times New Roman" pitchFamily="18"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65125">
                <a:tc gridSpan="3">
                  <a:txBody>
                    <a:bodyPr/>
                    <a:lstStyle>
                      <a:lvl1pPr marL="342900" indent="-342900">
                        <a:spcBef>
                          <a:spcPct val="20000"/>
                        </a:spcBef>
                        <a:tabLst>
                          <a:tab pos="4362450" algn="l"/>
                        </a:tabLst>
                        <a:defRPr sz="2800">
                          <a:solidFill>
                            <a:schemeClr val="tx1"/>
                          </a:solidFill>
                          <a:latin typeface="Arial" pitchFamily="34" charset="0"/>
                          <a:ea typeface="宋体" pitchFamily="2" charset="-122"/>
                        </a:defRPr>
                      </a:lvl1pPr>
                      <a:lvl2pPr marL="742950" indent="-285750">
                        <a:spcBef>
                          <a:spcPct val="20000"/>
                        </a:spcBef>
                        <a:tabLst>
                          <a:tab pos="4362450" algn="l"/>
                        </a:tabLst>
                        <a:defRPr sz="2400">
                          <a:solidFill>
                            <a:schemeClr val="tx1"/>
                          </a:solidFill>
                          <a:latin typeface="Arial" pitchFamily="34" charset="0"/>
                          <a:ea typeface="宋体" pitchFamily="2" charset="-122"/>
                        </a:defRPr>
                      </a:lvl2pPr>
                      <a:lvl3pPr marL="1143000" indent="-228600">
                        <a:spcBef>
                          <a:spcPct val="20000"/>
                        </a:spcBef>
                        <a:tabLst>
                          <a:tab pos="4362450" algn="l"/>
                        </a:tabLst>
                        <a:defRPr sz="2000">
                          <a:solidFill>
                            <a:schemeClr val="tx1"/>
                          </a:solidFill>
                          <a:latin typeface="Arial" pitchFamily="34" charset="0"/>
                          <a:ea typeface="宋体" pitchFamily="2" charset="-122"/>
                        </a:defRPr>
                      </a:lvl3pPr>
                      <a:lvl4pPr marL="1600200" indent="-228600">
                        <a:spcBef>
                          <a:spcPct val="20000"/>
                        </a:spcBef>
                        <a:tabLst>
                          <a:tab pos="4362450" algn="l"/>
                        </a:tabLst>
                        <a:defRPr>
                          <a:solidFill>
                            <a:schemeClr val="tx1"/>
                          </a:solidFill>
                          <a:latin typeface="Arial" pitchFamily="34" charset="0"/>
                          <a:ea typeface="宋体" pitchFamily="2" charset="-122"/>
                        </a:defRPr>
                      </a:lvl4pPr>
                      <a:lvl5pPr marL="2057400" indent="-228600">
                        <a:spcBef>
                          <a:spcPct val="20000"/>
                        </a:spcBef>
                        <a:tabLst>
                          <a:tab pos="4362450" algn="l"/>
                        </a:tabLst>
                        <a:defRPr>
                          <a:solidFill>
                            <a:schemeClr val="tx1"/>
                          </a:solidFill>
                          <a:latin typeface="Arial" pitchFamily="34" charset="0"/>
                          <a:ea typeface="宋体" pitchFamily="2" charset="-122"/>
                        </a:defRPr>
                      </a:lvl5pPr>
                      <a:lvl6pPr marL="2514600" indent="-228600" fontAlgn="base">
                        <a:spcBef>
                          <a:spcPct val="20000"/>
                        </a:spcBef>
                        <a:spcAft>
                          <a:spcPct val="0"/>
                        </a:spcAft>
                        <a:tabLst>
                          <a:tab pos="4362450" algn="l"/>
                        </a:tabLst>
                        <a:defRPr>
                          <a:solidFill>
                            <a:schemeClr val="tx1"/>
                          </a:solidFill>
                          <a:latin typeface="Arial" pitchFamily="34" charset="0"/>
                          <a:ea typeface="宋体" pitchFamily="2" charset="-122"/>
                        </a:defRPr>
                      </a:lvl6pPr>
                      <a:lvl7pPr marL="2971800" indent="-228600" fontAlgn="base">
                        <a:spcBef>
                          <a:spcPct val="20000"/>
                        </a:spcBef>
                        <a:spcAft>
                          <a:spcPct val="0"/>
                        </a:spcAft>
                        <a:tabLst>
                          <a:tab pos="4362450" algn="l"/>
                        </a:tabLst>
                        <a:defRPr>
                          <a:solidFill>
                            <a:schemeClr val="tx1"/>
                          </a:solidFill>
                          <a:latin typeface="Arial" pitchFamily="34" charset="0"/>
                          <a:ea typeface="宋体" pitchFamily="2" charset="-122"/>
                        </a:defRPr>
                      </a:lvl7pPr>
                      <a:lvl8pPr marL="3429000" indent="-228600" fontAlgn="base">
                        <a:spcBef>
                          <a:spcPct val="20000"/>
                        </a:spcBef>
                        <a:spcAft>
                          <a:spcPct val="0"/>
                        </a:spcAft>
                        <a:tabLst>
                          <a:tab pos="4362450" algn="l"/>
                        </a:tabLst>
                        <a:defRPr>
                          <a:solidFill>
                            <a:schemeClr val="tx1"/>
                          </a:solidFill>
                          <a:latin typeface="Arial" pitchFamily="34" charset="0"/>
                          <a:ea typeface="宋体" pitchFamily="2" charset="-122"/>
                        </a:defRPr>
                      </a:lvl8pPr>
                      <a:lvl9pPr marL="3886200" indent="-228600" fontAlgn="base">
                        <a:spcBef>
                          <a:spcPct val="20000"/>
                        </a:spcBef>
                        <a:spcAft>
                          <a:spcPct val="0"/>
                        </a:spcAft>
                        <a:tabLst>
                          <a:tab pos="4362450" algn="l"/>
                        </a:tabLst>
                        <a:defRPr>
                          <a:solidFill>
                            <a:schemeClr val="tx1"/>
                          </a:solidFill>
                          <a:latin typeface="Arial" pitchFamily="34" charset="0"/>
                          <a:ea typeface="宋体"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tab pos="4362450" algn="l"/>
                        </a:tabLst>
                      </a:pPr>
                      <a:r>
                        <a:rPr kumimoji="0" lang="en-US" altLang="zh-CN" sz="24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TCP</a:t>
                      </a:r>
                      <a:endParaRPr kumimoji="0" lang="en-US" altLang="zh-CN" sz="2400" b="1" i="0" u="none" strike="noStrike" cap="none" normalizeH="0" baseline="0">
                        <a:ln>
                          <a:noFill/>
                        </a:ln>
                        <a:solidFill>
                          <a:schemeClr val="tx1"/>
                        </a:solidFill>
                        <a:effectLst/>
                        <a:latin typeface="Times New Roman" pitchFamily="18"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1"/>
                  </a:ext>
                </a:extLst>
              </a:tr>
              <a:tr h="412750">
                <a:tc gridSpan="3">
                  <a:txBody>
                    <a:bodyPr/>
                    <a:lstStyle>
                      <a:lvl1pPr marL="342900" indent="-342900">
                        <a:spcBef>
                          <a:spcPct val="20000"/>
                        </a:spcBef>
                        <a:tabLst>
                          <a:tab pos="4362450" algn="l"/>
                        </a:tabLst>
                        <a:defRPr sz="2800">
                          <a:solidFill>
                            <a:schemeClr val="tx1"/>
                          </a:solidFill>
                          <a:latin typeface="Arial" pitchFamily="34" charset="0"/>
                          <a:ea typeface="宋体" pitchFamily="2" charset="-122"/>
                        </a:defRPr>
                      </a:lvl1pPr>
                      <a:lvl2pPr marL="742950" indent="-285750">
                        <a:spcBef>
                          <a:spcPct val="20000"/>
                        </a:spcBef>
                        <a:tabLst>
                          <a:tab pos="4362450" algn="l"/>
                        </a:tabLst>
                        <a:defRPr sz="2400">
                          <a:solidFill>
                            <a:schemeClr val="tx1"/>
                          </a:solidFill>
                          <a:latin typeface="Arial" pitchFamily="34" charset="0"/>
                          <a:ea typeface="宋体" pitchFamily="2" charset="-122"/>
                        </a:defRPr>
                      </a:lvl2pPr>
                      <a:lvl3pPr marL="1143000" indent="-228600">
                        <a:spcBef>
                          <a:spcPct val="20000"/>
                        </a:spcBef>
                        <a:tabLst>
                          <a:tab pos="4362450" algn="l"/>
                        </a:tabLst>
                        <a:defRPr sz="2000">
                          <a:solidFill>
                            <a:schemeClr val="tx1"/>
                          </a:solidFill>
                          <a:latin typeface="Arial" pitchFamily="34" charset="0"/>
                          <a:ea typeface="宋体" pitchFamily="2" charset="-122"/>
                        </a:defRPr>
                      </a:lvl3pPr>
                      <a:lvl4pPr marL="1600200" indent="-228600">
                        <a:spcBef>
                          <a:spcPct val="20000"/>
                        </a:spcBef>
                        <a:tabLst>
                          <a:tab pos="4362450" algn="l"/>
                        </a:tabLst>
                        <a:defRPr>
                          <a:solidFill>
                            <a:schemeClr val="tx1"/>
                          </a:solidFill>
                          <a:latin typeface="Arial" pitchFamily="34" charset="0"/>
                          <a:ea typeface="宋体" pitchFamily="2" charset="-122"/>
                        </a:defRPr>
                      </a:lvl4pPr>
                      <a:lvl5pPr marL="2057400" indent="-228600">
                        <a:spcBef>
                          <a:spcPct val="20000"/>
                        </a:spcBef>
                        <a:tabLst>
                          <a:tab pos="4362450" algn="l"/>
                        </a:tabLst>
                        <a:defRPr>
                          <a:solidFill>
                            <a:schemeClr val="tx1"/>
                          </a:solidFill>
                          <a:latin typeface="Arial" pitchFamily="34" charset="0"/>
                          <a:ea typeface="宋体" pitchFamily="2" charset="-122"/>
                        </a:defRPr>
                      </a:lvl5pPr>
                      <a:lvl6pPr marL="2514600" indent="-228600" fontAlgn="base">
                        <a:spcBef>
                          <a:spcPct val="20000"/>
                        </a:spcBef>
                        <a:spcAft>
                          <a:spcPct val="0"/>
                        </a:spcAft>
                        <a:tabLst>
                          <a:tab pos="4362450" algn="l"/>
                        </a:tabLst>
                        <a:defRPr>
                          <a:solidFill>
                            <a:schemeClr val="tx1"/>
                          </a:solidFill>
                          <a:latin typeface="Arial" pitchFamily="34" charset="0"/>
                          <a:ea typeface="宋体" pitchFamily="2" charset="-122"/>
                        </a:defRPr>
                      </a:lvl6pPr>
                      <a:lvl7pPr marL="2971800" indent="-228600" fontAlgn="base">
                        <a:spcBef>
                          <a:spcPct val="20000"/>
                        </a:spcBef>
                        <a:spcAft>
                          <a:spcPct val="0"/>
                        </a:spcAft>
                        <a:tabLst>
                          <a:tab pos="4362450" algn="l"/>
                        </a:tabLst>
                        <a:defRPr>
                          <a:solidFill>
                            <a:schemeClr val="tx1"/>
                          </a:solidFill>
                          <a:latin typeface="Arial" pitchFamily="34" charset="0"/>
                          <a:ea typeface="宋体" pitchFamily="2" charset="-122"/>
                        </a:defRPr>
                      </a:lvl7pPr>
                      <a:lvl8pPr marL="3429000" indent="-228600" fontAlgn="base">
                        <a:spcBef>
                          <a:spcPct val="20000"/>
                        </a:spcBef>
                        <a:spcAft>
                          <a:spcPct val="0"/>
                        </a:spcAft>
                        <a:tabLst>
                          <a:tab pos="4362450" algn="l"/>
                        </a:tabLst>
                        <a:defRPr>
                          <a:solidFill>
                            <a:schemeClr val="tx1"/>
                          </a:solidFill>
                          <a:latin typeface="Arial" pitchFamily="34" charset="0"/>
                          <a:ea typeface="宋体" pitchFamily="2" charset="-122"/>
                        </a:defRPr>
                      </a:lvl8pPr>
                      <a:lvl9pPr marL="3886200" indent="-228600" fontAlgn="base">
                        <a:spcBef>
                          <a:spcPct val="20000"/>
                        </a:spcBef>
                        <a:spcAft>
                          <a:spcPct val="0"/>
                        </a:spcAft>
                        <a:tabLst>
                          <a:tab pos="4362450" algn="l"/>
                        </a:tabLst>
                        <a:defRPr>
                          <a:solidFill>
                            <a:schemeClr val="tx1"/>
                          </a:solidFill>
                          <a:latin typeface="Arial" pitchFamily="34" charset="0"/>
                          <a:ea typeface="宋体"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tab pos="4362450" algn="l"/>
                        </a:tabLst>
                      </a:pPr>
                      <a:r>
                        <a:rPr kumimoji="0" lang="en-US" altLang="zh-CN" sz="24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IP/IPSec</a:t>
                      </a:r>
                      <a:endParaRPr kumimoji="0" lang="en-US" altLang="zh-CN" sz="2400" b="1" i="0" u="none" strike="noStrike" cap="none" normalizeH="0" baseline="0">
                        <a:ln>
                          <a:noFill/>
                        </a:ln>
                        <a:solidFill>
                          <a:schemeClr val="tx1"/>
                        </a:solidFill>
                        <a:effectLst/>
                        <a:latin typeface="Times New Roman" pitchFamily="18"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CCCC"/>
                    </a:solidFill>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2"/>
                  </a:ext>
                </a:extLst>
              </a:tr>
            </a:tbl>
          </a:graphicData>
        </a:graphic>
      </p:graphicFrame>
      <p:sp>
        <p:nvSpPr>
          <p:cNvPr id="20497" name="日期占位符 4">
            <a:extLst>
              <a:ext uri="{FF2B5EF4-FFF2-40B4-BE49-F238E27FC236}">
                <a16:creationId xmlns:a16="http://schemas.microsoft.com/office/drawing/2014/main" id="{B1930E5B-E282-48B7-8A25-DAE6D2EB11BD}"/>
              </a:ext>
            </a:extLst>
          </p:cNvPr>
          <p:cNvSpPr>
            <a:spLocks noGrp="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D7902EF4-86DB-4B76-8A52-BFBAA80D8600}" type="datetime1">
              <a:rPr lang="zh-CN" altLang="en-US" smtClean="0">
                <a:solidFill>
                  <a:schemeClr val="bg1"/>
                </a:solidFill>
                <a:latin typeface="Verdana" panose="020B0604030504040204" pitchFamily="34" charset="0"/>
              </a:rPr>
              <a:pPr eaLnBrk="1" hangingPunct="1"/>
              <a:t>2021/11/15</a:t>
            </a:fld>
            <a:endParaRPr lang="en-US" altLang="zh-CN">
              <a:solidFill>
                <a:schemeClr val="bg1"/>
              </a:solidFill>
              <a:latin typeface="Verdana" panose="020B0604030504040204" pitchFamily="34" charset="0"/>
            </a:endParaRPr>
          </a:p>
        </p:txBody>
      </p:sp>
      <p:sp>
        <p:nvSpPr>
          <p:cNvPr id="20498" name="灯片编号占位符 6">
            <a:extLst>
              <a:ext uri="{FF2B5EF4-FFF2-40B4-BE49-F238E27FC236}">
                <a16:creationId xmlns:a16="http://schemas.microsoft.com/office/drawing/2014/main" id="{90C80D97-0CAF-4906-BBF4-CCE9BE7ADE15}"/>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3B096270-CD73-487F-9DCF-31860783FB6A}" type="slidenum">
              <a:rPr lang="en-US" altLang="zh-CN">
                <a:solidFill>
                  <a:schemeClr val="bg1"/>
                </a:solidFill>
                <a:latin typeface="Verdana" panose="020B0604030504040204" pitchFamily="34" charset="0"/>
              </a:rPr>
              <a:pPr eaLnBrk="1" hangingPunct="1"/>
              <a:t>18</a:t>
            </a:fld>
            <a:endParaRPr lang="en-US" altLang="zh-CN">
              <a:solidFill>
                <a:schemeClr val="bg1"/>
              </a:solidFill>
              <a:latin typeface="Verdana" panose="020B0604030504040204" pitchFamily="34" charset="0"/>
            </a:endParaRPr>
          </a:p>
        </p:txBody>
      </p:sp>
      <p:sp>
        <p:nvSpPr>
          <p:cNvPr id="20499" name="Line 166">
            <a:extLst>
              <a:ext uri="{FF2B5EF4-FFF2-40B4-BE49-F238E27FC236}">
                <a16:creationId xmlns:a16="http://schemas.microsoft.com/office/drawing/2014/main" id="{4F782594-3719-4E98-9872-2747BDF778A5}"/>
              </a:ext>
            </a:extLst>
          </p:cNvPr>
          <p:cNvSpPr>
            <a:spLocks noChangeShapeType="1"/>
          </p:cNvSpPr>
          <p:nvPr/>
        </p:nvSpPr>
        <p:spPr bwMode="auto">
          <a:xfrm>
            <a:off x="4457700" y="3109913"/>
            <a:ext cx="0" cy="0"/>
          </a:xfrm>
          <a:prstGeom prst="line">
            <a:avLst/>
          </a:prstGeom>
          <a:noFill/>
          <a:ln w="1270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500" name="Line 167">
            <a:extLst>
              <a:ext uri="{FF2B5EF4-FFF2-40B4-BE49-F238E27FC236}">
                <a16:creationId xmlns:a16="http://schemas.microsoft.com/office/drawing/2014/main" id="{843CCF41-9986-4A98-9449-DF2D92103A39}"/>
              </a:ext>
            </a:extLst>
          </p:cNvPr>
          <p:cNvSpPr>
            <a:spLocks noChangeShapeType="1"/>
          </p:cNvSpPr>
          <p:nvPr/>
        </p:nvSpPr>
        <p:spPr bwMode="auto">
          <a:xfrm>
            <a:off x="4457700" y="3338513"/>
            <a:ext cx="0" cy="0"/>
          </a:xfrm>
          <a:prstGeom prst="line">
            <a:avLst/>
          </a:prstGeom>
          <a:noFill/>
          <a:ln w="1270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501" name="Line 168">
            <a:extLst>
              <a:ext uri="{FF2B5EF4-FFF2-40B4-BE49-F238E27FC236}">
                <a16:creationId xmlns:a16="http://schemas.microsoft.com/office/drawing/2014/main" id="{AA6408A5-62C6-4677-8471-AB3AF1B57767}"/>
              </a:ext>
            </a:extLst>
          </p:cNvPr>
          <p:cNvSpPr>
            <a:spLocks noChangeShapeType="1"/>
          </p:cNvSpPr>
          <p:nvPr/>
        </p:nvSpPr>
        <p:spPr bwMode="auto">
          <a:xfrm>
            <a:off x="5029200" y="3338513"/>
            <a:ext cx="0" cy="0"/>
          </a:xfrm>
          <a:prstGeom prst="line">
            <a:avLst/>
          </a:prstGeom>
          <a:noFill/>
          <a:ln w="1270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502" name="Rectangle 251">
            <a:extLst>
              <a:ext uri="{FF2B5EF4-FFF2-40B4-BE49-F238E27FC236}">
                <a16:creationId xmlns:a16="http://schemas.microsoft.com/office/drawing/2014/main" id="{2598B126-EBCE-48DE-9B41-DA2BC6602A05}"/>
              </a:ext>
            </a:extLst>
          </p:cNvPr>
          <p:cNvSpPr>
            <a:spLocks noChangeArrowheads="1"/>
          </p:cNvSpPr>
          <p:nvPr/>
        </p:nvSpPr>
        <p:spPr bwMode="auto">
          <a:xfrm>
            <a:off x="457200" y="3500438"/>
            <a:ext cx="8229600" cy="2625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pPr>
            <a:r>
              <a:rPr lang="en-US" altLang="zh-CN" sz="2800" b="1" dirty="0">
                <a:latin typeface="Times New Roman" panose="02020603050405020304" pitchFamily="18" charset="0"/>
              </a:rPr>
              <a:t>IPSec</a:t>
            </a:r>
            <a:r>
              <a:rPr lang="zh-CN" altLang="en-US" sz="2800" b="1" dirty="0">
                <a:latin typeface="Times New Roman" panose="02020603050405020304" pitchFamily="18" charset="0"/>
              </a:rPr>
              <a:t>提供端到端的安全机制，是一个通用解决方案。</a:t>
            </a:r>
          </a:p>
          <a:p>
            <a:pPr eaLnBrk="1" hangingPunct="1">
              <a:lnSpc>
                <a:spcPct val="90000"/>
              </a:lnSpc>
              <a:spcBef>
                <a:spcPct val="20000"/>
              </a:spcBef>
            </a:pPr>
            <a:endParaRPr lang="zh-CN" altLang="en-US" sz="2800" b="1" dirty="0">
              <a:latin typeface="Times New Roman" panose="02020603050405020304" pitchFamily="18" charset="0"/>
            </a:endParaRPr>
          </a:p>
          <a:p>
            <a:pPr eaLnBrk="1" hangingPunct="1">
              <a:lnSpc>
                <a:spcPct val="90000"/>
              </a:lnSpc>
              <a:spcBef>
                <a:spcPct val="20000"/>
              </a:spcBef>
            </a:pPr>
            <a:r>
              <a:rPr lang="zh-CN" altLang="en-US" sz="2800" b="1" dirty="0">
                <a:latin typeface="Times New Roman" panose="02020603050405020304" pitchFamily="18" charset="0"/>
              </a:rPr>
              <a:t>各种应用程序不需修改就可享用</a:t>
            </a:r>
            <a:r>
              <a:rPr lang="en-US" altLang="zh-CN" sz="2800" b="1" dirty="0">
                <a:latin typeface="Times New Roman" panose="02020603050405020304" pitchFamily="18" charset="0"/>
              </a:rPr>
              <a:t>IPSec</a:t>
            </a:r>
            <a:r>
              <a:rPr lang="zh-CN" altLang="en-US" sz="2800" b="1" dirty="0">
                <a:latin typeface="Times New Roman" panose="02020603050405020304" pitchFamily="18" charset="0"/>
              </a:rPr>
              <a:t>提供的安全机制，也减少了安全漏洞的产生。</a:t>
            </a:r>
            <a:r>
              <a:rPr lang="zh-CN" altLang="en-US" sz="2800" dirty="0">
                <a:latin typeface="Times New Roman" panose="02020603050405020304" pitchFamily="18" charset="0"/>
              </a:rPr>
              <a:t> </a:t>
            </a:r>
          </a:p>
        </p:txBody>
      </p:sp>
    </p:spTree>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endParaRPr lang="zh-CN" altLang="en-US"/>
          </a:p>
        </p:txBody>
      </p:sp>
      <p:sp>
        <p:nvSpPr>
          <p:cNvPr id="3" name="标题 2"/>
          <p:cNvSpPr>
            <a:spLocks noGrp="1"/>
          </p:cNvSpPr>
          <p:nvPr>
            <p:ph type="title"/>
          </p:nvPr>
        </p:nvSpPr>
        <p:spPr/>
        <p:txBody>
          <a:bodyPr/>
          <a:lstStyle/>
          <a:p>
            <a:r>
              <a:rPr lang="zh-CN" altLang="en-US" dirty="0"/>
              <a:t>防止</a:t>
            </a:r>
            <a:r>
              <a:rPr lang="en-US" altLang="zh-CN" dirty="0"/>
              <a:t>HTTPS</a:t>
            </a:r>
            <a:r>
              <a:rPr lang="zh-CN" altLang="en-US" dirty="0"/>
              <a:t>被劫持</a:t>
            </a:r>
          </a:p>
        </p:txBody>
      </p:sp>
      <p:pic>
        <p:nvPicPr>
          <p:cNvPr id="4" name="图片 3"/>
          <p:cNvPicPr>
            <a:picLocks noChangeAspect="1"/>
          </p:cNvPicPr>
          <p:nvPr/>
        </p:nvPicPr>
        <p:blipFill>
          <a:blip r:embed="rId3"/>
          <a:stretch>
            <a:fillRect/>
          </a:stretch>
        </p:blipFill>
        <p:spPr>
          <a:xfrm>
            <a:off x="1150938" y="2182813"/>
            <a:ext cx="6467475" cy="2857500"/>
          </a:xfrm>
          <a:prstGeom prst="rect">
            <a:avLst/>
          </a:prstGeom>
        </p:spPr>
      </p:pic>
    </p:spTree>
    <p:extLst>
      <p:ext uri="{BB962C8B-B14F-4D97-AF65-F5344CB8AC3E}">
        <p14:creationId xmlns:p14="http://schemas.microsoft.com/office/powerpoint/2010/main" val="2247794827"/>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51D2BF47-5F14-48C4-9B54-1115293EFA60}"/>
              </a:ext>
            </a:extLst>
          </p:cNvPr>
          <p:cNvSpPr>
            <a:spLocks noGrp="1"/>
          </p:cNvSpPr>
          <p:nvPr>
            <p:ph idx="1"/>
          </p:nvPr>
        </p:nvSpPr>
        <p:spPr>
          <a:xfrm>
            <a:off x="2396290" y="3429000"/>
            <a:ext cx="6019800" cy="710823"/>
          </a:xfrm>
        </p:spPr>
        <p:txBody>
          <a:bodyPr/>
          <a:lstStyle/>
          <a:p>
            <a:pPr marL="0" indent="0">
              <a:buNone/>
            </a:pPr>
            <a:r>
              <a:rPr lang="zh-CN" altLang="en-US" sz="4400" dirty="0">
                <a:solidFill>
                  <a:srgbClr val="FF0000"/>
                </a:solidFill>
              </a:rPr>
              <a:t>七、</a:t>
            </a:r>
            <a:r>
              <a:rPr lang="en-US" altLang="zh-CN" sz="4400" dirty="0">
                <a:solidFill>
                  <a:srgbClr val="FF0000"/>
                </a:solidFill>
              </a:rPr>
              <a:t>CDN</a:t>
            </a:r>
            <a:endParaRPr lang="zh-CN" altLang="en-US" sz="4400" dirty="0">
              <a:solidFill>
                <a:srgbClr val="FF0000"/>
              </a:solidFill>
            </a:endParaRPr>
          </a:p>
        </p:txBody>
      </p:sp>
      <p:sp>
        <p:nvSpPr>
          <p:cNvPr id="3" name="标题 2">
            <a:extLst>
              <a:ext uri="{FF2B5EF4-FFF2-40B4-BE49-F238E27FC236}">
                <a16:creationId xmlns:a16="http://schemas.microsoft.com/office/drawing/2014/main" id="{4ACE830E-C2D8-4100-AFFF-C7E78E65BC7F}"/>
              </a:ext>
            </a:extLst>
          </p:cNvPr>
          <p:cNvSpPr>
            <a:spLocks noGrp="1"/>
          </p:cNvSpPr>
          <p:nvPr>
            <p:ph type="title"/>
          </p:nvPr>
        </p:nvSpPr>
        <p:spPr/>
        <p:txBody>
          <a:bodyPr/>
          <a:lstStyle/>
          <a:p>
            <a:endParaRPr lang="zh-CN" altLang="en-US"/>
          </a:p>
        </p:txBody>
      </p:sp>
    </p:spTree>
    <p:extLst>
      <p:ext uri="{BB962C8B-B14F-4D97-AF65-F5344CB8AC3E}">
        <p14:creationId xmlns:p14="http://schemas.microsoft.com/office/powerpoint/2010/main" val="2497999267"/>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a:extLst>
              <a:ext uri="{FF2B5EF4-FFF2-40B4-BE49-F238E27FC236}">
                <a16:creationId xmlns:a16="http://schemas.microsoft.com/office/drawing/2014/main" id="{6FBD26B3-E54E-420A-99D0-AE3219B94EA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10540" y="1397000"/>
            <a:ext cx="8122920" cy="4915853"/>
          </a:xfrm>
        </p:spPr>
      </p:pic>
      <p:sp>
        <p:nvSpPr>
          <p:cNvPr id="3" name="标题 2">
            <a:extLst>
              <a:ext uri="{FF2B5EF4-FFF2-40B4-BE49-F238E27FC236}">
                <a16:creationId xmlns:a16="http://schemas.microsoft.com/office/drawing/2014/main" id="{4138D7B8-287E-4ED0-94AB-524B93182241}"/>
              </a:ext>
            </a:extLst>
          </p:cNvPr>
          <p:cNvSpPr>
            <a:spLocks noGrp="1"/>
          </p:cNvSpPr>
          <p:nvPr>
            <p:ph type="title"/>
          </p:nvPr>
        </p:nvSpPr>
        <p:spPr/>
        <p:txBody>
          <a:bodyPr/>
          <a:lstStyle/>
          <a:p>
            <a:r>
              <a:rPr lang="en-US" altLang="zh-CN" dirty="0"/>
              <a:t>CDN</a:t>
            </a:r>
            <a:endParaRPr lang="zh-CN" altLang="en-US" dirty="0"/>
          </a:p>
        </p:txBody>
      </p:sp>
    </p:spTree>
    <p:extLst>
      <p:ext uri="{BB962C8B-B14F-4D97-AF65-F5344CB8AC3E}">
        <p14:creationId xmlns:p14="http://schemas.microsoft.com/office/powerpoint/2010/main" val="2163144299"/>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a:extLst>
              <a:ext uri="{FF2B5EF4-FFF2-40B4-BE49-F238E27FC236}">
                <a16:creationId xmlns:a16="http://schemas.microsoft.com/office/drawing/2014/main" id="{8DDBCF0F-B41C-4A8D-8CB0-65ED276F0FE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32989" y="1554163"/>
            <a:ext cx="6424047" cy="4114800"/>
          </a:xfrm>
        </p:spPr>
      </p:pic>
      <p:sp>
        <p:nvSpPr>
          <p:cNvPr id="3" name="标题 2">
            <a:extLst>
              <a:ext uri="{FF2B5EF4-FFF2-40B4-BE49-F238E27FC236}">
                <a16:creationId xmlns:a16="http://schemas.microsoft.com/office/drawing/2014/main" id="{48158F1E-F729-470F-A42E-C6A3E3D1BD3D}"/>
              </a:ext>
            </a:extLst>
          </p:cNvPr>
          <p:cNvSpPr>
            <a:spLocks noGrp="1"/>
          </p:cNvSpPr>
          <p:nvPr>
            <p:ph type="title"/>
          </p:nvPr>
        </p:nvSpPr>
        <p:spPr/>
        <p:txBody>
          <a:bodyPr/>
          <a:lstStyle/>
          <a:p>
            <a:r>
              <a:rPr lang="en-US" altLang="zh-CN" dirty="0"/>
              <a:t>CDN</a:t>
            </a:r>
            <a:endParaRPr lang="zh-CN" altLang="en-US" dirty="0"/>
          </a:p>
        </p:txBody>
      </p:sp>
    </p:spTree>
    <p:extLst>
      <p:ext uri="{BB962C8B-B14F-4D97-AF65-F5344CB8AC3E}">
        <p14:creationId xmlns:p14="http://schemas.microsoft.com/office/powerpoint/2010/main" val="39848663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D7D9974E-A999-4496-B459-3141ADE35955}"/>
              </a:ext>
            </a:extLst>
          </p:cNvPr>
          <p:cNvSpPr>
            <a:spLocks noGrp="1" noChangeArrowheads="1"/>
          </p:cNvSpPr>
          <p:nvPr>
            <p:ph type="title"/>
          </p:nvPr>
        </p:nvSpPr>
        <p:spPr>
          <a:xfrm>
            <a:off x="1126958" y="362868"/>
            <a:ext cx="7423484" cy="737937"/>
          </a:xfrm>
        </p:spPr>
        <p:txBody>
          <a:bodyPr/>
          <a:lstStyle/>
          <a:p>
            <a:pPr eaLnBrk="1" hangingPunct="1">
              <a:defRPr/>
            </a:pPr>
            <a:r>
              <a:rPr lang="zh-CN" altLang="en-US" dirty="0">
                <a:latin typeface="Times New Roman" pitchFamily="18" charset="0"/>
              </a:rPr>
              <a:t>基于</a:t>
            </a:r>
            <a:r>
              <a:rPr lang="zh-CN" altLang="en-US" dirty="0">
                <a:solidFill>
                  <a:srgbClr val="FF0000"/>
                </a:solidFill>
                <a:latin typeface="Times New Roman" pitchFamily="18" charset="0"/>
              </a:rPr>
              <a:t>传输层</a:t>
            </a:r>
            <a:r>
              <a:rPr lang="zh-CN" altLang="en-US" dirty="0">
                <a:latin typeface="Times New Roman" pitchFamily="18" charset="0"/>
              </a:rPr>
              <a:t>实现传输安全</a:t>
            </a:r>
            <a:r>
              <a:rPr lang="zh-CN" altLang="en-US" dirty="0"/>
              <a:t> </a:t>
            </a:r>
          </a:p>
        </p:txBody>
      </p:sp>
      <p:graphicFrame>
        <p:nvGraphicFramePr>
          <p:cNvPr id="68636" name="Group 28">
            <a:extLst>
              <a:ext uri="{FF2B5EF4-FFF2-40B4-BE49-F238E27FC236}">
                <a16:creationId xmlns:a16="http://schemas.microsoft.com/office/drawing/2014/main" id="{90D80DAA-F539-4FAB-8D3B-B0FD44925D3E}"/>
              </a:ext>
            </a:extLst>
          </p:cNvPr>
          <p:cNvGraphicFramePr>
            <a:graphicFrameLocks noGrp="1"/>
          </p:cNvGraphicFramePr>
          <p:nvPr>
            <p:ph type="tbl" idx="1"/>
            <p:extLst>
              <p:ext uri="{D42A27DB-BD31-4B8C-83A1-F6EECF244321}">
                <p14:modId xmlns:p14="http://schemas.microsoft.com/office/powerpoint/2010/main" val="955533570"/>
              </p:ext>
            </p:extLst>
          </p:nvPr>
        </p:nvGraphicFramePr>
        <p:xfrm>
          <a:off x="1726699" y="1514015"/>
          <a:ext cx="3754438" cy="1828800"/>
        </p:xfrm>
        <a:graphic>
          <a:graphicData uri="http://schemas.openxmlformats.org/drawingml/2006/table">
            <a:tbl>
              <a:tblPr/>
              <a:tblGrid>
                <a:gridCol w="1306513">
                  <a:extLst>
                    <a:ext uri="{9D8B030D-6E8A-4147-A177-3AD203B41FA5}">
                      <a16:colId xmlns:a16="http://schemas.microsoft.com/office/drawing/2014/main" val="20000"/>
                    </a:ext>
                  </a:extLst>
                </a:gridCol>
                <a:gridCol w="1295400">
                  <a:extLst>
                    <a:ext uri="{9D8B030D-6E8A-4147-A177-3AD203B41FA5}">
                      <a16:colId xmlns:a16="http://schemas.microsoft.com/office/drawing/2014/main" val="20001"/>
                    </a:ext>
                  </a:extLst>
                </a:gridCol>
                <a:gridCol w="1152525">
                  <a:extLst>
                    <a:ext uri="{9D8B030D-6E8A-4147-A177-3AD203B41FA5}">
                      <a16:colId xmlns:a16="http://schemas.microsoft.com/office/drawing/2014/main" val="20002"/>
                    </a:ext>
                  </a:extLst>
                </a:gridCol>
              </a:tblGrid>
              <a:tr h="388938">
                <a:tc>
                  <a:txBody>
                    <a:bodyPr/>
                    <a:lstStyle>
                      <a:lvl1pPr>
                        <a:spcBef>
                          <a:spcPct val="20000"/>
                        </a:spcBef>
                        <a:tabLst>
                          <a:tab pos="4362450" algn="l"/>
                        </a:tabLst>
                        <a:defRPr sz="2800">
                          <a:solidFill>
                            <a:schemeClr val="tx1"/>
                          </a:solidFill>
                          <a:latin typeface="Arial" pitchFamily="34" charset="0"/>
                          <a:ea typeface="宋体" pitchFamily="2" charset="-122"/>
                        </a:defRPr>
                      </a:lvl1pPr>
                      <a:lvl2pPr>
                        <a:spcBef>
                          <a:spcPct val="20000"/>
                        </a:spcBef>
                        <a:tabLst>
                          <a:tab pos="4362450" algn="l"/>
                        </a:tabLst>
                        <a:defRPr sz="2400">
                          <a:solidFill>
                            <a:schemeClr val="tx1"/>
                          </a:solidFill>
                          <a:latin typeface="Arial" pitchFamily="34" charset="0"/>
                          <a:ea typeface="宋体" pitchFamily="2" charset="-122"/>
                        </a:defRPr>
                      </a:lvl2pPr>
                      <a:lvl3pPr>
                        <a:spcBef>
                          <a:spcPct val="20000"/>
                        </a:spcBef>
                        <a:tabLst>
                          <a:tab pos="4362450" algn="l"/>
                        </a:tabLst>
                        <a:defRPr sz="2000">
                          <a:solidFill>
                            <a:schemeClr val="tx1"/>
                          </a:solidFill>
                          <a:latin typeface="Arial" pitchFamily="34" charset="0"/>
                          <a:ea typeface="宋体" pitchFamily="2" charset="-122"/>
                        </a:defRPr>
                      </a:lvl3pPr>
                      <a:lvl4pPr>
                        <a:spcBef>
                          <a:spcPct val="20000"/>
                        </a:spcBef>
                        <a:tabLst>
                          <a:tab pos="4362450" algn="l"/>
                        </a:tabLst>
                        <a:defRPr>
                          <a:solidFill>
                            <a:schemeClr val="tx1"/>
                          </a:solidFill>
                          <a:latin typeface="Arial" pitchFamily="34" charset="0"/>
                          <a:ea typeface="宋体" pitchFamily="2" charset="-122"/>
                        </a:defRPr>
                      </a:lvl4pPr>
                      <a:lvl5pPr>
                        <a:spcBef>
                          <a:spcPct val="20000"/>
                        </a:spcBef>
                        <a:tabLst>
                          <a:tab pos="4362450" algn="l"/>
                        </a:tabLst>
                        <a:defRPr>
                          <a:solidFill>
                            <a:schemeClr val="tx1"/>
                          </a:solidFill>
                          <a:latin typeface="Arial" pitchFamily="34" charset="0"/>
                          <a:ea typeface="宋体" pitchFamily="2" charset="-122"/>
                        </a:defRPr>
                      </a:lvl5pPr>
                      <a:lvl6pPr fontAlgn="base">
                        <a:spcBef>
                          <a:spcPct val="20000"/>
                        </a:spcBef>
                        <a:spcAft>
                          <a:spcPct val="0"/>
                        </a:spcAft>
                        <a:tabLst>
                          <a:tab pos="4362450" algn="l"/>
                        </a:tabLst>
                        <a:defRPr>
                          <a:solidFill>
                            <a:schemeClr val="tx1"/>
                          </a:solidFill>
                          <a:latin typeface="Arial" pitchFamily="34" charset="0"/>
                          <a:ea typeface="宋体" pitchFamily="2" charset="-122"/>
                        </a:defRPr>
                      </a:lvl6pPr>
                      <a:lvl7pPr fontAlgn="base">
                        <a:spcBef>
                          <a:spcPct val="20000"/>
                        </a:spcBef>
                        <a:spcAft>
                          <a:spcPct val="0"/>
                        </a:spcAft>
                        <a:tabLst>
                          <a:tab pos="4362450" algn="l"/>
                        </a:tabLst>
                        <a:defRPr>
                          <a:solidFill>
                            <a:schemeClr val="tx1"/>
                          </a:solidFill>
                          <a:latin typeface="Arial" pitchFamily="34" charset="0"/>
                          <a:ea typeface="宋体" pitchFamily="2" charset="-122"/>
                        </a:defRPr>
                      </a:lvl7pPr>
                      <a:lvl8pPr fontAlgn="base">
                        <a:spcBef>
                          <a:spcPct val="20000"/>
                        </a:spcBef>
                        <a:spcAft>
                          <a:spcPct val="0"/>
                        </a:spcAft>
                        <a:tabLst>
                          <a:tab pos="4362450" algn="l"/>
                        </a:tabLst>
                        <a:defRPr>
                          <a:solidFill>
                            <a:schemeClr val="tx1"/>
                          </a:solidFill>
                          <a:latin typeface="Arial" pitchFamily="34" charset="0"/>
                          <a:ea typeface="宋体" pitchFamily="2" charset="-122"/>
                        </a:defRPr>
                      </a:lvl8pPr>
                      <a:lvl9pPr fontAlgn="base">
                        <a:spcBef>
                          <a:spcPct val="20000"/>
                        </a:spcBef>
                        <a:spcAft>
                          <a:spcPct val="0"/>
                        </a:spcAft>
                        <a:tabLst>
                          <a:tab pos="4362450" algn="l"/>
                        </a:tabLst>
                        <a:defRPr>
                          <a:solidFill>
                            <a:schemeClr val="tx1"/>
                          </a:solidFill>
                          <a:latin typeface="Arial"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tab pos="4362450" algn="l"/>
                        </a:tabLst>
                      </a:pPr>
                      <a:r>
                        <a:rPr kumimoji="0" lang="en-US" altLang="zh-CN" sz="24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SMTP</a:t>
                      </a:r>
                      <a:endParaRPr kumimoji="0" lang="en-US" altLang="zh-CN" sz="2400" b="1" i="0" u="none" strike="noStrike" cap="none" normalizeH="0" baseline="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tabLst>
                          <a:tab pos="4362450" algn="l"/>
                        </a:tabLst>
                        <a:defRPr sz="2800">
                          <a:solidFill>
                            <a:schemeClr val="tx1"/>
                          </a:solidFill>
                          <a:latin typeface="Arial" pitchFamily="34" charset="0"/>
                          <a:ea typeface="宋体" pitchFamily="2" charset="-122"/>
                        </a:defRPr>
                      </a:lvl1pPr>
                      <a:lvl2pPr>
                        <a:spcBef>
                          <a:spcPct val="20000"/>
                        </a:spcBef>
                        <a:tabLst>
                          <a:tab pos="4362450" algn="l"/>
                        </a:tabLst>
                        <a:defRPr sz="2400">
                          <a:solidFill>
                            <a:schemeClr val="tx1"/>
                          </a:solidFill>
                          <a:latin typeface="Arial" pitchFamily="34" charset="0"/>
                          <a:ea typeface="宋体" pitchFamily="2" charset="-122"/>
                        </a:defRPr>
                      </a:lvl2pPr>
                      <a:lvl3pPr>
                        <a:spcBef>
                          <a:spcPct val="20000"/>
                        </a:spcBef>
                        <a:tabLst>
                          <a:tab pos="4362450" algn="l"/>
                        </a:tabLst>
                        <a:defRPr sz="2000">
                          <a:solidFill>
                            <a:schemeClr val="tx1"/>
                          </a:solidFill>
                          <a:latin typeface="Arial" pitchFamily="34" charset="0"/>
                          <a:ea typeface="宋体" pitchFamily="2" charset="-122"/>
                        </a:defRPr>
                      </a:lvl3pPr>
                      <a:lvl4pPr>
                        <a:spcBef>
                          <a:spcPct val="20000"/>
                        </a:spcBef>
                        <a:tabLst>
                          <a:tab pos="4362450" algn="l"/>
                        </a:tabLst>
                        <a:defRPr>
                          <a:solidFill>
                            <a:schemeClr val="tx1"/>
                          </a:solidFill>
                          <a:latin typeface="Arial" pitchFamily="34" charset="0"/>
                          <a:ea typeface="宋体" pitchFamily="2" charset="-122"/>
                        </a:defRPr>
                      </a:lvl4pPr>
                      <a:lvl5pPr>
                        <a:spcBef>
                          <a:spcPct val="20000"/>
                        </a:spcBef>
                        <a:tabLst>
                          <a:tab pos="4362450" algn="l"/>
                        </a:tabLst>
                        <a:defRPr>
                          <a:solidFill>
                            <a:schemeClr val="tx1"/>
                          </a:solidFill>
                          <a:latin typeface="Arial" pitchFamily="34" charset="0"/>
                          <a:ea typeface="宋体" pitchFamily="2" charset="-122"/>
                        </a:defRPr>
                      </a:lvl5pPr>
                      <a:lvl6pPr fontAlgn="base">
                        <a:spcBef>
                          <a:spcPct val="20000"/>
                        </a:spcBef>
                        <a:spcAft>
                          <a:spcPct val="0"/>
                        </a:spcAft>
                        <a:tabLst>
                          <a:tab pos="4362450" algn="l"/>
                        </a:tabLst>
                        <a:defRPr>
                          <a:solidFill>
                            <a:schemeClr val="tx1"/>
                          </a:solidFill>
                          <a:latin typeface="Arial" pitchFamily="34" charset="0"/>
                          <a:ea typeface="宋体" pitchFamily="2" charset="-122"/>
                        </a:defRPr>
                      </a:lvl6pPr>
                      <a:lvl7pPr fontAlgn="base">
                        <a:spcBef>
                          <a:spcPct val="20000"/>
                        </a:spcBef>
                        <a:spcAft>
                          <a:spcPct val="0"/>
                        </a:spcAft>
                        <a:tabLst>
                          <a:tab pos="4362450" algn="l"/>
                        </a:tabLst>
                        <a:defRPr>
                          <a:solidFill>
                            <a:schemeClr val="tx1"/>
                          </a:solidFill>
                          <a:latin typeface="Arial" pitchFamily="34" charset="0"/>
                          <a:ea typeface="宋体" pitchFamily="2" charset="-122"/>
                        </a:defRPr>
                      </a:lvl7pPr>
                      <a:lvl8pPr fontAlgn="base">
                        <a:spcBef>
                          <a:spcPct val="20000"/>
                        </a:spcBef>
                        <a:spcAft>
                          <a:spcPct val="0"/>
                        </a:spcAft>
                        <a:tabLst>
                          <a:tab pos="4362450" algn="l"/>
                        </a:tabLst>
                        <a:defRPr>
                          <a:solidFill>
                            <a:schemeClr val="tx1"/>
                          </a:solidFill>
                          <a:latin typeface="Arial" pitchFamily="34" charset="0"/>
                          <a:ea typeface="宋体" pitchFamily="2" charset="-122"/>
                        </a:defRPr>
                      </a:lvl8pPr>
                      <a:lvl9pPr fontAlgn="base">
                        <a:spcBef>
                          <a:spcPct val="20000"/>
                        </a:spcBef>
                        <a:spcAft>
                          <a:spcPct val="0"/>
                        </a:spcAft>
                        <a:tabLst>
                          <a:tab pos="4362450" algn="l"/>
                        </a:tabLst>
                        <a:defRPr>
                          <a:solidFill>
                            <a:schemeClr val="tx1"/>
                          </a:solidFill>
                          <a:latin typeface="Arial"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tab pos="4362450" algn="l"/>
                        </a:tabLst>
                      </a:pPr>
                      <a:r>
                        <a:rPr kumimoji="0" lang="en-US" altLang="zh-CN" sz="24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HTTP</a:t>
                      </a:r>
                      <a:endParaRPr kumimoji="0" lang="en-US" altLang="zh-CN" sz="2400" b="1" i="0" u="none" strike="noStrike" cap="none" normalizeH="0" baseline="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tabLst>
                          <a:tab pos="4362450" algn="l"/>
                        </a:tabLst>
                        <a:defRPr sz="2800">
                          <a:solidFill>
                            <a:schemeClr val="tx1"/>
                          </a:solidFill>
                          <a:latin typeface="Arial" pitchFamily="34" charset="0"/>
                          <a:ea typeface="宋体" pitchFamily="2" charset="-122"/>
                        </a:defRPr>
                      </a:lvl1pPr>
                      <a:lvl2pPr>
                        <a:spcBef>
                          <a:spcPct val="20000"/>
                        </a:spcBef>
                        <a:tabLst>
                          <a:tab pos="4362450" algn="l"/>
                        </a:tabLst>
                        <a:defRPr sz="2400">
                          <a:solidFill>
                            <a:schemeClr val="tx1"/>
                          </a:solidFill>
                          <a:latin typeface="Arial" pitchFamily="34" charset="0"/>
                          <a:ea typeface="宋体" pitchFamily="2" charset="-122"/>
                        </a:defRPr>
                      </a:lvl2pPr>
                      <a:lvl3pPr>
                        <a:spcBef>
                          <a:spcPct val="20000"/>
                        </a:spcBef>
                        <a:tabLst>
                          <a:tab pos="4362450" algn="l"/>
                        </a:tabLst>
                        <a:defRPr sz="2000">
                          <a:solidFill>
                            <a:schemeClr val="tx1"/>
                          </a:solidFill>
                          <a:latin typeface="Arial" pitchFamily="34" charset="0"/>
                          <a:ea typeface="宋体" pitchFamily="2" charset="-122"/>
                        </a:defRPr>
                      </a:lvl3pPr>
                      <a:lvl4pPr>
                        <a:spcBef>
                          <a:spcPct val="20000"/>
                        </a:spcBef>
                        <a:tabLst>
                          <a:tab pos="4362450" algn="l"/>
                        </a:tabLst>
                        <a:defRPr>
                          <a:solidFill>
                            <a:schemeClr val="tx1"/>
                          </a:solidFill>
                          <a:latin typeface="Arial" pitchFamily="34" charset="0"/>
                          <a:ea typeface="宋体" pitchFamily="2" charset="-122"/>
                        </a:defRPr>
                      </a:lvl4pPr>
                      <a:lvl5pPr>
                        <a:spcBef>
                          <a:spcPct val="20000"/>
                        </a:spcBef>
                        <a:tabLst>
                          <a:tab pos="4362450" algn="l"/>
                        </a:tabLst>
                        <a:defRPr>
                          <a:solidFill>
                            <a:schemeClr val="tx1"/>
                          </a:solidFill>
                          <a:latin typeface="Arial" pitchFamily="34" charset="0"/>
                          <a:ea typeface="宋体" pitchFamily="2" charset="-122"/>
                        </a:defRPr>
                      </a:lvl5pPr>
                      <a:lvl6pPr fontAlgn="base">
                        <a:spcBef>
                          <a:spcPct val="20000"/>
                        </a:spcBef>
                        <a:spcAft>
                          <a:spcPct val="0"/>
                        </a:spcAft>
                        <a:tabLst>
                          <a:tab pos="4362450" algn="l"/>
                        </a:tabLst>
                        <a:defRPr>
                          <a:solidFill>
                            <a:schemeClr val="tx1"/>
                          </a:solidFill>
                          <a:latin typeface="Arial" pitchFamily="34" charset="0"/>
                          <a:ea typeface="宋体" pitchFamily="2" charset="-122"/>
                        </a:defRPr>
                      </a:lvl6pPr>
                      <a:lvl7pPr fontAlgn="base">
                        <a:spcBef>
                          <a:spcPct val="20000"/>
                        </a:spcBef>
                        <a:spcAft>
                          <a:spcPct val="0"/>
                        </a:spcAft>
                        <a:tabLst>
                          <a:tab pos="4362450" algn="l"/>
                        </a:tabLst>
                        <a:defRPr>
                          <a:solidFill>
                            <a:schemeClr val="tx1"/>
                          </a:solidFill>
                          <a:latin typeface="Arial" pitchFamily="34" charset="0"/>
                          <a:ea typeface="宋体" pitchFamily="2" charset="-122"/>
                        </a:defRPr>
                      </a:lvl7pPr>
                      <a:lvl8pPr fontAlgn="base">
                        <a:spcBef>
                          <a:spcPct val="20000"/>
                        </a:spcBef>
                        <a:spcAft>
                          <a:spcPct val="0"/>
                        </a:spcAft>
                        <a:tabLst>
                          <a:tab pos="4362450" algn="l"/>
                        </a:tabLst>
                        <a:defRPr>
                          <a:solidFill>
                            <a:schemeClr val="tx1"/>
                          </a:solidFill>
                          <a:latin typeface="Arial" pitchFamily="34" charset="0"/>
                          <a:ea typeface="宋体" pitchFamily="2" charset="-122"/>
                        </a:defRPr>
                      </a:lvl8pPr>
                      <a:lvl9pPr fontAlgn="base">
                        <a:spcBef>
                          <a:spcPct val="20000"/>
                        </a:spcBef>
                        <a:spcAft>
                          <a:spcPct val="0"/>
                        </a:spcAft>
                        <a:tabLst>
                          <a:tab pos="4362450" algn="l"/>
                        </a:tabLst>
                        <a:defRPr>
                          <a:solidFill>
                            <a:schemeClr val="tx1"/>
                          </a:solidFill>
                          <a:latin typeface="Arial"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tab pos="4362450" algn="l"/>
                        </a:tabLst>
                      </a:pPr>
                      <a:r>
                        <a:rPr kumimoji="0" lang="en-US" altLang="zh-CN" sz="24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FTP</a:t>
                      </a:r>
                      <a:endParaRPr kumimoji="0" lang="en-US" altLang="zh-CN" sz="2400" b="1" i="0" u="none" strike="noStrike" cap="none" normalizeH="0" baseline="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20663">
                <a:tc gridSpan="3">
                  <a:txBody>
                    <a:bodyPr/>
                    <a:lstStyle>
                      <a:lvl1pPr>
                        <a:spcBef>
                          <a:spcPct val="20000"/>
                        </a:spcBef>
                        <a:tabLst>
                          <a:tab pos="4362450" algn="l"/>
                        </a:tabLst>
                        <a:defRPr sz="2800">
                          <a:solidFill>
                            <a:schemeClr val="tx1"/>
                          </a:solidFill>
                          <a:latin typeface="Arial" pitchFamily="34" charset="0"/>
                          <a:ea typeface="宋体" pitchFamily="2" charset="-122"/>
                        </a:defRPr>
                      </a:lvl1pPr>
                      <a:lvl2pPr>
                        <a:spcBef>
                          <a:spcPct val="20000"/>
                        </a:spcBef>
                        <a:tabLst>
                          <a:tab pos="4362450" algn="l"/>
                        </a:tabLst>
                        <a:defRPr sz="2400">
                          <a:solidFill>
                            <a:schemeClr val="tx1"/>
                          </a:solidFill>
                          <a:latin typeface="Arial" pitchFamily="34" charset="0"/>
                          <a:ea typeface="宋体" pitchFamily="2" charset="-122"/>
                        </a:defRPr>
                      </a:lvl2pPr>
                      <a:lvl3pPr>
                        <a:spcBef>
                          <a:spcPct val="20000"/>
                        </a:spcBef>
                        <a:tabLst>
                          <a:tab pos="4362450" algn="l"/>
                        </a:tabLst>
                        <a:defRPr sz="2000">
                          <a:solidFill>
                            <a:schemeClr val="tx1"/>
                          </a:solidFill>
                          <a:latin typeface="Arial" pitchFamily="34" charset="0"/>
                          <a:ea typeface="宋体" pitchFamily="2" charset="-122"/>
                        </a:defRPr>
                      </a:lvl3pPr>
                      <a:lvl4pPr>
                        <a:spcBef>
                          <a:spcPct val="20000"/>
                        </a:spcBef>
                        <a:tabLst>
                          <a:tab pos="4362450" algn="l"/>
                        </a:tabLst>
                        <a:defRPr>
                          <a:solidFill>
                            <a:schemeClr val="tx1"/>
                          </a:solidFill>
                          <a:latin typeface="Arial" pitchFamily="34" charset="0"/>
                          <a:ea typeface="宋体" pitchFamily="2" charset="-122"/>
                        </a:defRPr>
                      </a:lvl4pPr>
                      <a:lvl5pPr>
                        <a:spcBef>
                          <a:spcPct val="20000"/>
                        </a:spcBef>
                        <a:tabLst>
                          <a:tab pos="4362450" algn="l"/>
                        </a:tabLst>
                        <a:defRPr>
                          <a:solidFill>
                            <a:schemeClr val="tx1"/>
                          </a:solidFill>
                          <a:latin typeface="Arial" pitchFamily="34" charset="0"/>
                          <a:ea typeface="宋体" pitchFamily="2" charset="-122"/>
                        </a:defRPr>
                      </a:lvl5pPr>
                      <a:lvl6pPr fontAlgn="base">
                        <a:spcBef>
                          <a:spcPct val="20000"/>
                        </a:spcBef>
                        <a:spcAft>
                          <a:spcPct val="0"/>
                        </a:spcAft>
                        <a:tabLst>
                          <a:tab pos="4362450" algn="l"/>
                        </a:tabLst>
                        <a:defRPr>
                          <a:solidFill>
                            <a:schemeClr val="tx1"/>
                          </a:solidFill>
                          <a:latin typeface="Arial" pitchFamily="34" charset="0"/>
                          <a:ea typeface="宋体" pitchFamily="2" charset="-122"/>
                        </a:defRPr>
                      </a:lvl6pPr>
                      <a:lvl7pPr fontAlgn="base">
                        <a:spcBef>
                          <a:spcPct val="20000"/>
                        </a:spcBef>
                        <a:spcAft>
                          <a:spcPct val="0"/>
                        </a:spcAft>
                        <a:tabLst>
                          <a:tab pos="4362450" algn="l"/>
                        </a:tabLst>
                        <a:defRPr>
                          <a:solidFill>
                            <a:schemeClr val="tx1"/>
                          </a:solidFill>
                          <a:latin typeface="Arial" pitchFamily="34" charset="0"/>
                          <a:ea typeface="宋体" pitchFamily="2" charset="-122"/>
                        </a:defRPr>
                      </a:lvl7pPr>
                      <a:lvl8pPr fontAlgn="base">
                        <a:spcBef>
                          <a:spcPct val="20000"/>
                        </a:spcBef>
                        <a:spcAft>
                          <a:spcPct val="0"/>
                        </a:spcAft>
                        <a:tabLst>
                          <a:tab pos="4362450" algn="l"/>
                        </a:tabLst>
                        <a:defRPr>
                          <a:solidFill>
                            <a:schemeClr val="tx1"/>
                          </a:solidFill>
                          <a:latin typeface="Arial" pitchFamily="34" charset="0"/>
                          <a:ea typeface="宋体" pitchFamily="2" charset="-122"/>
                        </a:defRPr>
                      </a:lvl8pPr>
                      <a:lvl9pPr fontAlgn="base">
                        <a:spcBef>
                          <a:spcPct val="20000"/>
                        </a:spcBef>
                        <a:spcAft>
                          <a:spcPct val="0"/>
                        </a:spcAft>
                        <a:tabLst>
                          <a:tab pos="4362450" algn="l"/>
                        </a:tabLst>
                        <a:defRPr>
                          <a:solidFill>
                            <a:schemeClr val="tx1"/>
                          </a:solidFill>
                          <a:latin typeface="Arial"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tab pos="4362450" algn="l"/>
                        </a:tabLst>
                      </a:pPr>
                      <a:r>
                        <a:rPr kumimoji="0" lang="en-US" altLang="zh-CN" sz="24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SSL</a:t>
                      </a:r>
                      <a:r>
                        <a:rPr kumimoji="0" lang="zh-CN" altLang="en-US" sz="24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或</a:t>
                      </a:r>
                      <a:r>
                        <a:rPr kumimoji="0" lang="en-US" altLang="zh-CN" sz="24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TLS</a:t>
                      </a:r>
                      <a:endParaRPr kumimoji="0" lang="en-US" altLang="zh-CN" sz="2400" b="1" i="0" u="none" strike="noStrike" cap="none" normalizeH="0" baseline="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CCCC"/>
                    </a:solidFill>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1"/>
                  </a:ext>
                </a:extLst>
              </a:tr>
              <a:tr h="196850">
                <a:tc gridSpan="3">
                  <a:txBody>
                    <a:bodyPr/>
                    <a:lstStyle>
                      <a:lvl1pPr>
                        <a:spcBef>
                          <a:spcPct val="20000"/>
                        </a:spcBef>
                        <a:tabLst>
                          <a:tab pos="4362450" algn="l"/>
                        </a:tabLst>
                        <a:defRPr sz="2800">
                          <a:solidFill>
                            <a:schemeClr val="tx1"/>
                          </a:solidFill>
                          <a:latin typeface="Arial" pitchFamily="34" charset="0"/>
                          <a:ea typeface="宋体" pitchFamily="2" charset="-122"/>
                        </a:defRPr>
                      </a:lvl1pPr>
                      <a:lvl2pPr>
                        <a:spcBef>
                          <a:spcPct val="20000"/>
                        </a:spcBef>
                        <a:tabLst>
                          <a:tab pos="4362450" algn="l"/>
                        </a:tabLst>
                        <a:defRPr sz="2400">
                          <a:solidFill>
                            <a:schemeClr val="tx1"/>
                          </a:solidFill>
                          <a:latin typeface="Arial" pitchFamily="34" charset="0"/>
                          <a:ea typeface="宋体" pitchFamily="2" charset="-122"/>
                        </a:defRPr>
                      </a:lvl2pPr>
                      <a:lvl3pPr>
                        <a:spcBef>
                          <a:spcPct val="20000"/>
                        </a:spcBef>
                        <a:tabLst>
                          <a:tab pos="4362450" algn="l"/>
                        </a:tabLst>
                        <a:defRPr sz="2000">
                          <a:solidFill>
                            <a:schemeClr val="tx1"/>
                          </a:solidFill>
                          <a:latin typeface="Arial" pitchFamily="34" charset="0"/>
                          <a:ea typeface="宋体" pitchFamily="2" charset="-122"/>
                        </a:defRPr>
                      </a:lvl3pPr>
                      <a:lvl4pPr>
                        <a:spcBef>
                          <a:spcPct val="20000"/>
                        </a:spcBef>
                        <a:tabLst>
                          <a:tab pos="4362450" algn="l"/>
                        </a:tabLst>
                        <a:defRPr>
                          <a:solidFill>
                            <a:schemeClr val="tx1"/>
                          </a:solidFill>
                          <a:latin typeface="Arial" pitchFamily="34" charset="0"/>
                          <a:ea typeface="宋体" pitchFamily="2" charset="-122"/>
                        </a:defRPr>
                      </a:lvl4pPr>
                      <a:lvl5pPr>
                        <a:spcBef>
                          <a:spcPct val="20000"/>
                        </a:spcBef>
                        <a:tabLst>
                          <a:tab pos="4362450" algn="l"/>
                        </a:tabLst>
                        <a:defRPr>
                          <a:solidFill>
                            <a:schemeClr val="tx1"/>
                          </a:solidFill>
                          <a:latin typeface="Arial" pitchFamily="34" charset="0"/>
                          <a:ea typeface="宋体" pitchFamily="2" charset="-122"/>
                        </a:defRPr>
                      </a:lvl5pPr>
                      <a:lvl6pPr fontAlgn="base">
                        <a:spcBef>
                          <a:spcPct val="20000"/>
                        </a:spcBef>
                        <a:spcAft>
                          <a:spcPct val="0"/>
                        </a:spcAft>
                        <a:tabLst>
                          <a:tab pos="4362450" algn="l"/>
                        </a:tabLst>
                        <a:defRPr>
                          <a:solidFill>
                            <a:schemeClr val="tx1"/>
                          </a:solidFill>
                          <a:latin typeface="Arial" pitchFamily="34" charset="0"/>
                          <a:ea typeface="宋体" pitchFamily="2" charset="-122"/>
                        </a:defRPr>
                      </a:lvl6pPr>
                      <a:lvl7pPr fontAlgn="base">
                        <a:spcBef>
                          <a:spcPct val="20000"/>
                        </a:spcBef>
                        <a:spcAft>
                          <a:spcPct val="0"/>
                        </a:spcAft>
                        <a:tabLst>
                          <a:tab pos="4362450" algn="l"/>
                        </a:tabLst>
                        <a:defRPr>
                          <a:solidFill>
                            <a:schemeClr val="tx1"/>
                          </a:solidFill>
                          <a:latin typeface="Arial" pitchFamily="34" charset="0"/>
                          <a:ea typeface="宋体" pitchFamily="2" charset="-122"/>
                        </a:defRPr>
                      </a:lvl7pPr>
                      <a:lvl8pPr fontAlgn="base">
                        <a:spcBef>
                          <a:spcPct val="20000"/>
                        </a:spcBef>
                        <a:spcAft>
                          <a:spcPct val="0"/>
                        </a:spcAft>
                        <a:tabLst>
                          <a:tab pos="4362450" algn="l"/>
                        </a:tabLst>
                        <a:defRPr>
                          <a:solidFill>
                            <a:schemeClr val="tx1"/>
                          </a:solidFill>
                          <a:latin typeface="Arial" pitchFamily="34" charset="0"/>
                          <a:ea typeface="宋体" pitchFamily="2" charset="-122"/>
                        </a:defRPr>
                      </a:lvl8pPr>
                      <a:lvl9pPr fontAlgn="base">
                        <a:spcBef>
                          <a:spcPct val="20000"/>
                        </a:spcBef>
                        <a:spcAft>
                          <a:spcPct val="0"/>
                        </a:spcAft>
                        <a:tabLst>
                          <a:tab pos="4362450" algn="l"/>
                        </a:tabLst>
                        <a:defRPr>
                          <a:solidFill>
                            <a:schemeClr val="tx1"/>
                          </a:solidFill>
                          <a:latin typeface="Arial"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tab pos="4362450" algn="l"/>
                        </a:tabLst>
                      </a:pPr>
                      <a:r>
                        <a:rPr kumimoji="0" lang="en-US" altLang="zh-CN" sz="2400" b="1"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TCP</a:t>
                      </a:r>
                      <a:endParaRPr kumimoji="0" lang="en-US" altLang="zh-CN" sz="2400" b="1" i="0" u="none" strike="noStrike" cap="none" normalizeH="0" baseline="0" dirty="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2"/>
                  </a:ext>
                </a:extLst>
              </a:tr>
              <a:tr h="317500">
                <a:tc gridSpan="3">
                  <a:txBody>
                    <a:bodyPr/>
                    <a:lstStyle>
                      <a:lvl1pPr>
                        <a:spcBef>
                          <a:spcPct val="20000"/>
                        </a:spcBef>
                        <a:tabLst>
                          <a:tab pos="4362450" algn="l"/>
                        </a:tabLst>
                        <a:defRPr sz="2800">
                          <a:solidFill>
                            <a:schemeClr val="tx1"/>
                          </a:solidFill>
                          <a:latin typeface="Arial" pitchFamily="34" charset="0"/>
                          <a:ea typeface="宋体" pitchFamily="2" charset="-122"/>
                        </a:defRPr>
                      </a:lvl1pPr>
                      <a:lvl2pPr>
                        <a:spcBef>
                          <a:spcPct val="20000"/>
                        </a:spcBef>
                        <a:tabLst>
                          <a:tab pos="4362450" algn="l"/>
                        </a:tabLst>
                        <a:defRPr sz="2400">
                          <a:solidFill>
                            <a:schemeClr val="tx1"/>
                          </a:solidFill>
                          <a:latin typeface="Arial" pitchFamily="34" charset="0"/>
                          <a:ea typeface="宋体" pitchFamily="2" charset="-122"/>
                        </a:defRPr>
                      </a:lvl2pPr>
                      <a:lvl3pPr>
                        <a:spcBef>
                          <a:spcPct val="20000"/>
                        </a:spcBef>
                        <a:tabLst>
                          <a:tab pos="4362450" algn="l"/>
                        </a:tabLst>
                        <a:defRPr sz="2000">
                          <a:solidFill>
                            <a:schemeClr val="tx1"/>
                          </a:solidFill>
                          <a:latin typeface="Arial" pitchFamily="34" charset="0"/>
                          <a:ea typeface="宋体" pitchFamily="2" charset="-122"/>
                        </a:defRPr>
                      </a:lvl3pPr>
                      <a:lvl4pPr>
                        <a:spcBef>
                          <a:spcPct val="20000"/>
                        </a:spcBef>
                        <a:tabLst>
                          <a:tab pos="4362450" algn="l"/>
                        </a:tabLst>
                        <a:defRPr>
                          <a:solidFill>
                            <a:schemeClr val="tx1"/>
                          </a:solidFill>
                          <a:latin typeface="Arial" pitchFamily="34" charset="0"/>
                          <a:ea typeface="宋体" pitchFamily="2" charset="-122"/>
                        </a:defRPr>
                      </a:lvl4pPr>
                      <a:lvl5pPr>
                        <a:spcBef>
                          <a:spcPct val="20000"/>
                        </a:spcBef>
                        <a:tabLst>
                          <a:tab pos="4362450" algn="l"/>
                        </a:tabLst>
                        <a:defRPr>
                          <a:solidFill>
                            <a:schemeClr val="tx1"/>
                          </a:solidFill>
                          <a:latin typeface="Arial" pitchFamily="34" charset="0"/>
                          <a:ea typeface="宋体" pitchFamily="2" charset="-122"/>
                        </a:defRPr>
                      </a:lvl5pPr>
                      <a:lvl6pPr fontAlgn="base">
                        <a:spcBef>
                          <a:spcPct val="20000"/>
                        </a:spcBef>
                        <a:spcAft>
                          <a:spcPct val="0"/>
                        </a:spcAft>
                        <a:tabLst>
                          <a:tab pos="4362450" algn="l"/>
                        </a:tabLst>
                        <a:defRPr>
                          <a:solidFill>
                            <a:schemeClr val="tx1"/>
                          </a:solidFill>
                          <a:latin typeface="Arial" pitchFamily="34" charset="0"/>
                          <a:ea typeface="宋体" pitchFamily="2" charset="-122"/>
                        </a:defRPr>
                      </a:lvl6pPr>
                      <a:lvl7pPr fontAlgn="base">
                        <a:spcBef>
                          <a:spcPct val="20000"/>
                        </a:spcBef>
                        <a:spcAft>
                          <a:spcPct val="0"/>
                        </a:spcAft>
                        <a:tabLst>
                          <a:tab pos="4362450" algn="l"/>
                        </a:tabLst>
                        <a:defRPr>
                          <a:solidFill>
                            <a:schemeClr val="tx1"/>
                          </a:solidFill>
                          <a:latin typeface="Arial" pitchFamily="34" charset="0"/>
                          <a:ea typeface="宋体" pitchFamily="2" charset="-122"/>
                        </a:defRPr>
                      </a:lvl7pPr>
                      <a:lvl8pPr fontAlgn="base">
                        <a:spcBef>
                          <a:spcPct val="20000"/>
                        </a:spcBef>
                        <a:spcAft>
                          <a:spcPct val="0"/>
                        </a:spcAft>
                        <a:tabLst>
                          <a:tab pos="4362450" algn="l"/>
                        </a:tabLst>
                        <a:defRPr>
                          <a:solidFill>
                            <a:schemeClr val="tx1"/>
                          </a:solidFill>
                          <a:latin typeface="Arial" pitchFamily="34" charset="0"/>
                          <a:ea typeface="宋体" pitchFamily="2" charset="-122"/>
                        </a:defRPr>
                      </a:lvl8pPr>
                      <a:lvl9pPr fontAlgn="base">
                        <a:spcBef>
                          <a:spcPct val="20000"/>
                        </a:spcBef>
                        <a:spcAft>
                          <a:spcPct val="0"/>
                        </a:spcAft>
                        <a:tabLst>
                          <a:tab pos="4362450" algn="l"/>
                        </a:tabLst>
                        <a:defRPr>
                          <a:solidFill>
                            <a:schemeClr val="tx1"/>
                          </a:solidFill>
                          <a:latin typeface="Arial"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tab pos="4362450" algn="l"/>
                        </a:tabLst>
                      </a:pPr>
                      <a:r>
                        <a:rPr kumimoji="0" lang="en-US" altLang="zh-CN" sz="2400" b="1"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IP</a:t>
                      </a:r>
                      <a:endParaRPr kumimoji="0" lang="en-US" altLang="zh-CN" sz="2400" b="1" i="0" u="none" strike="noStrike" cap="none" normalizeH="0" baseline="0" dirty="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3"/>
                  </a:ext>
                </a:extLst>
              </a:tr>
            </a:tbl>
          </a:graphicData>
        </a:graphic>
      </p:graphicFrame>
      <p:sp>
        <p:nvSpPr>
          <p:cNvPr id="21523" name="日期占位符 3">
            <a:extLst>
              <a:ext uri="{FF2B5EF4-FFF2-40B4-BE49-F238E27FC236}">
                <a16:creationId xmlns:a16="http://schemas.microsoft.com/office/drawing/2014/main" id="{09D61310-5EAE-449A-8847-2E569255C28D}"/>
              </a:ext>
            </a:extLst>
          </p:cNvPr>
          <p:cNvSpPr>
            <a:spLocks noGrp="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B70B6094-E1F5-4C39-BF3D-E68A3846AEB9}" type="datetime1">
              <a:rPr lang="zh-CN" altLang="en-US" smtClean="0">
                <a:solidFill>
                  <a:schemeClr val="bg1"/>
                </a:solidFill>
                <a:latin typeface="Verdana" panose="020B0604030504040204" pitchFamily="34" charset="0"/>
              </a:rPr>
              <a:pPr eaLnBrk="1" hangingPunct="1"/>
              <a:t>2021/11/15</a:t>
            </a:fld>
            <a:endParaRPr lang="en-US" altLang="zh-CN">
              <a:solidFill>
                <a:schemeClr val="bg1"/>
              </a:solidFill>
              <a:latin typeface="Verdana" panose="020B0604030504040204" pitchFamily="34" charset="0"/>
            </a:endParaRPr>
          </a:p>
        </p:txBody>
      </p:sp>
      <p:sp>
        <p:nvSpPr>
          <p:cNvPr id="21524" name="灯片编号占位符 5">
            <a:extLst>
              <a:ext uri="{FF2B5EF4-FFF2-40B4-BE49-F238E27FC236}">
                <a16:creationId xmlns:a16="http://schemas.microsoft.com/office/drawing/2014/main" id="{8D20CB6A-EB9A-43B8-8E8C-9292E510ED1C}"/>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A78A5D42-EE72-413D-848F-8019FCBE2C96}" type="slidenum">
              <a:rPr lang="en-US" altLang="zh-CN">
                <a:solidFill>
                  <a:schemeClr val="bg1"/>
                </a:solidFill>
                <a:latin typeface="Verdana" panose="020B0604030504040204" pitchFamily="34" charset="0"/>
              </a:rPr>
              <a:pPr eaLnBrk="1" hangingPunct="1"/>
              <a:t>19</a:t>
            </a:fld>
            <a:endParaRPr lang="en-US" altLang="zh-CN">
              <a:solidFill>
                <a:schemeClr val="bg1"/>
              </a:solidFill>
              <a:latin typeface="Verdana" panose="020B0604030504040204" pitchFamily="34" charset="0"/>
            </a:endParaRPr>
          </a:p>
        </p:txBody>
      </p:sp>
      <p:sp>
        <p:nvSpPr>
          <p:cNvPr id="21525" name="Rectangle 29">
            <a:extLst>
              <a:ext uri="{FF2B5EF4-FFF2-40B4-BE49-F238E27FC236}">
                <a16:creationId xmlns:a16="http://schemas.microsoft.com/office/drawing/2014/main" id="{7185CE7B-8547-4012-AA71-DA736AA76028}"/>
              </a:ext>
            </a:extLst>
          </p:cNvPr>
          <p:cNvSpPr>
            <a:spLocks noChangeArrowheads="1"/>
          </p:cNvSpPr>
          <p:nvPr/>
        </p:nvSpPr>
        <p:spPr bwMode="auto">
          <a:xfrm>
            <a:off x="364958" y="3495133"/>
            <a:ext cx="8414084" cy="25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ts val="0"/>
              </a:spcBef>
            </a:pPr>
            <a:r>
              <a:rPr lang="en-US" altLang="zh-CN" sz="2800" b="1" dirty="0">
                <a:latin typeface="Times New Roman" panose="02020603050405020304" pitchFamily="18" charset="0"/>
              </a:rPr>
              <a:t>    SSL/TLS</a:t>
            </a:r>
            <a:r>
              <a:rPr lang="zh-CN" altLang="en-US" sz="2800" b="1" dirty="0">
                <a:latin typeface="Times New Roman" panose="02020603050405020304" pitchFamily="18" charset="0"/>
              </a:rPr>
              <a:t>可作为基础协议栈的组成部分，对应用透明；也可直接嵌入到浏览器中使用</a:t>
            </a:r>
            <a:r>
              <a:rPr lang="zh-CN" altLang="en-US" sz="2800" dirty="0">
                <a:latin typeface="Times New Roman" panose="02020603050405020304" pitchFamily="18" charset="0"/>
              </a:rPr>
              <a:t>（</a:t>
            </a:r>
            <a:r>
              <a:rPr lang="en-US" altLang="zh-CN" sz="2800" dirty="0">
                <a:solidFill>
                  <a:srgbClr val="FF0000"/>
                </a:solidFill>
                <a:latin typeface="Times New Roman" panose="02020603050405020304" pitchFamily="18" charset="0"/>
              </a:rPr>
              <a:t>HTTPS = HTTP + SSL/TLS</a:t>
            </a:r>
            <a:r>
              <a:rPr lang="zh-CN" altLang="en-US" sz="2800" dirty="0">
                <a:latin typeface="Times New Roman" panose="02020603050405020304" pitchFamily="18" charset="0"/>
              </a:rPr>
              <a:t>）</a:t>
            </a:r>
            <a:r>
              <a:rPr lang="zh-CN" altLang="en-US" sz="2800" b="1" dirty="0">
                <a:latin typeface="Times New Roman" panose="02020603050405020304" pitchFamily="18" charset="0"/>
              </a:rPr>
              <a:t>。使用</a:t>
            </a:r>
            <a:r>
              <a:rPr lang="en-US" altLang="zh-CN" sz="2800" b="1" dirty="0">
                <a:latin typeface="Times New Roman" panose="02020603050405020304" pitchFamily="18" charset="0"/>
              </a:rPr>
              <a:t>SSL/TLS</a:t>
            </a:r>
            <a:r>
              <a:rPr lang="zh-CN" altLang="en-US" sz="2800" b="1" dirty="0">
                <a:latin typeface="Times New Roman" panose="02020603050405020304" pitchFamily="18" charset="0"/>
              </a:rPr>
              <a:t>后，传送的应用层数据会被加密和认证，从而保证通信的安全。</a:t>
            </a:r>
            <a:r>
              <a:rPr lang="zh-CN" altLang="en-US" sz="2800" dirty="0">
                <a:latin typeface="Times New Roman" panose="02020603050405020304" pitchFamily="18" charset="0"/>
              </a:rPr>
              <a:t> </a:t>
            </a:r>
          </a:p>
        </p:txBody>
      </p:sp>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pPr eaLnBrk="1" hangingPunct="1"/>
            <a:r>
              <a:rPr lang="zh-CN" altLang="en-US"/>
              <a:t>内容提纲</a:t>
            </a:r>
            <a:endParaRPr lang="en-US" altLang="zh-CN">
              <a:solidFill>
                <a:schemeClr val="accent1"/>
              </a:solidFill>
            </a:endParaRPr>
          </a:p>
        </p:txBody>
      </p:sp>
      <p:sp>
        <p:nvSpPr>
          <p:cNvPr id="30723" name="Text Box 3"/>
          <p:cNvSpPr txBox="1">
            <a:spLocks noChangeArrowheads="1"/>
          </p:cNvSpPr>
          <p:nvPr/>
        </p:nvSpPr>
        <p:spPr bwMode="auto">
          <a:xfrm>
            <a:off x="1660525" y="722313"/>
            <a:ext cx="184150" cy="366712"/>
          </a:xfrm>
          <a:prstGeom prst="rect">
            <a:avLst/>
          </a:prstGeom>
          <a:noFill/>
          <a:ln w="9525">
            <a:noFill/>
            <a:miter lim="800000"/>
            <a:headEnd/>
            <a:tailEnd/>
          </a:ln>
        </p:spPr>
        <p:txBody>
          <a:bodyPr wrap="none">
            <a:spAutoFit/>
          </a:bodyPr>
          <a:lstStyle/>
          <a:p>
            <a:endParaRPr lang="zh-CN" altLang="en-US">
              <a:ea typeface="宋体" charset="-122"/>
            </a:endParaRPr>
          </a:p>
        </p:txBody>
      </p:sp>
      <p:sp>
        <p:nvSpPr>
          <p:cNvPr id="30724" name="Line 4"/>
          <p:cNvSpPr>
            <a:spLocks noChangeShapeType="1"/>
          </p:cNvSpPr>
          <p:nvPr/>
        </p:nvSpPr>
        <p:spPr bwMode="gray">
          <a:xfrm>
            <a:off x="1252538" y="3135100"/>
            <a:ext cx="6167437" cy="7937"/>
          </a:xfrm>
          <a:prstGeom prst="line">
            <a:avLst/>
          </a:prstGeom>
          <a:noFill/>
          <a:ln w="25400">
            <a:solidFill>
              <a:srgbClr val="C0C0C0"/>
            </a:solidFill>
            <a:prstDash val="sysDot"/>
            <a:round/>
            <a:headEnd/>
            <a:tailEnd type="oval" w="med" len="med"/>
          </a:ln>
        </p:spPr>
        <p:txBody>
          <a:bodyPr wrap="none" anchor="ctr"/>
          <a:lstStyle/>
          <a:p>
            <a:endParaRPr lang="zh-CN" altLang="en-US"/>
          </a:p>
        </p:txBody>
      </p:sp>
      <p:sp>
        <p:nvSpPr>
          <p:cNvPr id="30725" name="Rectangle 5"/>
          <p:cNvSpPr>
            <a:spLocks noChangeArrowheads="1"/>
          </p:cNvSpPr>
          <p:nvPr/>
        </p:nvSpPr>
        <p:spPr bwMode="gray">
          <a:xfrm rot="3419336">
            <a:off x="979487" y="2558838"/>
            <a:ext cx="479425" cy="520700"/>
          </a:xfrm>
          <a:prstGeom prst="rect">
            <a:avLst/>
          </a:prstGeom>
          <a:solidFill>
            <a:srgbClr val="9369E7"/>
          </a:solidFill>
          <a:ln w="9525">
            <a:miter lim="800000"/>
            <a:headEnd/>
            <a:tailEnd/>
          </a:ln>
          <a:scene3d>
            <a:camera prst="legacyPerspectiveFront">
              <a:rot lat="0" lon="1500000" rev="0"/>
            </a:camera>
            <a:lightRig rig="legacyFlat4" dir="b"/>
          </a:scene3d>
          <a:sp3d extrusionH="430200" prstMaterial="legacyMatte">
            <a:bevelT w="13500" h="13500" prst="angle"/>
            <a:bevelB w="13500" h="13500" prst="angle"/>
            <a:extrusionClr>
              <a:srgbClr val="9369E7"/>
            </a:extrusionClr>
          </a:sp3d>
        </p:spPr>
        <p:txBody>
          <a:bodyPr wrap="none" anchor="ctr">
            <a:flatTx/>
          </a:bodyPr>
          <a:lstStyle/>
          <a:p>
            <a:endParaRPr lang="zh-CN" altLang="en-US"/>
          </a:p>
        </p:txBody>
      </p:sp>
      <p:sp>
        <p:nvSpPr>
          <p:cNvPr id="30726" name="Text Box 6"/>
          <p:cNvSpPr txBox="1">
            <a:spLocks noChangeArrowheads="1"/>
          </p:cNvSpPr>
          <p:nvPr/>
        </p:nvSpPr>
        <p:spPr bwMode="gray">
          <a:xfrm>
            <a:off x="1785938" y="2522325"/>
            <a:ext cx="5346700" cy="579437"/>
          </a:xfrm>
          <a:prstGeom prst="rect">
            <a:avLst/>
          </a:prstGeom>
          <a:noFill/>
          <a:ln w="9525" algn="ctr">
            <a:noFill/>
            <a:miter lim="800000"/>
            <a:headEnd/>
            <a:tailEnd/>
          </a:ln>
        </p:spPr>
        <p:txBody>
          <a:bodyPr>
            <a:spAutoFit/>
          </a:bodyPr>
          <a:lstStyle/>
          <a:p>
            <a:pPr eaLnBrk="0" hangingPunct="0"/>
            <a:r>
              <a:rPr lang="en-US" altLang="zh-CN" sz="3200" b="1" dirty="0">
                <a:solidFill>
                  <a:srgbClr val="000000"/>
                </a:solidFill>
                <a:latin typeface="Times New Roman" panose="02020603050405020304" pitchFamily="18" charset="0"/>
                <a:cs typeface="Times New Roman" panose="02020603050405020304" pitchFamily="18" charset="0"/>
              </a:rPr>
              <a:t>12.2 Web</a:t>
            </a:r>
            <a:r>
              <a:rPr lang="zh-CN" altLang="en-US" sz="3200" b="1" dirty="0">
                <a:solidFill>
                  <a:srgbClr val="000000"/>
                </a:solidFill>
                <a:latin typeface="Times New Roman" panose="02020603050405020304" pitchFamily="18" charset="0"/>
                <a:cs typeface="Times New Roman" panose="02020603050405020304" pitchFamily="18" charset="0"/>
              </a:rPr>
              <a:t>安全的实现方法</a:t>
            </a:r>
          </a:p>
        </p:txBody>
      </p:sp>
      <p:sp>
        <p:nvSpPr>
          <p:cNvPr id="30727" name="Text Box 7"/>
          <p:cNvSpPr txBox="1">
            <a:spLocks noChangeArrowheads="1"/>
          </p:cNvSpPr>
          <p:nvPr/>
        </p:nvSpPr>
        <p:spPr bwMode="gray">
          <a:xfrm>
            <a:off x="1057275" y="2590587"/>
            <a:ext cx="354013" cy="457200"/>
          </a:xfrm>
          <a:prstGeom prst="rect">
            <a:avLst/>
          </a:prstGeom>
          <a:noFill/>
          <a:ln w="9525" algn="ctr">
            <a:noFill/>
            <a:miter lim="800000"/>
            <a:headEnd/>
            <a:tailEnd/>
          </a:ln>
        </p:spPr>
        <p:txBody>
          <a:bodyPr wrap="none">
            <a:spAutoFit/>
          </a:bodyPr>
          <a:lstStyle/>
          <a:p>
            <a:pPr algn="ctr" eaLnBrk="0" hangingPunct="0"/>
            <a:r>
              <a:rPr lang="en-US" altLang="zh-CN" sz="2400" b="1">
                <a:solidFill>
                  <a:schemeClr val="bg1"/>
                </a:solidFill>
                <a:ea typeface="宋体" charset="-122"/>
              </a:rPr>
              <a:t>2</a:t>
            </a:r>
          </a:p>
        </p:txBody>
      </p:sp>
      <p:sp>
        <p:nvSpPr>
          <p:cNvPr id="30728" name="Rectangle 8"/>
          <p:cNvSpPr>
            <a:spLocks noChangeArrowheads="1"/>
          </p:cNvSpPr>
          <p:nvPr/>
        </p:nvSpPr>
        <p:spPr bwMode="gray">
          <a:xfrm rot="3419336">
            <a:off x="973137" y="3637246"/>
            <a:ext cx="479425" cy="520700"/>
          </a:xfrm>
          <a:prstGeom prst="rect">
            <a:avLst/>
          </a:prstGeom>
          <a:solidFill>
            <a:srgbClr val="669900"/>
          </a:solidFill>
          <a:ln w="9525">
            <a:miter lim="800000"/>
            <a:headEnd/>
            <a:tailEnd/>
          </a:ln>
          <a:scene3d>
            <a:camera prst="legacyPerspectiveFront">
              <a:rot lat="0" lon="1500000" rev="0"/>
            </a:camera>
            <a:lightRig rig="legacyFlat4" dir="b"/>
          </a:scene3d>
          <a:sp3d extrusionH="430200" prstMaterial="legacyMatte">
            <a:bevelT w="13500" h="13500" prst="angle"/>
            <a:bevelB w="13500" h="13500" prst="angle"/>
            <a:extrusionClr>
              <a:srgbClr val="669900"/>
            </a:extrusionClr>
          </a:sp3d>
        </p:spPr>
        <p:txBody>
          <a:bodyPr wrap="none" anchor="ctr">
            <a:flatTx/>
          </a:bodyPr>
          <a:lstStyle/>
          <a:p>
            <a:endParaRPr lang="zh-CN" altLang="en-US"/>
          </a:p>
        </p:txBody>
      </p:sp>
      <p:sp>
        <p:nvSpPr>
          <p:cNvPr id="30729" name="Text Box 9"/>
          <p:cNvSpPr txBox="1">
            <a:spLocks noChangeArrowheads="1"/>
          </p:cNvSpPr>
          <p:nvPr/>
        </p:nvSpPr>
        <p:spPr bwMode="gray">
          <a:xfrm>
            <a:off x="1779588" y="3600733"/>
            <a:ext cx="5497512" cy="579438"/>
          </a:xfrm>
          <a:prstGeom prst="rect">
            <a:avLst/>
          </a:prstGeom>
          <a:noFill/>
          <a:ln w="9525" algn="ctr">
            <a:noFill/>
            <a:miter lim="800000"/>
            <a:headEnd/>
            <a:tailEnd/>
          </a:ln>
        </p:spPr>
        <p:txBody>
          <a:bodyPr>
            <a:spAutoFit/>
          </a:bodyPr>
          <a:lstStyle/>
          <a:p>
            <a:pPr eaLnBrk="0" hangingPunct="0"/>
            <a:r>
              <a:rPr lang="en-US" altLang="zh-CN" sz="3200" dirty="0">
                <a:solidFill>
                  <a:srgbClr val="000000"/>
                </a:solidFill>
                <a:latin typeface="Times New Roman" panose="02020603050405020304" pitchFamily="18" charset="0"/>
                <a:cs typeface="Times New Roman" panose="02020603050405020304" pitchFamily="18" charset="0"/>
              </a:rPr>
              <a:t>12.3 SSL/TLS</a:t>
            </a:r>
            <a:endParaRPr lang="zh-CN" altLang="en-US" sz="3200" b="1" dirty="0">
              <a:solidFill>
                <a:srgbClr val="000000"/>
              </a:solidFill>
              <a:latin typeface="Times New Roman" panose="02020603050405020304" pitchFamily="18" charset="0"/>
              <a:cs typeface="Times New Roman" panose="02020603050405020304" pitchFamily="18" charset="0"/>
            </a:endParaRPr>
          </a:p>
        </p:txBody>
      </p:sp>
      <p:sp>
        <p:nvSpPr>
          <p:cNvPr id="30730" name="Text Box 10"/>
          <p:cNvSpPr txBox="1">
            <a:spLocks noChangeArrowheads="1"/>
          </p:cNvSpPr>
          <p:nvPr/>
        </p:nvSpPr>
        <p:spPr bwMode="gray">
          <a:xfrm>
            <a:off x="1050925" y="3668996"/>
            <a:ext cx="354013" cy="457200"/>
          </a:xfrm>
          <a:prstGeom prst="rect">
            <a:avLst/>
          </a:prstGeom>
          <a:noFill/>
          <a:ln w="9525" algn="ctr">
            <a:noFill/>
            <a:miter lim="800000"/>
            <a:headEnd/>
            <a:tailEnd/>
          </a:ln>
        </p:spPr>
        <p:txBody>
          <a:bodyPr wrap="none">
            <a:spAutoFit/>
          </a:bodyPr>
          <a:lstStyle/>
          <a:p>
            <a:pPr algn="ctr" eaLnBrk="0" hangingPunct="0"/>
            <a:r>
              <a:rPr lang="en-US" altLang="zh-CN" sz="2400" b="1">
                <a:solidFill>
                  <a:schemeClr val="bg1"/>
                </a:solidFill>
                <a:ea typeface="宋体" charset="-122"/>
              </a:rPr>
              <a:t>3</a:t>
            </a:r>
          </a:p>
        </p:txBody>
      </p:sp>
      <p:sp>
        <p:nvSpPr>
          <p:cNvPr id="30731" name="Line 11"/>
          <p:cNvSpPr>
            <a:spLocks noChangeShapeType="1"/>
          </p:cNvSpPr>
          <p:nvPr/>
        </p:nvSpPr>
        <p:spPr bwMode="gray">
          <a:xfrm>
            <a:off x="1252538" y="4223033"/>
            <a:ext cx="6167437" cy="7938"/>
          </a:xfrm>
          <a:prstGeom prst="line">
            <a:avLst/>
          </a:prstGeom>
          <a:noFill/>
          <a:ln w="25400">
            <a:solidFill>
              <a:srgbClr val="C0C0C0"/>
            </a:solidFill>
            <a:prstDash val="sysDot"/>
            <a:round/>
            <a:headEnd/>
            <a:tailEnd type="oval" w="med" len="med"/>
          </a:ln>
        </p:spPr>
        <p:txBody>
          <a:bodyPr wrap="none" anchor="ctr"/>
          <a:lstStyle/>
          <a:p>
            <a:endParaRPr lang="zh-CN" altLang="en-US"/>
          </a:p>
        </p:txBody>
      </p:sp>
      <p:sp>
        <p:nvSpPr>
          <p:cNvPr id="30732" name="Rectangle 12"/>
          <p:cNvSpPr>
            <a:spLocks noChangeArrowheads="1"/>
          </p:cNvSpPr>
          <p:nvPr/>
        </p:nvSpPr>
        <p:spPr bwMode="gray">
          <a:xfrm rot="3419336">
            <a:off x="987425" y="4685819"/>
            <a:ext cx="479425" cy="520700"/>
          </a:xfrm>
          <a:prstGeom prst="rect">
            <a:avLst/>
          </a:prstGeom>
          <a:solidFill>
            <a:srgbClr val="9369E7"/>
          </a:solidFill>
          <a:ln w="9525">
            <a:miter lim="800000"/>
            <a:headEnd/>
            <a:tailEnd/>
          </a:ln>
          <a:scene3d>
            <a:camera prst="legacyPerspectiveFront">
              <a:rot lat="0" lon="1500000" rev="0"/>
            </a:camera>
            <a:lightRig rig="legacyFlat4" dir="b"/>
          </a:scene3d>
          <a:sp3d extrusionH="430200" prstMaterial="legacyMatte">
            <a:bevelT w="13500" h="13500" prst="angle"/>
            <a:bevelB w="13500" h="13500" prst="angle"/>
            <a:extrusionClr>
              <a:srgbClr val="9369E7"/>
            </a:extrusionClr>
          </a:sp3d>
        </p:spPr>
        <p:txBody>
          <a:bodyPr wrap="none" anchor="ctr">
            <a:flatTx/>
          </a:bodyPr>
          <a:lstStyle/>
          <a:p>
            <a:endParaRPr lang="zh-CN" altLang="en-US"/>
          </a:p>
        </p:txBody>
      </p:sp>
      <p:sp>
        <p:nvSpPr>
          <p:cNvPr id="30733" name="Text Box 13"/>
          <p:cNvSpPr txBox="1">
            <a:spLocks noChangeArrowheads="1"/>
          </p:cNvSpPr>
          <p:nvPr/>
        </p:nvSpPr>
        <p:spPr bwMode="gray">
          <a:xfrm>
            <a:off x="1785938" y="4664731"/>
            <a:ext cx="5634036" cy="579438"/>
          </a:xfrm>
          <a:prstGeom prst="rect">
            <a:avLst/>
          </a:prstGeom>
          <a:noFill/>
          <a:ln w="9525" algn="ctr">
            <a:noFill/>
            <a:miter lim="800000"/>
            <a:headEnd/>
            <a:tailEnd/>
          </a:ln>
        </p:spPr>
        <p:txBody>
          <a:bodyPr wrap="square">
            <a:spAutoFit/>
          </a:bodyPr>
          <a:lstStyle/>
          <a:p>
            <a:pPr eaLnBrk="0" hangingPunct="0"/>
            <a:r>
              <a:rPr lang="en-US" altLang="zh-CN" sz="3200" dirty="0">
                <a:solidFill>
                  <a:srgbClr val="000000"/>
                </a:solidFill>
                <a:latin typeface="Times New Roman" panose="02020603050405020304" pitchFamily="18" charset="0"/>
                <a:cs typeface="Times New Roman" panose="02020603050405020304" pitchFamily="18" charset="0"/>
              </a:rPr>
              <a:t>12.4</a:t>
            </a:r>
            <a:r>
              <a:rPr lang="zh-CN" altLang="en-US" sz="3200" dirty="0">
                <a:solidFill>
                  <a:srgbClr val="000000"/>
                </a:solidFill>
                <a:latin typeface="Times New Roman" panose="02020603050405020304" pitchFamily="18" charset="0"/>
                <a:cs typeface="Times New Roman" panose="02020603050405020304" pitchFamily="18" charset="0"/>
              </a:rPr>
              <a:t> </a:t>
            </a:r>
            <a:r>
              <a:rPr lang="en-US" altLang="zh-CN" sz="3200" dirty="0">
                <a:solidFill>
                  <a:srgbClr val="000000"/>
                </a:solidFill>
                <a:latin typeface="Times New Roman" panose="02020603050405020304" pitchFamily="18" charset="0"/>
                <a:cs typeface="Times New Roman" panose="02020603050405020304" pitchFamily="18" charset="0"/>
              </a:rPr>
              <a:t>OpenSSL</a:t>
            </a:r>
            <a:r>
              <a:rPr lang="zh-CN" altLang="en-US" sz="3200" dirty="0">
                <a:solidFill>
                  <a:srgbClr val="000000"/>
                </a:solidFill>
                <a:latin typeface="Times New Roman" panose="02020603050405020304" pitchFamily="18" charset="0"/>
                <a:cs typeface="Times New Roman" panose="02020603050405020304" pitchFamily="18" charset="0"/>
              </a:rPr>
              <a:t>简介</a:t>
            </a:r>
            <a:endParaRPr lang="zh-CN" altLang="en-US" sz="3200" b="1" dirty="0">
              <a:solidFill>
                <a:srgbClr val="000000"/>
              </a:solidFill>
              <a:latin typeface="Times New Roman" panose="02020603050405020304" pitchFamily="18" charset="0"/>
              <a:cs typeface="Times New Roman" panose="02020603050405020304" pitchFamily="18" charset="0"/>
            </a:endParaRPr>
          </a:p>
        </p:txBody>
      </p:sp>
      <p:sp>
        <p:nvSpPr>
          <p:cNvPr id="30734" name="Text Box 14"/>
          <p:cNvSpPr txBox="1">
            <a:spLocks noChangeArrowheads="1"/>
          </p:cNvSpPr>
          <p:nvPr/>
        </p:nvSpPr>
        <p:spPr bwMode="gray">
          <a:xfrm>
            <a:off x="1041400" y="4727094"/>
            <a:ext cx="355600" cy="461962"/>
          </a:xfrm>
          <a:prstGeom prst="rect">
            <a:avLst/>
          </a:prstGeom>
          <a:noFill/>
          <a:ln w="9525" algn="ctr">
            <a:noFill/>
            <a:miter lim="800000"/>
            <a:headEnd/>
            <a:tailEnd/>
          </a:ln>
        </p:spPr>
        <p:txBody>
          <a:bodyPr wrap="none">
            <a:spAutoFit/>
          </a:bodyPr>
          <a:lstStyle/>
          <a:p>
            <a:pPr algn="ctr" eaLnBrk="0" hangingPunct="0"/>
            <a:r>
              <a:rPr lang="en-US" altLang="zh-CN" sz="2400" b="1">
                <a:solidFill>
                  <a:schemeClr val="bg1"/>
                </a:solidFill>
                <a:ea typeface="宋体" charset="-122"/>
              </a:rPr>
              <a:t>4</a:t>
            </a:r>
          </a:p>
        </p:txBody>
      </p:sp>
      <p:sp>
        <p:nvSpPr>
          <p:cNvPr id="30735" name="Line 15"/>
          <p:cNvSpPr>
            <a:spLocks noChangeShapeType="1"/>
          </p:cNvSpPr>
          <p:nvPr/>
        </p:nvSpPr>
        <p:spPr bwMode="gray">
          <a:xfrm>
            <a:off x="1262063" y="5294969"/>
            <a:ext cx="6167437" cy="7938"/>
          </a:xfrm>
          <a:prstGeom prst="line">
            <a:avLst/>
          </a:prstGeom>
          <a:noFill/>
          <a:ln w="25400">
            <a:solidFill>
              <a:srgbClr val="C0C0C0"/>
            </a:solidFill>
            <a:prstDash val="sysDot"/>
            <a:round/>
            <a:headEnd/>
            <a:tailEnd type="oval" w="med" len="med"/>
          </a:ln>
        </p:spPr>
        <p:txBody>
          <a:bodyPr wrap="none" anchor="ctr"/>
          <a:lstStyle/>
          <a:p>
            <a:endParaRPr lang="zh-CN" altLang="en-US"/>
          </a:p>
        </p:txBody>
      </p:sp>
      <p:sp>
        <p:nvSpPr>
          <p:cNvPr id="30736" name="Rectangle 16"/>
          <p:cNvSpPr>
            <a:spLocks noChangeArrowheads="1"/>
          </p:cNvSpPr>
          <p:nvPr/>
        </p:nvSpPr>
        <p:spPr bwMode="gray">
          <a:xfrm rot="3419336">
            <a:off x="979487" y="1517182"/>
            <a:ext cx="479425" cy="520700"/>
          </a:xfrm>
          <a:prstGeom prst="rect">
            <a:avLst/>
          </a:prstGeom>
          <a:solidFill>
            <a:srgbClr val="669900"/>
          </a:solidFill>
          <a:ln w="9525">
            <a:miter lim="800000"/>
            <a:headEnd/>
            <a:tailEnd/>
          </a:ln>
          <a:scene3d>
            <a:camera prst="legacyPerspectiveFront">
              <a:rot lat="0" lon="1500000" rev="0"/>
            </a:camera>
            <a:lightRig rig="legacyFlat4" dir="b"/>
          </a:scene3d>
          <a:sp3d extrusionH="430200" prstMaterial="legacyMatte">
            <a:bevelT w="13500" h="13500" prst="angle"/>
            <a:bevelB w="13500" h="13500" prst="angle"/>
            <a:extrusionClr>
              <a:srgbClr val="669900"/>
            </a:extrusionClr>
          </a:sp3d>
        </p:spPr>
        <p:txBody>
          <a:bodyPr wrap="none" anchor="ctr">
            <a:flatTx/>
          </a:bodyPr>
          <a:lstStyle/>
          <a:p>
            <a:endParaRPr lang="zh-CN" altLang="en-US"/>
          </a:p>
        </p:txBody>
      </p:sp>
      <p:sp>
        <p:nvSpPr>
          <p:cNvPr id="30737" name="Text Box 17"/>
          <p:cNvSpPr txBox="1">
            <a:spLocks noChangeArrowheads="1"/>
          </p:cNvSpPr>
          <p:nvPr/>
        </p:nvSpPr>
        <p:spPr bwMode="gray">
          <a:xfrm>
            <a:off x="1785937" y="1480669"/>
            <a:ext cx="5634037" cy="579438"/>
          </a:xfrm>
          <a:prstGeom prst="rect">
            <a:avLst/>
          </a:prstGeom>
          <a:solidFill>
            <a:srgbClr val="FF6600"/>
          </a:solidFill>
          <a:ln w="9525" algn="ctr">
            <a:noFill/>
            <a:miter lim="800000"/>
            <a:headEnd/>
            <a:tailEnd/>
          </a:ln>
        </p:spPr>
        <p:txBody>
          <a:bodyPr wrap="square">
            <a:spAutoFit/>
          </a:bodyPr>
          <a:lstStyle/>
          <a:p>
            <a:pPr eaLnBrk="0" hangingPunct="0"/>
            <a:r>
              <a:rPr lang="en-US" altLang="zh-CN" sz="3200" dirty="0">
                <a:solidFill>
                  <a:srgbClr val="000000"/>
                </a:solidFill>
                <a:latin typeface="Times New Roman" panose="02020603050405020304" pitchFamily="18" charset="0"/>
                <a:ea typeface="黑体" panose="02010609060101010101" pitchFamily="49" charset="-122"/>
              </a:rPr>
              <a:t>12.1 Web</a:t>
            </a:r>
            <a:r>
              <a:rPr lang="zh-CN" altLang="en-US" sz="3200" dirty="0">
                <a:solidFill>
                  <a:srgbClr val="000000"/>
                </a:solidFill>
                <a:latin typeface="Times New Roman" panose="02020603050405020304" pitchFamily="18" charset="0"/>
                <a:ea typeface="黑体" panose="02010609060101010101" pitchFamily="49" charset="-122"/>
              </a:rPr>
              <a:t>安全威胁</a:t>
            </a:r>
            <a:endParaRPr lang="zh-CN" altLang="en-US" sz="3200" b="1" dirty="0">
              <a:solidFill>
                <a:srgbClr val="000000"/>
              </a:solidFill>
              <a:latin typeface="Times New Roman" panose="02020603050405020304" pitchFamily="18" charset="0"/>
              <a:ea typeface="黑体" panose="02010609060101010101" pitchFamily="49" charset="-122"/>
            </a:endParaRPr>
          </a:p>
        </p:txBody>
      </p:sp>
      <p:sp>
        <p:nvSpPr>
          <p:cNvPr id="30738" name="Text Box 18"/>
          <p:cNvSpPr txBox="1">
            <a:spLocks noChangeArrowheads="1"/>
          </p:cNvSpPr>
          <p:nvPr/>
        </p:nvSpPr>
        <p:spPr bwMode="gray">
          <a:xfrm>
            <a:off x="1057275" y="1548932"/>
            <a:ext cx="354013" cy="457200"/>
          </a:xfrm>
          <a:prstGeom prst="rect">
            <a:avLst/>
          </a:prstGeom>
          <a:noFill/>
          <a:ln w="9525" algn="ctr">
            <a:noFill/>
            <a:miter lim="800000"/>
            <a:headEnd/>
            <a:tailEnd/>
          </a:ln>
        </p:spPr>
        <p:txBody>
          <a:bodyPr wrap="none">
            <a:spAutoFit/>
          </a:bodyPr>
          <a:lstStyle/>
          <a:p>
            <a:pPr algn="ctr" eaLnBrk="0" hangingPunct="0"/>
            <a:r>
              <a:rPr lang="en-US" altLang="zh-CN" sz="2400" b="1">
                <a:solidFill>
                  <a:schemeClr val="bg1"/>
                </a:solidFill>
                <a:ea typeface="宋体" charset="-122"/>
              </a:rPr>
              <a:t>1</a:t>
            </a:r>
          </a:p>
        </p:txBody>
      </p:sp>
      <p:sp>
        <p:nvSpPr>
          <p:cNvPr id="30739" name="Line 19"/>
          <p:cNvSpPr>
            <a:spLocks noChangeShapeType="1"/>
          </p:cNvSpPr>
          <p:nvPr/>
        </p:nvSpPr>
        <p:spPr bwMode="gray">
          <a:xfrm>
            <a:off x="1252538" y="2138817"/>
            <a:ext cx="6167437" cy="7938"/>
          </a:xfrm>
          <a:prstGeom prst="line">
            <a:avLst/>
          </a:prstGeom>
          <a:noFill/>
          <a:ln w="25400">
            <a:solidFill>
              <a:srgbClr val="C0C0C0"/>
            </a:solidFill>
            <a:prstDash val="sysDot"/>
            <a:round/>
            <a:headEnd/>
            <a:tailEnd type="oval" w="med" len="med"/>
          </a:ln>
        </p:spPr>
        <p:txBody>
          <a:bodyPr wrap="none" anchor="ctr"/>
          <a:lstStyle/>
          <a:p>
            <a:endParaRPr lang="zh-CN" altLang="en-US"/>
          </a:p>
        </p:txBody>
      </p:sp>
      <p:sp>
        <p:nvSpPr>
          <p:cNvPr id="20" name="Rectangle 8">
            <a:extLst>
              <a:ext uri="{FF2B5EF4-FFF2-40B4-BE49-F238E27FC236}">
                <a16:creationId xmlns:a16="http://schemas.microsoft.com/office/drawing/2014/main" id="{D50A0EFB-162A-46A4-BCF9-28A0D17DFCF5}"/>
              </a:ext>
            </a:extLst>
          </p:cNvPr>
          <p:cNvSpPr>
            <a:spLocks noChangeArrowheads="1"/>
          </p:cNvSpPr>
          <p:nvPr/>
        </p:nvSpPr>
        <p:spPr bwMode="gray">
          <a:xfrm rot="3419336">
            <a:off x="973136" y="5625016"/>
            <a:ext cx="479425" cy="520700"/>
          </a:xfrm>
          <a:prstGeom prst="rect">
            <a:avLst/>
          </a:prstGeom>
          <a:solidFill>
            <a:srgbClr val="669900"/>
          </a:solidFill>
          <a:ln w="9525">
            <a:miter lim="800000"/>
            <a:headEnd/>
            <a:tailEnd/>
          </a:ln>
          <a:scene3d>
            <a:camera prst="legacyPerspectiveFront">
              <a:rot lat="0" lon="1500000" rev="0"/>
            </a:camera>
            <a:lightRig rig="legacyFlat4" dir="b"/>
          </a:scene3d>
          <a:sp3d extrusionH="430200" prstMaterial="legacyMatte">
            <a:bevelT w="13500" h="13500" prst="angle"/>
            <a:bevelB w="13500" h="13500" prst="angle"/>
            <a:extrusionClr>
              <a:srgbClr val="669900"/>
            </a:extrusionClr>
          </a:sp3d>
        </p:spPr>
        <p:txBody>
          <a:bodyPr wrap="none" anchor="ctr">
            <a:flatTx/>
          </a:bodyPr>
          <a:lstStyle/>
          <a:p>
            <a:endParaRPr lang="zh-CN" altLang="en-US"/>
          </a:p>
        </p:txBody>
      </p:sp>
      <p:sp>
        <p:nvSpPr>
          <p:cNvPr id="21" name="Text Box 9">
            <a:extLst>
              <a:ext uri="{FF2B5EF4-FFF2-40B4-BE49-F238E27FC236}">
                <a16:creationId xmlns:a16="http://schemas.microsoft.com/office/drawing/2014/main" id="{2B1D3A3A-C656-4E00-AA90-05A8DEE0C33B}"/>
              </a:ext>
            </a:extLst>
          </p:cNvPr>
          <p:cNvSpPr txBox="1">
            <a:spLocks noChangeArrowheads="1"/>
          </p:cNvSpPr>
          <p:nvPr/>
        </p:nvSpPr>
        <p:spPr bwMode="gray">
          <a:xfrm>
            <a:off x="1779587" y="5588503"/>
            <a:ext cx="5497512" cy="579438"/>
          </a:xfrm>
          <a:prstGeom prst="rect">
            <a:avLst/>
          </a:prstGeom>
          <a:noFill/>
          <a:ln w="9525" algn="ctr">
            <a:noFill/>
            <a:miter lim="800000"/>
            <a:headEnd/>
            <a:tailEnd/>
          </a:ln>
        </p:spPr>
        <p:txBody>
          <a:bodyPr>
            <a:spAutoFit/>
          </a:bodyPr>
          <a:lstStyle/>
          <a:p>
            <a:pPr eaLnBrk="0" hangingPunct="0"/>
            <a:r>
              <a:rPr lang="en-US" altLang="zh-CN" sz="3200" dirty="0">
                <a:solidFill>
                  <a:srgbClr val="000000"/>
                </a:solidFill>
                <a:latin typeface="Times New Roman" panose="02020603050405020304" pitchFamily="18" charset="0"/>
                <a:cs typeface="Times New Roman" panose="02020603050405020304" pitchFamily="18" charset="0"/>
              </a:rPr>
              <a:t>12.5 SET</a:t>
            </a:r>
            <a:r>
              <a:rPr lang="zh-CN" altLang="en-US" sz="3200" dirty="0">
                <a:solidFill>
                  <a:srgbClr val="000000"/>
                </a:solidFill>
                <a:latin typeface="Times New Roman" panose="02020603050405020304" pitchFamily="18" charset="0"/>
                <a:cs typeface="Times New Roman" panose="02020603050405020304" pitchFamily="18" charset="0"/>
              </a:rPr>
              <a:t>协议</a:t>
            </a:r>
            <a:endParaRPr lang="zh-CN" altLang="en-US" sz="3200" b="1" dirty="0">
              <a:solidFill>
                <a:srgbClr val="000000"/>
              </a:solidFill>
              <a:latin typeface="Times New Roman" panose="02020603050405020304" pitchFamily="18" charset="0"/>
              <a:cs typeface="Times New Roman" panose="02020603050405020304" pitchFamily="18" charset="0"/>
            </a:endParaRPr>
          </a:p>
        </p:txBody>
      </p:sp>
      <p:sp>
        <p:nvSpPr>
          <p:cNvPr id="22" name="Text Box 10">
            <a:extLst>
              <a:ext uri="{FF2B5EF4-FFF2-40B4-BE49-F238E27FC236}">
                <a16:creationId xmlns:a16="http://schemas.microsoft.com/office/drawing/2014/main" id="{72AC36B7-EB7F-45D1-A465-AAB9E4394BB4}"/>
              </a:ext>
            </a:extLst>
          </p:cNvPr>
          <p:cNvSpPr txBox="1">
            <a:spLocks noChangeArrowheads="1"/>
          </p:cNvSpPr>
          <p:nvPr/>
        </p:nvSpPr>
        <p:spPr bwMode="gray">
          <a:xfrm>
            <a:off x="1037814" y="5656766"/>
            <a:ext cx="380232" cy="461665"/>
          </a:xfrm>
          <a:prstGeom prst="rect">
            <a:avLst/>
          </a:prstGeom>
          <a:noFill/>
          <a:ln w="9525" algn="ctr">
            <a:noFill/>
            <a:miter lim="800000"/>
            <a:headEnd/>
            <a:tailEnd/>
          </a:ln>
        </p:spPr>
        <p:txBody>
          <a:bodyPr wrap="none">
            <a:spAutoFit/>
          </a:bodyPr>
          <a:lstStyle/>
          <a:p>
            <a:pPr algn="ctr" eaLnBrk="0" hangingPunct="0"/>
            <a:r>
              <a:rPr lang="en-US" altLang="zh-CN" sz="2400" dirty="0">
                <a:solidFill>
                  <a:schemeClr val="bg1"/>
                </a:solidFill>
                <a:ea typeface="宋体" charset="-122"/>
              </a:rPr>
              <a:t>5</a:t>
            </a:r>
            <a:endParaRPr lang="en-US" altLang="zh-CN" sz="2400" b="1" dirty="0">
              <a:solidFill>
                <a:schemeClr val="bg1"/>
              </a:solidFill>
              <a:ea typeface="宋体" charset="-122"/>
            </a:endParaRPr>
          </a:p>
        </p:txBody>
      </p:sp>
      <p:sp>
        <p:nvSpPr>
          <p:cNvPr id="23" name="Line 11">
            <a:extLst>
              <a:ext uri="{FF2B5EF4-FFF2-40B4-BE49-F238E27FC236}">
                <a16:creationId xmlns:a16="http://schemas.microsoft.com/office/drawing/2014/main" id="{38560A95-77AF-4493-B2DB-399AF42DA18E}"/>
              </a:ext>
            </a:extLst>
          </p:cNvPr>
          <p:cNvSpPr>
            <a:spLocks noChangeShapeType="1"/>
          </p:cNvSpPr>
          <p:nvPr/>
        </p:nvSpPr>
        <p:spPr bwMode="gray">
          <a:xfrm>
            <a:off x="1252537" y="6210803"/>
            <a:ext cx="6167437" cy="7938"/>
          </a:xfrm>
          <a:prstGeom prst="line">
            <a:avLst/>
          </a:prstGeom>
          <a:noFill/>
          <a:ln w="25400">
            <a:solidFill>
              <a:srgbClr val="C0C0C0"/>
            </a:solidFill>
            <a:prstDash val="sysDot"/>
            <a:round/>
            <a:headEnd/>
            <a:tailEnd type="oval" w="med" len="med"/>
          </a:ln>
        </p:spPr>
        <p:txBody>
          <a:bodyPr wrap="none" anchor="ctr"/>
          <a:lstStyle/>
          <a:p>
            <a:endParaRPr lang="zh-CN" alt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a:extLst>
              <a:ext uri="{FF2B5EF4-FFF2-40B4-BE49-F238E27FC236}">
                <a16:creationId xmlns:a16="http://schemas.microsoft.com/office/drawing/2014/main" id="{561515B2-CAE5-4D87-804F-F13E4C8DAEA6}"/>
              </a:ext>
            </a:extLst>
          </p:cNvPr>
          <p:cNvSpPr>
            <a:spLocks noGrp="1" noChangeArrowheads="1"/>
          </p:cNvSpPr>
          <p:nvPr>
            <p:ph type="title"/>
          </p:nvPr>
        </p:nvSpPr>
        <p:spPr>
          <a:xfrm>
            <a:off x="1175084" y="450056"/>
            <a:ext cx="7239000" cy="563562"/>
          </a:xfrm>
        </p:spPr>
        <p:txBody>
          <a:bodyPr/>
          <a:lstStyle/>
          <a:p>
            <a:pPr eaLnBrk="1" hangingPunct="1">
              <a:defRPr/>
            </a:pPr>
            <a:r>
              <a:rPr lang="zh-CN" altLang="en-US" dirty="0">
                <a:latin typeface="Times New Roman" pitchFamily="18" charset="0"/>
              </a:rPr>
              <a:t>基于</a:t>
            </a:r>
            <a:r>
              <a:rPr lang="zh-CN" altLang="en-US" dirty="0">
                <a:solidFill>
                  <a:srgbClr val="FF0000"/>
                </a:solidFill>
                <a:latin typeface="Times New Roman" pitchFamily="18" charset="0"/>
              </a:rPr>
              <a:t>应用层</a:t>
            </a:r>
            <a:r>
              <a:rPr lang="zh-CN" altLang="en-US" dirty="0">
                <a:latin typeface="Times New Roman" pitchFamily="18" charset="0"/>
              </a:rPr>
              <a:t>实现传输安全</a:t>
            </a:r>
            <a:r>
              <a:rPr lang="zh-CN" altLang="en-US" dirty="0"/>
              <a:t> </a:t>
            </a:r>
          </a:p>
        </p:txBody>
      </p:sp>
      <p:graphicFrame>
        <p:nvGraphicFramePr>
          <p:cNvPr id="69686" name="Group 54">
            <a:extLst>
              <a:ext uri="{FF2B5EF4-FFF2-40B4-BE49-F238E27FC236}">
                <a16:creationId xmlns:a16="http://schemas.microsoft.com/office/drawing/2014/main" id="{C808417B-4FAA-450D-A3B3-7CD1A467E0AD}"/>
              </a:ext>
            </a:extLst>
          </p:cNvPr>
          <p:cNvGraphicFramePr>
            <a:graphicFrameLocks noGrp="1"/>
          </p:cNvGraphicFramePr>
          <p:nvPr>
            <p:ph type="tbl" idx="1"/>
          </p:nvPr>
        </p:nvGraphicFramePr>
        <p:xfrm>
          <a:off x="1835150" y="1600200"/>
          <a:ext cx="5473700" cy="2286000"/>
        </p:xfrm>
        <a:graphic>
          <a:graphicData uri="http://schemas.openxmlformats.org/drawingml/2006/table">
            <a:tbl>
              <a:tblPr/>
              <a:tblGrid>
                <a:gridCol w="1473200">
                  <a:extLst>
                    <a:ext uri="{9D8B030D-6E8A-4147-A177-3AD203B41FA5}">
                      <a16:colId xmlns:a16="http://schemas.microsoft.com/office/drawing/2014/main" val="20000"/>
                    </a:ext>
                  </a:extLst>
                </a:gridCol>
                <a:gridCol w="1336675">
                  <a:extLst>
                    <a:ext uri="{9D8B030D-6E8A-4147-A177-3AD203B41FA5}">
                      <a16:colId xmlns:a16="http://schemas.microsoft.com/office/drawing/2014/main" val="20001"/>
                    </a:ext>
                  </a:extLst>
                </a:gridCol>
                <a:gridCol w="792163">
                  <a:extLst>
                    <a:ext uri="{9D8B030D-6E8A-4147-A177-3AD203B41FA5}">
                      <a16:colId xmlns:a16="http://schemas.microsoft.com/office/drawing/2014/main" val="20002"/>
                    </a:ext>
                  </a:extLst>
                </a:gridCol>
                <a:gridCol w="1079500">
                  <a:extLst>
                    <a:ext uri="{9D8B030D-6E8A-4147-A177-3AD203B41FA5}">
                      <a16:colId xmlns:a16="http://schemas.microsoft.com/office/drawing/2014/main" val="20003"/>
                    </a:ext>
                  </a:extLst>
                </a:gridCol>
                <a:gridCol w="792162">
                  <a:extLst>
                    <a:ext uri="{9D8B030D-6E8A-4147-A177-3AD203B41FA5}">
                      <a16:colId xmlns:a16="http://schemas.microsoft.com/office/drawing/2014/main" val="20004"/>
                    </a:ext>
                  </a:extLst>
                </a:gridCol>
              </a:tblGrid>
              <a:tr h="388938">
                <a:tc rowSpan="3">
                  <a:txBody>
                    <a:bodyPr/>
                    <a:lstStyle>
                      <a:lvl1pPr>
                        <a:spcBef>
                          <a:spcPct val="20000"/>
                        </a:spcBef>
                        <a:tabLst>
                          <a:tab pos="4362450" algn="l"/>
                        </a:tabLst>
                        <a:defRPr sz="2800">
                          <a:solidFill>
                            <a:schemeClr val="tx1"/>
                          </a:solidFill>
                          <a:latin typeface="Arial" pitchFamily="34" charset="0"/>
                          <a:ea typeface="宋体" pitchFamily="2" charset="-122"/>
                        </a:defRPr>
                      </a:lvl1pPr>
                      <a:lvl2pPr>
                        <a:spcBef>
                          <a:spcPct val="20000"/>
                        </a:spcBef>
                        <a:tabLst>
                          <a:tab pos="4362450" algn="l"/>
                        </a:tabLst>
                        <a:defRPr sz="2400">
                          <a:solidFill>
                            <a:schemeClr val="tx1"/>
                          </a:solidFill>
                          <a:latin typeface="Arial" pitchFamily="34" charset="0"/>
                          <a:ea typeface="宋体" pitchFamily="2" charset="-122"/>
                        </a:defRPr>
                      </a:lvl2pPr>
                      <a:lvl3pPr>
                        <a:spcBef>
                          <a:spcPct val="20000"/>
                        </a:spcBef>
                        <a:tabLst>
                          <a:tab pos="4362450" algn="l"/>
                        </a:tabLst>
                        <a:defRPr sz="2000">
                          <a:solidFill>
                            <a:schemeClr val="tx1"/>
                          </a:solidFill>
                          <a:latin typeface="Arial" pitchFamily="34" charset="0"/>
                          <a:ea typeface="宋体" pitchFamily="2" charset="-122"/>
                        </a:defRPr>
                      </a:lvl3pPr>
                      <a:lvl4pPr>
                        <a:spcBef>
                          <a:spcPct val="20000"/>
                        </a:spcBef>
                        <a:tabLst>
                          <a:tab pos="4362450" algn="l"/>
                        </a:tabLst>
                        <a:defRPr>
                          <a:solidFill>
                            <a:schemeClr val="tx1"/>
                          </a:solidFill>
                          <a:latin typeface="Arial" pitchFamily="34" charset="0"/>
                          <a:ea typeface="宋体" pitchFamily="2" charset="-122"/>
                        </a:defRPr>
                      </a:lvl4pPr>
                      <a:lvl5pPr>
                        <a:spcBef>
                          <a:spcPct val="20000"/>
                        </a:spcBef>
                        <a:tabLst>
                          <a:tab pos="4362450" algn="l"/>
                        </a:tabLst>
                        <a:defRPr>
                          <a:solidFill>
                            <a:schemeClr val="tx1"/>
                          </a:solidFill>
                          <a:latin typeface="Arial" pitchFamily="34" charset="0"/>
                          <a:ea typeface="宋体" pitchFamily="2" charset="-122"/>
                        </a:defRPr>
                      </a:lvl5pPr>
                      <a:lvl6pPr fontAlgn="base">
                        <a:spcBef>
                          <a:spcPct val="20000"/>
                        </a:spcBef>
                        <a:spcAft>
                          <a:spcPct val="0"/>
                        </a:spcAft>
                        <a:tabLst>
                          <a:tab pos="4362450" algn="l"/>
                        </a:tabLst>
                        <a:defRPr>
                          <a:solidFill>
                            <a:schemeClr val="tx1"/>
                          </a:solidFill>
                          <a:latin typeface="Arial" pitchFamily="34" charset="0"/>
                          <a:ea typeface="宋体" pitchFamily="2" charset="-122"/>
                        </a:defRPr>
                      </a:lvl6pPr>
                      <a:lvl7pPr fontAlgn="base">
                        <a:spcBef>
                          <a:spcPct val="20000"/>
                        </a:spcBef>
                        <a:spcAft>
                          <a:spcPct val="0"/>
                        </a:spcAft>
                        <a:tabLst>
                          <a:tab pos="4362450" algn="l"/>
                        </a:tabLst>
                        <a:defRPr>
                          <a:solidFill>
                            <a:schemeClr val="tx1"/>
                          </a:solidFill>
                          <a:latin typeface="Arial" pitchFamily="34" charset="0"/>
                          <a:ea typeface="宋体" pitchFamily="2" charset="-122"/>
                        </a:defRPr>
                      </a:lvl7pPr>
                      <a:lvl8pPr fontAlgn="base">
                        <a:spcBef>
                          <a:spcPct val="20000"/>
                        </a:spcBef>
                        <a:spcAft>
                          <a:spcPct val="0"/>
                        </a:spcAft>
                        <a:tabLst>
                          <a:tab pos="4362450" algn="l"/>
                        </a:tabLst>
                        <a:defRPr>
                          <a:solidFill>
                            <a:schemeClr val="tx1"/>
                          </a:solidFill>
                          <a:latin typeface="Arial" pitchFamily="34" charset="0"/>
                          <a:ea typeface="宋体" pitchFamily="2" charset="-122"/>
                        </a:defRPr>
                      </a:lvl8pPr>
                      <a:lvl9pPr fontAlgn="base">
                        <a:spcBef>
                          <a:spcPct val="20000"/>
                        </a:spcBef>
                        <a:spcAft>
                          <a:spcPct val="0"/>
                        </a:spcAft>
                        <a:tabLst>
                          <a:tab pos="4362450" algn="l"/>
                        </a:tabLst>
                        <a:defRPr>
                          <a:solidFill>
                            <a:schemeClr val="tx1"/>
                          </a:solidFill>
                          <a:latin typeface="Arial"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tab pos="4362450" algn="l"/>
                        </a:tabLst>
                      </a:pPr>
                      <a:r>
                        <a:rPr kumimoji="0" lang="en-US" altLang="zh-CN" sz="24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Kerberos</a:t>
                      </a:r>
                      <a:endParaRPr kumimoji="0" lang="en-US" altLang="zh-CN" sz="2400" b="1" i="0" u="none" strike="noStrike" cap="none" normalizeH="0" baseline="0">
                        <a:ln>
                          <a:noFill/>
                        </a:ln>
                        <a:solidFill>
                          <a:schemeClr val="tx1"/>
                        </a:solidFill>
                        <a:effectLst/>
                        <a:latin typeface="Arial" pitchFamily="34"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CCCC"/>
                    </a:solidFill>
                  </a:tcPr>
                </a:tc>
                <a:tc>
                  <a:txBody>
                    <a:bodyPr/>
                    <a:lstStyle>
                      <a:lvl1pPr>
                        <a:spcBef>
                          <a:spcPct val="20000"/>
                        </a:spcBef>
                        <a:tabLst>
                          <a:tab pos="4362450" algn="l"/>
                        </a:tabLst>
                        <a:defRPr sz="2800">
                          <a:solidFill>
                            <a:schemeClr val="tx1"/>
                          </a:solidFill>
                          <a:latin typeface="Arial" pitchFamily="34" charset="0"/>
                          <a:ea typeface="宋体" pitchFamily="2" charset="-122"/>
                        </a:defRPr>
                      </a:lvl1pPr>
                      <a:lvl2pPr>
                        <a:spcBef>
                          <a:spcPct val="20000"/>
                        </a:spcBef>
                        <a:tabLst>
                          <a:tab pos="4362450" algn="l"/>
                        </a:tabLst>
                        <a:defRPr sz="2400">
                          <a:solidFill>
                            <a:schemeClr val="tx1"/>
                          </a:solidFill>
                          <a:latin typeface="Arial" pitchFamily="34" charset="0"/>
                          <a:ea typeface="宋体" pitchFamily="2" charset="-122"/>
                        </a:defRPr>
                      </a:lvl2pPr>
                      <a:lvl3pPr>
                        <a:spcBef>
                          <a:spcPct val="20000"/>
                        </a:spcBef>
                        <a:tabLst>
                          <a:tab pos="4362450" algn="l"/>
                        </a:tabLst>
                        <a:defRPr sz="2000">
                          <a:solidFill>
                            <a:schemeClr val="tx1"/>
                          </a:solidFill>
                          <a:latin typeface="Arial" pitchFamily="34" charset="0"/>
                          <a:ea typeface="宋体" pitchFamily="2" charset="-122"/>
                        </a:defRPr>
                      </a:lvl3pPr>
                      <a:lvl4pPr>
                        <a:spcBef>
                          <a:spcPct val="20000"/>
                        </a:spcBef>
                        <a:tabLst>
                          <a:tab pos="4362450" algn="l"/>
                        </a:tabLst>
                        <a:defRPr>
                          <a:solidFill>
                            <a:schemeClr val="tx1"/>
                          </a:solidFill>
                          <a:latin typeface="Arial" pitchFamily="34" charset="0"/>
                          <a:ea typeface="宋体" pitchFamily="2" charset="-122"/>
                        </a:defRPr>
                      </a:lvl4pPr>
                      <a:lvl5pPr>
                        <a:spcBef>
                          <a:spcPct val="20000"/>
                        </a:spcBef>
                        <a:tabLst>
                          <a:tab pos="4362450" algn="l"/>
                        </a:tabLst>
                        <a:defRPr>
                          <a:solidFill>
                            <a:schemeClr val="tx1"/>
                          </a:solidFill>
                          <a:latin typeface="Arial" pitchFamily="34" charset="0"/>
                          <a:ea typeface="宋体" pitchFamily="2" charset="-122"/>
                        </a:defRPr>
                      </a:lvl5pPr>
                      <a:lvl6pPr fontAlgn="base">
                        <a:spcBef>
                          <a:spcPct val="20000"/>
                        </a:spcBef>
                        <a:spcAft>
                          <a:spcPct val="0"/>
                        </a:spcAft>
                        <a:tabLst>
                          <a:tab pos="4362450" algn="l"/>
                        </a:tabLst>
                        <a:defRPr>
                          <a:solidFill>
                            <a:schemeClr val="tx1"/>
                          </a:solidFill>
                          <a:latin typeface="Arial" pitchFamily="34" charset="0"/>
                          <a:ea typeface="宋体" pitchFamily="2" charset="-122"/>
                        </a:defRPr>
                      </a:lvl6pPr>
                      <a:lvl7pPr fontAlgn="base">
                        <a:spcBef>
                          <a:spcPct val="20000"/>
                        </a:spcBef>
                        <a:spcAft>
                          <a:spcPct val="0"/>
                        </a:spcAft>
                        <a:tabLst>
                          <a:tab pos="4362450" algn="l"/>
                        </a:tabLst>
                        <a:defRPr>
                          <a:solidFill>
                            <a:schemeClr val="tx1"/>
                          </a:solidFill>
                          <a:latin typeface="Arial" pitchFamily="34" charset="0"/>
                          <a:ea typeface="宋体" pitchFamily="2" charset="-122"/>
                        </a:defRPr>
                      </a:lvl7pPr>
                      <a:lvl8pPr fontAlgn="base">
                        <a:spcBef>
                          <a:spcPct val="20000"/>
                        </a:spcBef>
                        <a:spcAft>
                          <a:spcPct val="0"/>
                        </a:spcAft>
                        <a:tabLst>
                          <a:tab pos="4362450" algn="l"/>
                        </a:tabLst>
                        <a:defRPr>
                          <a:solidFill>
                            <a:schemeClr val="tx1"/>
                          </a:solidFill>
                          <a:latin typeface="Arial" pitchFamily="34" charset="0"/>
                          <a:ea typeface="宋体" pitchFamily="2" charset="-122"/>
                        </a:defRPr>
                      </a:lvl8pPr>
                      <a:lvl9pPr fontAlgn="base">
                        <a:spcBef>
                          <a:spcPct val="20000"/>
                        </a:spcBef>
                        <a:spcAft>
                          <a:spcPct val="0"/>
                        </a:spcAft>
                        <a:tabLst>
                          <a:tab pos="4362450" algn="l"/>
                        </a:tabLst>
                        <a:defRPr>
                          <a:solidFill>
                            <a:schemeClr val="tx1"/>
                          </a:solidFill>
                          <a:latin typeface="Arial"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tab pos="4362450" algn="l"/>
                        </a:tabLst>
                      </a:pPr>
                      <a:r>
                        <a:rPr kumimoji="0" lang="en-US" altLang="zh-CN" sz="24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S/MIME</a:t>
                      </a:r>
                      <a:endParaRPr kumimoji="0" lang="en-US" altLang="zh-CN" sz="2400" b="1" i="0" u="none" strike="noStrike" cap="none" normalizeH="0" baseline="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CCCC"/>
                    </a:solidFill>
                  </a:tcPr>
                </a:tc>
                <a:tc>
                  <a:txBody>
                    <a:bodyPr/>
                    <a:lstStyle>
                      <a:lvl1pPr>
                        <a:spcBef>
                          <a:spcPct val="20000"/>
                        </a:spcBef>
                        <a:tabLst>
                          <a:tab pos="4362450" algn="l"/>
                        </a:tabLst>
                        <a:defRPr sz="2800">
                          <a:solidFill>
                            <a:schemeClr val="tx1"/>
                          </a:solidFill>
                          <a:latin typeface="Arial" pitchFamily="34" charset="0"/>
                          <a:ea typeface="宋体" pitchFamily="2" charset="-122"/>
                        </a:defRPr>
                      </a:lvl1pPr>
                      <a:lvl2pPr>
                        <a:spcBef>
                          <a:spcPct val="20000"/>
                        </a:spcBef>
                        <a:tabLst>
                          <a:tab pos="4362450" algn="l"/>
                        </a:tabLst>
                        <a:defRPr sz="2400">
                          <a:solidFill>
                            <a:schemeClr val="tx1"/>
                          </a:solidFill>
                          <a:latin typeface="Arial" pitchFamily="34" charset="0"/>
                          <a:ea typeface="宋体" pitchFamily="2" charset="-122"/>
                        </a:defRPr>
                      </a:lvl2pPr>
                      <a:lvl3pPr>
                        <a:spcBef>
                          <a:spcPct val="20000"/>
                        </a:spcBef>
                        <a:tabLst>
                          <a:tab pos="4362450" algn="l"/>
                        </a:tabLst>
                        <a:defRPr sz="2000">
                          <a:solidFill>
                            <a:schemeClr val="tx1"/>
                          </a:solidFill>
                          <a:latin typeface="Arial" pitchFamily="34" charset="0"/>
                          <a:ea typeface="宋体" pitchFamily="2" charset="-122"/>
                        </a:defRPr>
                      </a:lvl3pPr>
                      <a:lvl4pPr>
                        <a:spcBef>
                          <a:spcPct val="20000"/>
                        </a:spcBef>
                        <a:tabLst>
                          <a:tab pos="4362450" algn="l"/>
                        </a:tabLst>
                        <a:defRPr>
                          <a:solidFill>
                            <a:schemeClr val="tx1"/>
                          </a:solidFill>
                          <a:latin typeface="Arial" pitchFamily="34" charset="0"/>
                          <a:ea typeface="宋体" pitchFamily="2" charset="-122"/>
                        </a:defRPr>
                      </a:lvl4pPr>
                      <a:lvl5pPr>
                        <a:spcBef>
                          <a:spcPct val="20000"/>
                        </a:spcBef>
                        <a:tabLst>
                          <a:tab pos="4362450" algn="l"/>
                        </a:tabLst>
                        <a:defRPr>
                          <a:solidFill>
                            <a:schemeClr val="tx1"/>
                          </a:solidFill>
                          <a:latin typeface="Arial" pitchFamily="34" charset="0"/>
                          <a:ea typeface="宋体" pitchFamily="2" charset="-122"/>
                        </a:defRPr>
                      </a:lvl5pPr>
                      <a:lvl6pPr fontAlgn="base">
                        <a:spcBef>
                          <a:spcPct val="20000"/>
                        </a:spcBef>
                        <a:spcAft>
                          <a:spcPct val="0"/>
                        </a:spcAft>
                        <a:tabLst>
                          <a:tab pos="4362450" algn="l"/>
                        </a:tabLst>
                        <a:defRPr>
                          <a:solidFill>
                            <a:schemeClr val="tx1"/>
                          </a:solidFill>
                          <a:latin typeface="Arial" pitchFamily="34" charset="0"/>
                          <a:ea typeface="宋体" pitchFamily="2" charset="-122"/>
                        </a:defRPr>
                      </a:lvl6pPr>
                      <a:lvl7pPr fontAlgn="base">
                        <a:spcBef>
                          <a:spcPct val="20000"/>
                        </a:spcBef>
                        <a:spcAft>
                          <a:spcPct val="0"/>
                        </a:spcAft>
                        <a:tabLst>
                          <a:tab pos="4362450" algn="l"/>
                        </a:tabLst>
                        <a:defRPr>
                          <a:solidFill>
                            <a:schemeClr val="tx1"/>
                          </a:solidFill>
                          <a:latin typeface="Arial" pitchFamily="34" charset="0"/>
                          <a:ea typeface="宋体" pitchFamily="2" charset="-122"/>
                        </a:defRPr>
                      </a:lvl7pPr>
                      <a:lvl8pPr fontAlgn="base">
                        <a:spcBef>
                          <a:spcPct val="20000"/>
                        </a:spcBef>
                        <a:spcAft>
                          <a:spcPct val="0"/>
                        </a:spcAft>
                        <a:tabLst>
                          <a:tab pos="4362450" algn="l"/>
                        </a:tabLst>
                        <a:defRPr>
                          <a:solidFill>
                            <a:schemeClr val="tx1"/>
                          </a:solidFill>
                          <a:latin typeface="Arial" pitchFamily="34" charset="0"/>
                          <a:ea typeface="宋体" pitchFamily="2" charset="-122"/>
                        </a:defRPr>
                      </a:lvl8pPr>
                      <a:lvl9pPr fontAlgn="base">
                        <a:spcBef>
                          <a:spcPct val="20000"/>
                        </a:spcBef>
                        <a:spcAft>
                          <a:spcPct val="0"/>
                        </a:spcAft>
                        <a:tabLst>
                          <a:tab pos="4362450" algn="l"/>
                        </a:tabLst>
                        <a:defRPr>
                          <a:solidFill>
                            <a:schemeClr val="tx1"/>
                          </a:solidFill>
                          <a:latin typeface="Arial"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tab pos="4362450" algn="l"/>
                        </a:tabLst>
                      </a:pPr>
                      <a:r>
                        <a:rPr kumimoji="0" lang="en-US" altLang="zh-CN" sz="24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PGP</a:t>
                      </a:r>
                      <a:endParaRPr kumimoji="0" lang="en-US" altLang="zh-CN" sz="2400" b="1" i="0" u="none" strike="noStrike" cap="none" normalizeH="0" baseline="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CCCC"/>
                    </a:solidFill>
                  </a:tcPr>
                </a:tc>
                <a:tc>
                  <a:txBody>
                    <a:bodyPr/>
                    <a:lstStyle>
                      <a:lvl1pPr>
                        <a:spcBef>
                          <a:spcPct val="20000"/>
                        </a:spcBef>
                        <a:tabLst>
                          <a:tab pos="4362450" algn="l"/>
                        </a:tabLst>
                        <a:defRPr sz="2800">
                          <a:solidFill>
                            <a:schemeClr val="tx1"/>
                          </a:solidFill>
                          <a:latin typeface="Arial" pitchFamily="34" charset="0"/>
                          <a:ea typeface="宋体" pitchFamily="2" charset="-122"/>
                        </a:defRPr>
                      </a:lvl1pPr>
                      <a:lvl2pPr>
                        <a:spcBef>
                          <a:spcPct val="20000"/>
                        </a:spcBef>
                        <a:tabLst>
                          <a:tab pos="4362450" algn="l"/>
                        </a:tabLst>
                        <a:defRPr sz="2400">
                          <a:solidFill>
                            <a:schemeClr val="tx1"/>
                          </a:solidFill>
                          <a:latin typeface="Arial" pitchFamily="34" charset="0"/>
                          <a:ea typeface="宋体" pitchFamily="2" charset="-122"/>
                        </a:defRPr>
                      </a:lvl2pPr>
                      <a:lvl3pPr>
                        <a:spcBef>
                          <a:spcPct val="20000"/>
                        </a:spcBef>
                        <a:tabLst>
                          <a:tab pos="4362450" algn="l"/>
                        </a:tabLst>
                        <a:defRPr sz="2000">
                          <a:solidFill>
                            <a:schemeClr val="tx1"/>
                          </a:solidFill>
                          <a:latin typeface="Arial" pitchFamily="34" charset="0"/>
                          <a:ea typeface="宋体" pitchFamily="2" charset="-122"/>
                        </a:defRPr>
                      </a:lvl3pPr>
                      <a:lvl4pPr>
                        <a:spcBef>
                          <a:spcPct val="20000"/>
                        </a:spcBef>
                        <a:tabLst>
                          <a:tab pos="4362450" algn="l"/>
                        </a:tabLst>
                        <a:defRPr>
                          <a:solidFill>
                            <a:schemeClr val="tx1"/>
                          </a:solidFill>
                          <a:latin typeface="Arial" pitchFamily="34" charset="0"/>
                          <a:ea typeface="宋体" pitchFamily="2" charset="-122"/>
                        </a:defRPr>
                      </a:lvl4pPr>
                      <a:lvl5pPr>
                        <a:spcBef>
                          <a:spcPct val="20000"/>
                        </a:spcBef>
                        <a:tabLst>
                          <a:tab pos="4362450" algn="l"/>
                        </a:tabLst>
                        <a:defRPr>
                          <a:solidFill>
                            <a:schemeClr val="tx1"/>
                          </a:solidFill>
                          <a:latin typeface="Arial" pitchFamily="34" charset="0"/>
                          <a:ea typeface="宋体" pitchFamily="2" charset="-122"/>
                        </a:defRPr>
                      </a:lvl5pPr>
                      <a:lvl6pPr fontAlgn="base">
                        <a:spcBef>
                          <a:spcPct val="20000"/>
                        </a:spcBef>
                        <a:spcAft>
                          <a:spcPct val="0"/>
                        </a:spcAft>
                        <a:tabLst>
                          <a:tab pos="4362450" algn="l"/>
                        </a:tabLst>
                        <a:defRPr>
                          <a:solidFill>
                            <a:schemeClr val="tx1"/>
                          </a:solidFill>
                          <a:latin typeface="Arial" pitchFamily="34" charset="0"/>
                          <a:ea typeface="宋体" pitchFamily="2" charset="-122"/>
                        </a:defRPr>
                      </a:lvl6pPr>
                      <a:lvl7pPr fontAlgn="base">
                        <a:spcBef>
                          <a:spcPct val="20000"/>
                        </a:spcBef>
                        <a:spcAft>
                          <a:spcPct val="0"/>
                        </a:spcAft>
                        <a:tabLst>
                          <a:tab pos="4362450" algn="l"/>
                        </a:tabLst>
                        <a:defRPr>
                          <a:solidFill>
                            <a:schemeClr val="tx1"/>
                          </a:solidFill>
                          <a:latin typeface="Arial" pitchFamily="34" charset="0"/>
                          <a:ea typeface="宋体" pitchFamily="2" charset="-122"/>
                        </a:defRPr>
                      </a:lvl7pPr>
                      <a:lvl8pPr fontAlgn="base">
                        <a:spcBef>
                          <a:spcPct val="20000"/>
                        </a:spcBef>
                        <a:spcAft>
                          <a:spcPct val="0"/>
                        </a:spcAft>
                        <a:tabLst>
                          <a:tab pos="4362450" algn="l"/>
                        </a:tabLst>
                        <a:defRPr>
                          <a:solidFill>
                            <a:schemeClr val="tx1"/>
                          </a:solidFill>
                          <a:latin typeface="Arial" pitchFamily="34" charset="0"/>
                          <a:ea typeface="宋体" pitchFamily="2" charset="-122"/>
                        </a:defRPr>
                      </a:lvl8pPr>
                      <a:lvl9pPr fontAlgn="base">
                        <a:spcBef>
                          <a:spcPct val="20000"/>
                        </a:spcBef>
                        <a:spcAft>
                          <a:spcPct val="0"/>
                        </a:spcAft>
                        <a:tabLst>
                          <a:tab pos="4362450" algn="l"/>
                        </a:tabLst>
                        <a:defRPr>
                          <a:solidFill>
                            <a:schemeClr val="tx1"/>
                          </a:solidFill>
                          <a:latin typeface="Arial"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tab pos="4362450" algn="l"/>
                        </a:tabLst>
                      </a:pPr>
                      <a:r>
                        <a:rPr kumimoji="0" lang="en-US" altLang="zh-CN" sz="24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SET</a:t>
                      </a:r>
                      <a:endParaRPr kumimoji="0" lang="en-US" altLang="zh-CN" sz="2400" b="1" i="0" u="none" strike="noStrike" cap="none" normalizeH="0" baseline="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CCCC"/>
                    </a:solidFill>
                  </a:tcPr>
                </a:tc>
                <a:tc>
                  <a:txBody>
                    <a:bodyPr/>
                    <a:lstStyle>
                      <a:lvl1pPr>
                        <a:spcBef>
                          <a:spcPct val="20000"/>
                        </a:spcBef>
                        <a:defRPr sz="2800">
                          <a:solidFill>
                            <a:schemeClr val="tx1"/>
                          </a:solidFill>
                          <a:latin typeface="Arial" pitchFamily="34" charset="0"/>
                          <a:ea typeface="宋体" pitchFamily="2" charset="-122"/>
                        </a:defRPr>
                      </a:lvl1pPr>
                      <a:lvl2pPr>
                        <a:spcBef>
                          <a:spcPct val="20000"/>
                        </a:spcBef>
                        <a:defRPr sz="2400">
                          <a:solidFill>
                            <a:schemeClr val="tx1"/>
                          </a:solidFill>
                          <a:latin typeface="Arial" pitchFamily="34" charset="0"/>
                          <a:ea typeface="宋体" pitchFamily="2" charset="-122"/>
                        </a:defRPr>
                      </a:lvl2pPr>
                      <a:lvl3pPr>
                        <a:spcBef>
                          <a:spcPct val="20000"/>
                        </a:spcBef>
                        <a:defRPr sz="2000">
                          <a:solidFill>
                            <a:schemeClr val="tx1"/>
                          </a:solidFill>
                          <a:latin typeface="Arial" pitchFamily="34" charset="0"/>
                          <a:ea typeface="宋体" pitchFamily="2" charset="-122"/>
                        </a:defRPr>
                      </a:lvl3pPr>
                      <a:lvl4pPr>
                        <a:spcBef>
                          <a:spcPct val="20000"/>
                        </a:spcBef>
                        <a:defRPr>
                          <a:solidFill>
                            <a:schemeClr val="tx1"/>
                          </a:solidFill>
                          <a:latin typeface="Arial" pitchFamily="34" charset="0"/>
                          <a:ea typeface="宋体" pitchFamily="2" charset="-122"/>
                        </a:defRPr>
                      </a:lvl4pPr>
                      <a:lvl5pPr>
                        <a:spcBef>
                          <a:spcPct val="20000"/>
                        </a:spcBef>
                        <a:defRPr>
                          <a:solidFill>
                            <a:schemeClr val="tx1"/>
                          </a:solidFill>
                          <a:latin typeface="Arial" pitchFamily="34" charset="0"/>
                          <a:ea typeface="宋体" pitchFamily="2" charset="-122"/>
                        </a:defRPr>
                      </a:lvl5pPr>
                      <a:lvl6pPr fontAlgn="base">
                        <a:spcBef>
                          <a:spcPct val="20000"/>
                        </a:spcBef>
                        <a:spcAft>
                          <a:spcPct val="0"/>
                        </a:spcAft>
                        <a:defRPr>
                          <a:solidFill>
                            <a:schemeClr val="tx1"/>
                          </a:solidFill>
                          <a:latin typeface="Arial" pitchFamily="34" charset="0"/>
                          <a:ea typeface="宋体" pitchFamily="2" charset="-122"/>
                        </a:defRPr>
                      </a:lvl6pPr>
                      <a:lvl7pPr fontAlgn="base">
                        <a:spcBef>
                          <a:spcPct val="20000"/>
                        </a:spcBef>
                        <a:spcAft>
                          <a:spcPct val="0"/>
                        </a:spcAft>
                        <a:defRPr>
                          <a:solidFill>
                            <a:schemeClr val="tx1"/>
                          </a:solidFill>
                          <a:latin typeface="Arial" pitchFamily="34" charset="0"/>
                          <a:ea typeface="宋体" pitchFamily="2" charset="-122"/>
                        </a:defRPr>
                      </a:lvl7pPr>
                      <a:lvl8pPr fontAlgn="base">
                        <a:spcBef>
                          <a:spcPct val="20000"/>
                        </a:spcBef>
                        <a:spcAft>
                          <a:spcPct val="0"/>
                        </a:spcAft>
                        <a:defRPr>
                          <a:solidFill>
                            <a:schemeClr val="tx1"/>
                          </a:solidFill>
                          <a:latin typeface="Arial" pitchFamily="34" charset="0"/>
                          <a:ea typeface="宋体" pitchFamily="2" charset="-122"/>
                        </a:defRPr>
                      </a:lvl8pPr>
                      <a:lvl9pPr fontAlgn="base">
                        <a:spcBef>
                          <a:spcPct val="20000"/>
                        </a:spcBef>
                        <a:spcAft>
                          <a:spcPct val="0"/>
                        </a:spcAft>
                        <a:defRPr>
                          <a:solidFill>
                            <a:schemeClr val="tx1"/>
                          </a:solidFill>
                          <a:latin typeface="Arial"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a:ln>
                            <a:noFill/>
                          </a:ln>
                          <a:solidFill>
                            <a:schemeClr val="tx1"/>
                          </a:solidFill>
                          <a:effectLst/>
                          <a:latin typeface="Arial"/>
                          <a:ea typeface="宋体" pitchFamily="2" charset="-122"/>
                          <a:cs typeface="Courier New" pitchFamily="49" charset="0"/>
                        </a:rPr>
                        <a:t> </a:t>
                      </a:r>
                      <a:endParaRPr kumimoji="0" lang="en-US" altLang="zh-CN" sz="1800" b="0" i="0" u="none" strike="noStrike" cap="none" normalizeH="0" baseline="0">
                        <a:ln>
                          <a:noFill/>
                        </a:ln>
                        <a:solidFill>
                          <a:schemeClr val="tx1"/>
                        </a:solidFill>
                        <a:effectLst/>
                        <a:latin typeface="Arial" pitchFamily="34"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65125">
                <a:tc vMerge="1">
                  <a:txBody>
                    <a:bodyPr/>
                    <a:lstStyle/>
                    <a:p>
                      <a:endParaRPr lang="zh-CN" altLang="en-US"/>
                    </a:p>
                  </a:txBody>
                  <a:tcPr/>
                </a:tc>
                <a:tc gridSpan="2">
                  <a:txBody>
                    <a:bodyPr/>
                    <a:lstStyle>
                      <a:lvl1pPr>
                        <a:spcBef>
                          <a:spcPct val="20000"/>
                        </a:spcBef>
                        <a:tabLst>
                          <a:tab pos="4362450" algn="l"/>
                        </a:tabLst>
                        <a:defRPr sz="2800">
                          <a:solidFill>
                            <a:schemeClr val="tx1"/>
                          </a:solidFill>
                          <a:latin typeface="Arial" pitchFamily="34" charset="0"/>
                          <a:ea typeface="宋体" pitchFamily="2" charset="-122"/>
                        </a:defRPr>
                      </a:lvl1pPr>
                      <a:lvl2pPr>
                        <a:spcBef>
                          <a:spcPct val="20000"/>
                        </a:spcBef>
                        <a:tabLst>
                          <a:tab pos="4362450" algn="l"/>
                        </a:tabLst>
                        <a:defRPr sz="2400">
                          <a:solidFill>
                            <a:schemeClr val="tx1"/>
                          </a:solidFill>
                          <a:latin typeface="Arial" pitchFamily="34" charset="0"/>
                          <a:ea typeface="宋体" pitchFamily="2" charset="-122"/>
                        </a:defRPr>
                      </a:lvl2pPr>
                      <a:lvl3pPr>
                        <a:spcBef>
                          <a:spcPct val="20000"/>
                        </a:spcBef>
                        <a:tabLst>
                          <a:tab pos="4362450" algn="l"/>
                        </a:tabLst>
                        <a:defRPr sz="2000">
                          <a:solidFill>
                            <a:schemeClr val="tx1"/>
                          </a:solidFill>
                          <a:latin typeface="Arial" pitchFamily="34" charset="0"/>
                          <a:ea typeface="宋体" pitchFamily="2" charset="-122"/>
                        </a:defRPr>
                      </a:lvl3pPr>
                      <a:lvl4pPr>
                        <a:spcBef>
                          <a:spcPct val="20000"/>
                        </a:spcBef>
                        <a:tabLst>
                          <a:tab pos="4362450" algn="l"/>
                        </a:tabLst>
                        <a:defRPr>
                          <a:solidFill>
                            <a:schemeClr val="tx1"/>
                          </a:solidFill>
                          <a:latin typeface="Arial" pitchFamily="34" charset="0"/>
                          <a:ea typeface="宋体" pitchFamily="2" charset="-122"/>
                        </a:defRPr>
                      </a:lvl4pPr>
                      <a:lvl5pPr>
                        <a:spcBef>
                          <a:spcPct val="20000"/>
                        </a:spcBef>
                        <a:tabLst>
                          <a:tab pos="4362450" algn="l"/>
                        </a:tabLst>
                        <a:defRPr>
                          <a:solidFill>
                            <a:schemeClr val="tx1"/>
                          </a:solidFill>
                          <a:latin typeface="Arial" pitchFamily="34" charset="0"/>
                          <a:ea typeface="宋体" pitchFamily="2" charset="-122"/>
                        </a:defRPr>
                      </a:lvl5pPr>
                      <a:lvl6pPr fontAlgn="base">
                        <a:spcBef>
                          <a:spcPct val="20000"/>
                        </a:spcBef>
                        <a:spcAft>
                          <a:spcPct val="0"/>
                        </a:spcAft>
                        <a:tabLst>
                          <a:tab pos="4362450" algn="l"/>
                        </a:tabLst>
                        <a:defRPr>
                          <a:solidFill>
                            <a:schemeClr val="tx1"/>
                          </a:solidFill>
                          <a:latin typeface="Arial" pitchFamily="34" charset="0"/>
                          <a:ea typeface="宋体" pitchFamily="2" charset="-122"/>
                        </a:defRPr>
                      </a:lvl6pPr>
                      <a:lvl7pPr fontAlgn="base">
                        <a:spcBef>
                          <a:spcPct val="20000"/>
                        </a:spcBef>
                        <a:spcAft>
                          <a:spcPct val="0"/>
                        </a:spcAft>
                        <a:tabLst>
                          <a:tab pos="4362450" algn="l"/>
                        </a:tabLst>
                        <a:defRPr>
                          <a:solidFill>
                            <a:schemeClr val="tx1"/>
                          </a:solidFill>
                          <a:latin typeface="Arial" pitchFamily="34" charset="0"/>
                          <a:ea typeface="宋体" pitchFamily="2" charset="-122"/>
                        </a:defRPr>
                      </a:lvl7pPr>
                      <a:lvl8pPr fontAlgn="base">
                        <a:spcBef>
                          <a:spcPct val="20000"/>
                        </a:spcBef>
                        <a:spcAft>
                          <a:spcPct val="0"/>
                        </a:spcAft>
                        <a:tabLst>
                          <a:tab pos="4362450" algn="l"/>
                        </a:tabLst>
                        <a:defRPr>
                          <a:solidFill>
                            <a:schemeClr val="tx1"/>
                          </a:solidFill>
                          <a:latin typeface="Arial" pitchFamily="34" charset="0"/>
                          <a:ea typeface="宋体" pitchFamily="2" charset="-122"/>
                        </a:defRPr>
                      </a:lvl8pPr>
                      <a:lvl9pPr fontAlgn="base">
                        <a:spcBef>
                          <a:spcPct val="20000"/>
                        </a:spcBef>
                        <a:spcAft>
                          <a:spcPct val="0"/>
                        </a:spcAft>
                        <a:tabLst>
                          <a:tab pos="4362450" algn="l"/>
                        </a:tabLst>
                        <a:defRPr>
                          <a:solidFill>
                            <a:schemeClr val="tx1"/>
                          </a:solidFill>
                          <a:latin typeface="Arial"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tab pos="4362450" algn="l"/>
                        </a:tabLst>
                      </a:pPr>
                      <a:r>
                        <a:rPr kumimoji="0" lang="en-US" altLang="zh-CN" sz="24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SMTP</a:t>
                      </a:r>
                      <a:endParaRPr kumimoji="0" lang="en-US" altLang="zh-CN" sz="2400" b="1" i="0" u="none" strike="noStrike" cap="none" normalizeH="0" baseline="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zh-CN" altLang="en-US"/>
                    </a:p>
                  </a:txBody>
                  <a:tcPr/>
                </a:tc>
                <a:tc>
                  <a:txBody>
                    <a:bodyPr/>
                    <a:lstStyle>
                      <a:lvl1pPr>
                        <a:spcBef>
                          <a:spcPct val="20000"/>
                        </a:spcBef>
                        <a:tabLst>
                          <a:tab pos="4362450" algn="l"/>
                        </a:tabLst>
                        <a:defRPr sz="2800">
                          <a:solidFill>
                            <a:schemeClr val="tx1"/>
                          </a:solidFill>
                          <a:latin typeface="Arial" pitchFamily="34" charset="0"/>
                          <a:ea typeface="宋体" pitchFamily="2" charset="-122"/>
                        </a:defRPr>
                      </a:lvl1pPr>
                      <a:lvl2pPr>
                        <a:spcBef>
                          <a:spcPct val="20000"/>
                        </a:spcBef>
                        <a:tabLst>
                          <a:tab pos="4362450" algn="l"/>
                        </a:tabLst>
                        <a:defRPr sz="2400">
                          <a:solidFill>
                            <a:schemeClr val="tx1"/>
                          </a:solidFill>
                          <a:latin typeface="Arial" pitchFamily="34" charset="0"/>
                          <a:ea typeface="宋体" pitchFamily="2" charset="-122"/>
                        </a:defRPr>
                      </a:lvl2pPr>
                      <a:lvl3pPr>
                        <a:spcBef>
                          <a:spcPct val="20000"/>
                        </a:spcBef>
                        <a:tabLst>
                          <a:tab pos="4362450" algn="l"/>
                        </a:tabLst>
                        <a:defRPr sz="2000">
                          <a:solidFill>
                            <a:schemeClr val="tx1"/>
                          </a:solidFill>
                          <a:latin typeface="Arial" pitchFamily="34" charset="0"/>
                          <a:ea typeface="宋体" pitchFamily="2" charset="-122"/>
                        </a:defRPr>
                      </a:lvl3pPr>
                      <a:lvl4pPr>
                        <a:spcBef>
                          <a:spcPct val="20000"/>
                        </a:spcBef>
                        <a:tabLst>
                          <a:tab pos="4362450" algn="l"/>
                        </a:tabLst>
                        <a:defRPr>
                          <a:solidFill>
                            <a:schemeClr val="tx1"/>
                          </a:solidFill>
                          <a:latin typeface="Arial" pitchFamily="34" charset="0"/>
                          <a:ea typeface="宋体" pitchFamily="2" charset="-122"/>
                        </a:defRPr>
                      </a:lvl4pPr>
                      <a:lvl5pPr>
                        <a:spcBef>
                          <a:spcPct val="20000"/>
                        </a:spcBef>
                        <a:tabLst>
                          <a:tab pos="4362450" algn="l"/>
                        </a:tabLst>
                        <a:defRPr>
                          <a:solidFill>
                            <a:schemeClr val="tx1"/>
                          </a:solidFill>
                          <a:latin typeface="Arial" pitchFamily="34" charset="0"/>
                          <a:ea typeface="宋体" pitchFamily="2" charset="-122"/>
                        </a:defRPr>
                      </a:lvl5pPr>
                      <a:lvl6pPr fontAlgn="base">
                        <a:spcBef>
                          <a:spcPct val="20000"/>
                        </a:spcBef>
                        <a:spcAft>
                          <a:spcPct val="0"/>
                        </a:spcAft>
                        <a:tabLst>
                          <a:tab pos="4362450" algn="l"/>
                        </a:tabLst>
                        <a:defRPr>
                          <a:solidFill>
                            <a:schemeClr val="tx1"/>
                          </a:solidFill>
                          <a:latin typeface="Arial" pitchFamily="34" charset="0"/>
                          <a:ea typeface="宋体" pitchFamily="2" charset="-122"/>
                        </a:defRPr>
                      </a:lvl6pPr>
                      <a:lvl7pPr fontAlgn="base">
                        <a:spcBef>
                          <a:spcPct val="20000"/>
                        </a:spcBef>
                        <a:spcAft>
                          <a:spcPct val="0"/>
                        </a:spcAft>
                        <a:tabLst>
                          <a:tab pos="4362450" algn="l"/>
                        </a:tabLst>
                        <a:defRPr>
                          <a:solidFill>
                            <a:schemeClr val="tx1"/>
                          </a:solidFill>
                          <a:latin typeface="Arial" pitchFamily="34" charset="0"/>
                          <a:ea typeface="宋体" pitchFamily="2" charset="-122"/>
                        </a:defRPr>
                      </a:lvl7pPr>
                      <a:lvl8pPr fontAlgn="base">
                        <a:spcBef>
                          <a:spcPct val="20000"/>
                        </a:spcBef>
                        <a:spcAft>
                          <a:spcPct val="0"/>
                        </a:spcAft>
                        <a:tabLst>
                          <a:tab pos="4362450" algn="l"/>
                        </a:tabLst>
                        <a:defRPr>
                          <a:solidFill>
                            <a:schemeClr val="tx1"/>
                          </a:solidFill>
                          <a:latin typeface="Arial" pitchFamily="34" charset="0"/>
                          <a:ea typeface="宋体" pitchFamily="2" charset="-122"/>
                        </a:defRPr>
                      </a:lvl8pPr>
                      <a:lvl9pPr fontAlgn="base">
                        <a:spcBef>
                          <a:spcPct val="20000"/>
                        </a:spcBef>
                        <a:spcAft>
                          <a:spcPct val="0"/>
                        </a:spcAft>
                        <a:tabLst>
                          <a:tab pos="4362450" algn="l"/>
                        </a:tabLst>
                        <a:defRPr>
                          <a:solidFill>
                            <a:schemeClr val="tx1"/>
                          </a:solidFill>
                          <a:latin typeface="Arial"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tab pos="4362450" algn="l"/>
                        </a:tabLst>
                      </a:pPr>
                      <a:r>
                        <a:rPr kumimoji="0" lang="en-US" altLang="zh-CN" sz="24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HTTP</a:t>
                      </a:r>
                      <a:endParaRPr kumimoji="0" lang="en-US" altLang="zh-CN" sz="2400" b="1" i="0" u="none" strike="noStrike" cap="none" normalizeH="0" baseline="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tabLst>
                          <a:tab pos="4362450" algn="l"/>
                        </a:tabLst>
                        <a:defRPr sz="2800">
                          <a:solidFill>
                            <a:schemeClr val="tx1"/>
                          </a:solidFill>
                          <a:latin typeface="Arial" pitchFamily="34" charset="0"/>
                          <a:ea typeface="宋体" pitchFamily="2" charset="-122"/>
                        </a:defRPr>
                      </a:lvl1pPr>
                      <a:lvl2pPr>
                        <a:spcBef>
                          <a:spcPct val="20000"/>
                        </a:spcBef>
                        <a:tabLst>
                          <a:tab pos="4362450" algn="l"/>
                        </a:tabLst>
                        <a:defRPr sz="2400">
                          <a:solidFill>
                            <a:schemeClr val="tx1"/>
                          </a:solidFill>
                          <a:latin typeface="Arial" pitchFamily="34" charset="0"/>
                          <a:ea typeface="宋体" pitchFamily="2" charset="-122"/>
                        </a:defRPr>
                      </a:lvl2pPr>
                      <a:lvl3pPr>
                        <a:spcBef>
                          <a:spcPct val="20000"/>
                        </a:spcBef>
                        <a:tabLst>
                          <a:tab pos="4362450" algn="l"/>
                        </a:tabLst>
                        <a:defRPr sz="2000">
                          <a:solidFill>
                            <a:schemeClr val="tx1"/>
                          </a:solidFill>
                          <a:latin typeface="Arial" pitchFamily="34" charset="0"/>
                          <a:ea typeface="宋体" pitchFamily="2" charset="-122"/>
                        </a:defRPr>
                      </a:lvl3pPr>
                      <a:lvl4pPr>
                        <a:spcBef>
                          <a:spcPct val="20000"/>
                        </a:spcBef>
                        <a:tabLst>
                          <a:tab pos="4362450" algn="l"/>
                        </a:tabLst>
                        <a:defRPr>
                          <a:solidFill>
                            <a:schemeClr val="tx1"/>
                          </a:solidFill>
                          <a:latin typeface="Arial" pitchFamily="34" charset="0"/>
                          <a:ea typeface="宋体" pitchFamily="2" charset="-122"/>
                        </a:defRPr>
                      </a:lvl4pPr>
                      <a:lvl5pPr>
                        <a:spcBef>
                          <a:spcPct val="20000"/>
                        </a:spcBef>
                        <a:tabLst>
                          <a:tab pos="4362450" algn="l"/>
                        </a:tabLst>
                        <a:defRPr>
                          <a:solidFill>
                            <a:schemeClr val="tx1"/>
                          </a:solidFill>
                          <a:latin typeface="Arial" pitchFamily="34" charset="0"/>
                          <a:ea typeface="宋体" pitchFamily="2" charset="-122"/>
                        </a:defRPr>
                      </a:lvl5pPr>
                      <a:lvl6pPr fontAlgn="base">
                        <a:spcBef>
                          <a:spcPct val="20000"/>
                        </a:spcBef>
                        <a:spcAft>
                          <a:spcPct val="0"/>
                        </a:spcAft>
                        <a:tabLst>
                          <a:tab pos="4362450" algn="l"/>
                        </a:tabLst>
                        <a:defRPr>
                          <a:solidFill>
                            <a:schemeClr val="tx1"/>
                          </a:solidFill>
                          <a:latin typeface="Arial" pitchFamily="34" charset="0"/>
                          <a:ea typeface="宋体" pitchFamily="2" charset="-122"/>
                        </a:defRPr>
                      </a:lvl6pPr>
                      <a:lvl7pPr fontAlgn="base">
                        <a:spcBef>
                          <a:spcPct val="20000"/>
                        </a:spcBef>
                        <a:spcAft>
                          <a:spcPct val="0"/>
                        </a:spcAft>
                        <a:tabLst>
                          <a:tab pos="4362450" algn="l"/>
                        </a:tabLst>
                        <a:defRPr>
                          <a:solidFill>
                            <a:schemeClr val="tx1"/>
                          </a:solidFill>
                          <a:latin typeface="Arial" pitchFamily="34" charset="0"/>
                          <a:ea typeface="宋体" pitchFamily="2" charset="-122"/>
                        </a:defRPr>
                      </a:lvl7pPr>
                      <a:lvl8pPr fontAlgn="base">
                        <a:spcBef>
                          <a:spcPct val="20000"/>
                        </a:spcBef>
                        <a:spcAft>
                          <a:spcPct val="0"/>
                        </a:spcAft>
                        <a:tabLst>
                          <a:tab pos="4362450" algn="l"/>
                        </a:tabLst>
                        <a:defRPr>
                          <a:solidFill>
                            <a:schemeClr val="tx1"/>
                          </a:solidFill>
                          <a:latin typeface="Arial" pitchFamily="34" charset="0"/>
                          <a:ea typeface="宋体" pitchFamily="2" charset="-122"/>
                        </a:defRPr>
                      </a:lvl8pPr>
                      <a:lvl9pPr fontAlgn="base">
                        <a:spcBef>
                          <a:spcPct val="20000"/>
                        </a:spcBef>
                        <a:spcAft>
                          <a:spcPct val="0"/>
                        </a:spcAft>
                        <a:tabLst>
                          <a:tab pos="4362450" algn="l"/>
                        </a:tabLst>
                        <a:defRPr>
                          <a:solidFill>
                            <a:schemeClr val="tx1"/>
                          </a:solidFill>
                          <a:latin typeface="Arial"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tab pos="4362450" algn="l"/>
                        </a:tabLst>
                      </a:pPr>
                      <a:r>
                        <a:rPr kumimoji="0" lang="en-US" altLang="zh-CN" sz="24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FTP</a:t>
                      </a:r>
                      <a:endParaRPr kumimoji="0" lang="en-US" altLang="zh-CN" sz="2400" b="1" i="0" u="none" strike="noStrike" cap="none" normalizeH="0" baseline="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12750">
                <a:tc vMerge="1">
                  <a:txBody>
                    <a:bodyPr/>
                    <a:lstStyle/>
                    <a:p>
                      <a:endParaRPr lang="zh-CN" altLang="en-US"/>
                    </a:p>
                  </a:txBody>
                  <a:tcPr/>
                </a:tc>
                <a:tc gridSpan="4">
                  <a:txBody>
                    <a:bodyPr/>
                    <a:lstStyle>
                      <a:lvl1pPr>
                        <a:spcBef>
                          <a:spcPct val="20000"/>
                        </a:spcBef>
                        <a:tabLst>
                          <a:tab pos="4362450" algn="l"/>
                        </a:tabLst>
                        <a:defRPr sz="2800">
                          <a:solidFill>
                            <a:schemeClr val="tx1"/>
                          </a:solidFill>
                          <a:latin typeface="Arial" pitchFamily="34" charset="0"/>
                          <a:ea typeface="宋体" pitchFamily="2" charset="-122"/>
                        </a:defRPr>
                      </a:lvl1pPr>
                      <a:lvl2pPr>
                        <a:spcBef>
                          <a:spcPct val="20000"/>
                        </a:spcBef>
                        <a:tabLst>
                          <a:tab pos="4362450" algn="l"/>
                        </a:tabLst>
                        <a:defRPr sz="2400">
                          <a:solidFill>
                            <a:schemeClr val="tx1"/>
                          </a:solidFill>
                          <a:latin typeface="Arial" pitchFamily="34" charset="0"/>
                          <a:ea typeface="宋体" pitchFamily="2" charset="-122"/>
                        </a:defRPr>
                      </a:lvl2pPr>
                      <a:lvl3pPr>
                        <a:spcBef>
                          <a:spcPct val="20000"/>
                        </a:spcBef>
                        <a:tabLst>
                          <a:tab pos="4362450" algn="l"/>
                        </a:tabLst>
                        <a:defRPr sz="2000">
                          <a:solidFill>
                            <a:schemeClr val="tx1"/>
                          </a:solidFill>
                          <a:latin typeface="Arial" pitchFamily="34" charset="0"/>
                          <a:ea typeface="宋体" pitchFamily="2" charset="-122"/>
                        </a:defRPr>
                      </a:lvl3pPr>
                      <a:lvl4pPr>
                        <a:spcBef>
                          <a:spcPct val="20000"/>
                        </a:spcBef>
                        <a:tabLst>
                          <a:tab pos="4362450" algn="l"/>
                        </a:tabLst>
                        <a:defRPr>
                          <a:solidFill>
                            <a:schemeClr val="tx1"/>
                          </a:solidFill>
                          <a:latin typeface="Arial" pitchFamily="34" charset="0"/>
                          <a:ea typeface="宋体" pitchFamily="2" charset="-122"/>
                        </a:defRPr>
                      </a:lvl4pPr>
                      <a:lvl5pPr>
                        <a:spcBef>
                          <a:spcPct val="20000"/>
                        </a:spcBef>
                        <a:tabLst>
                          <a:tab pos="4362450" algn="l"/>
                        </a:tabLst>
                        <a:defRPr>
                          <a:solidFill>
                            <a:schemeClr val="tx1"/>
                          </a:solidFill>
                          <a:latin typeface="Arial" pitchFamily="34" charset="0"/>
                          <a:ea typeface="宋体" pitchFamily="2" charset="-122"/>
                        </a:defRPr>
                      </a:lvl5pPr>
                      <a:lvl6pPr fontAlgn="base">
                        <a:spcBef>
                          <a:spcPct val="20000"/>
                        </a:spcBef>
                        <a:spcAft>
                          <a:spcPct val="0"/>
                        </a:spcAft>
                        <a:tabLst>
                          <a:tab pos="4362450" algn="l"/>
                        </a:tabLst>
                        <a:defRPr>
                          <a:solidFill>
                            <a:schemeClr val="tx1"/>
                          </a:solidFill>
                          <a:latin typeface="Arial" pitchFamily="34" charset="0"/>
                          <a:ea typeface="宋体" pitchFamily="2" charset="-122"/>
                        </a:defRPr>
                      </a:lvl6pPr>
                      <a:lvl7pPr fontAlgn="base">
                        <a:spcBef>
                          <a:spcPct val="20000"/>
                        </a:spcBef>
                        <a:spcAft>
                          <a:spcPct val="0"/>
                        </a:spcAft>
                        <a:tabLst>
                          <a:tab pos="4362450" algn="l"/>
                        </a:tabLst>
                        <a:defRPr>
                          <a:solidFill>
                            <a:schemeClr val="tx1"/>
                          </a:solidFill>
                          <a:latin typeface="Arial" pitchFamily="34" charset="0"/>
                          <a:ea typeface="宋体" pitchFamily="2" charset="-122"/>
                        </a:defRPr>
                      </a:lvl7pPr>
                      <a:lvl8pPr fontAlgn="base">
                        <a:spcBef>
                          <a:spcPct val="20000"/>
                        </a:spcBef>
                        <a:spcAft>
                          <a:spcPct val="0"/>
                        </a:spcAft>
                        <a:tabLst>
                          <a:tab pos="4362450" algn="l"/>
                        </a:tabLst>
                        <a:defRPr>
                          <a:solidFill>
                            <a:schemeClr val="tx1"/>
                          </a:solidFill>
                          <a:latin typeface="Arial" pitchFamily="34" charset="0"/>
                          <a:ea typeface="宋体" pitchFamily="2" charset="-122"/>
                        </a:defRPr>
                      </a:lvl8pPr>
                      <a:lvl9pPr fontAlgn="base">
                        <a:spcBef>
                          <a:spcPct val="20000"/>
                        </a:spcBef>
                        <a:spcAft>
                          <a:spcPct val="0"/>
                        </a:spcAft>
                        <a:tabLst>
                          <a:tab pos="4362450" algn="l"/>
                        </a:tabLst>
                        <a:defRPr>
                          <a:solidFill>
                            <a:schemeClr val="tx1"/>
                          </a:solidFill>
                          <a:latin typeface="Arial"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tab pos="4362450" algn="l"/>
                        </a:tabLst>
                      </a:pPr>
                      <a:r>
                        <a:rPr kumimoji="0" lang="en-US" altLang="zh-CN" sz="24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SSH</a:t>
                      </a:r>
                      <a:endParaRPr kumimoji="0" lang="en-US" altLang="zh-CN" sz="2400" b="1" i="0" u="none" strike="noStrike" cap="none" normalizeH="0" baseline="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CCCC"/>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2"/>
                  </a:ext>
                </a:extLst>
              </a:tr>
              <a:tr h="390525">
                <a:tc>
                  <a:txBody>
                    <a:bodyPr/>
                    <a:lstStyle>
                      <a:lvl1pPr>
                        <a:spcBef>
                          <a:spcPct val="20000"/>
                        </a:spcBef>
                        <a:tabLst>
                          <a:tab pos="4362450" algn="l"/>
                        </a:tabLst>
                        <a:defRPr sz="2800">
                          <a:solidFill>
                            <a:schemeClr val="tx1"/>
                          </a:solidFill>
                          <a:latin typeface="Arial" pitchFamily="34" charset="0"/>
                          <a:ea typeface="宋体" pitchFamily="2" charset="-122"/>
                        </a:defRPr>
                      </a:lvl1pPr>
                      <a:lvl2pPr>
                        <a:spcBef>
                          <a:spcPct val="20000"/>
                        </a:spcBef>
                        <a:tabLst>
                          <a:tab pos="4362450" algn="l"/>
                        </a:tabLst>
                        <a:defRPr sz="2400">
                          <a:solidFill>
                            <a:schemeClr val="tx1"/>
                          </a:solidFill>
                          <a:latin typeface="Arial" pitchFamily="34" charset="0"/>
                          <a:ea typeface="宋体" pitchFamily="2" charset="-122"/>
                        </a:defRPr>
                      </a:lvl2pPr>
                      <a:lvl3pPr>
                        <a:spcBef>
                          <a:spcPct val="20000"/>
                        </a:spcBef>
                        <a:tabLst>
                          <a:tab pos="4362450" algn="l"/>
                        </a:tabLst>
                        <a:defRPr sz="2000">
                          <a:solidFill>
                            <a:schemeClr val="tx1"/>
                          </a:solidFill>
                          <a:latin typeface="Arial" pitchFamily="34" charset="0"/>
                          <a:ea typeface="宋体" pitchFamily="2" charset="-122"/>
                        </a:defRPr>
                      </a:lvl3pPr>
                      <a:lvl4pPr>
                        <a:spcBef>
                          <a:spcPct val="20000"/>
                        </a:spcBef>
                        <a:tabLst>
                          <a:tab pos="4362450" algn="l"/>
                        </a:tabLst>
                        <a:defRPr>
                          <a:solidFill>
                            <a:schemeClr val="tx1"/>
                          </a:solidFill>
                          <a:latin typeface="Arial" pitchFamily="34" charset="0"/>
                          <a:ea typeface="宋体" pitchFamily="2" charset="-122"/>
                        </a:defRPr>
                      </a:lvl4pPr>
                      <a:lvl5pPr>
                        <a:spcBef>
                          <a:spcPct val="20000"/>
                        </a:spcBef>
                        <a:tabLst>
                          <a:tab pos="4362450" algn="l"/>
                        </a:tabLst>
                        <a:defRPr>
                          <a:solidFill>
                            <a:schemeClr val="tx1"/>
                          </a:solidFill>
                          <a:latin typeface="Arial" pitchFamily="34" charset="0"/>
                          <a:ea typeface="宋体" pitchFamily="2" charset="-122"/>
                        </a:defRPr>
                      </a:lvl5pPr>
                      <a:lvl6pPr fontAlgn="base">
                        <a:spcBef>
                          <a:spcPct val="20000"/>
                        </a:spcBef>
                        <a:spcAft>
                          <a:spcPct val="0"/>
                        </a:spcAft>
                        <a:tabLst>
                          <a:tab pos="4362450" algn="l"/>
                        </a:tabLst>
                        <a:defRPr>
                          <a:solidFill>
                            <a:schemeClr val="tx1"/>
                          </a:solidFill>
                          <a:latin typeface="Arial" pitchFamily="34" charset="0"/>
                          <a:ea typeface="宋体" pitchFamily="2" charset="-122"/>
                        </a:defRPr>
                      </a:lvl6pPr>
                      <a:lvl7pPr fontAlgn="base">
                        <a:spcBef>
                          <a:spcPct val="20000"/>
                        </a:spcBef>
                        <a:spcAft>
                          <a:spcPct val="0"/>
                        </a:spcAft>
                        <a:tabLst>
                          <a:tab pos="4362450" algn="l"/>
                        </a:tabLst>
                        <a:defRPr>
                          <a:solidFill>
                            <a:schemeClr val="tx1"/>
                          </a:solidFill>
                          <a:latin typeface="Arial" pitchFamily="34" charset="0"/>
                          <a:ea typeface="宋体" pitchFamily="2" charset="-122"/>
                        </a:defRPr>
                      </a:lvl7pPr>
                      <a:lvl8pPr fontAlgn="base">
                        <a:spcBef>
                          <a:spcPct val="20000"/>
                        </a:spcBef>
                        <a:spcAft>
                          <a:spcPct val="0"/>
                        </a:spcAft>
                        <a:tabLst>
                          <a:tab pos="4362450" algn="l"/>
                        </a:tabLst>
                        <a:defRPr>
                          <a:solidFill>
                            <a:schemeClr val="tx1"/>
                          </a:solidFill>
                          <a:latin typeface="Arial" pitchFamily="34" charset="0"/>
                          <a:ea typeface="宋体" pitchFamily="2" charset="-122"/>
                        </a:defRPr>
                      </a:lvl8pPr>
                      <a:lvl9pPr fontAlgn="base">
                        <a:spcBef>
                          <a:spcPct val="20000"/>
                        </a:spcBef>
                        <a:spcAft>
                          <a:spcPct val="0"/>
                        </a:spcAft>
                        <a:tabLst>
                          <a:tab pos="4362450" algn="l"/>
                        </a:tabLst>
                        <a:defRPr>
                          <a:solidFill>
                            <a:schemeClr val="tx1"/>
                          </a:solidFill>
                          <a:latin typeface="Arial"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tab pos="4362450" algn="l"/>
                        </a:tabLst>
                      </a:pPr>
                      <a:r>
                        <a:rPr kumimoji="0" lang="en-US" altLang="zh-CN" sz="24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UDP</a:t>
                      </a:r>
                      <a:endParaRPr kumimoji="0" lang="en-US" altLang="zh-CN" sz="2400" b="1" i="0" u="none" strike="noStrike" cap="none" normalizeH="0" baseline="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gridSpan="4">
                  <a:txBody>
                    <a:bodyPr/>
                    <a:lstStyle>
                      <a:lvl1pPr>
                        <a:spcBef>
                          <a:spcPct val="20000"/>
                        </a:spcBef>
                        <a:tabLst>
                          <a:tab pos="4362450" algn="l"/>
                        </a:tabLst>
                        <a:defRPr sz="2800">
                          <a:solidFill>
                            <a:schemeClr val="tx1"/>
                          </a:solidFill>
                          <a:latin typeface="Arial" pitchFamily="34" charset="0"/>
                          <a:ea typeface="宋体" pitchFamily="2" charset="-122"/>
                        </a:defRPr>
                      </a:lvl1pPr>
                      <a:lvl2pPr>
                        <a:spcBef>
                          <a:spcPct val="20000"/>
                        </a:spcBef>
                        <a:tabLst>
                          <a:tab pos="4362450" algn="l"/>
                        </a:tabLst>
                        <a:defRPr sz="2400">
                          <a:solidFill>
                            <a:schemeClr val="tx1"/>
                          </a:solidFill>
                          <a:latin typeface="Arial" pitchFamily="34" charset="0"/>
                          <a:ea typeface="宋体" pitchFamily="2" charset="-122"/>
                        </a:defRPr>
                      </a:lvl2pPr>
                      <a:lvl3pPr>
                        <a:spcBef>
                          <a:spcPct val="20000"/>
                        </a:spcBef>
                        <a:tabLst>
                          <a:tab pos="4362450" algn="l"/>
                        </a:tabLst>
                        <a:defRPr sz="2000">
                          <a:solidFill>
                            <a:schemeClr val="tx1"/>
                          </a:solidFill>
                          <a:latin typeface="Arial" pitchFamily="34" charset="0"/>
                          <a:ea typeface="宋体" pitchFamily="2" charset="-122"/>
                        </a:defRPr>
                      </a:lvl3pPr>
                      <a:lvl4pPr>
                        <a:spcBef>
                          <a:spcPct val="20000"/>
                        </a:spcBef>
                        <a:tabLst>
                          <a:tab pos="4362450" algn="l"/>
                        </a:tabLst>
                        <a:defRPr>
                          <a:solidFill>
                            <a:schemeClr val="tx1"/>
                          </a:solidFill>
                          <a:latin typeface="Arial" pitchFamily="34" charset="0"/>
                          <a:ea typeface="宋体" pitchFamily="2" charset="-122"/>
                        </a:defRPr>
                      </a:lvl4pPr>
                      <a:lvl5pPr>
                        <a:spcBef>
                          <a:spcPct val="20000"/>
                        </a:spcBef>
                        <a:tabLst>
                          <a:tab pos="4362450" algn="l"/>
                        </a:tabLst>
                        <a:defRPr>
                          <a:solidFill>
                            <a:schemeClr val="tx1"/>
                          </a:solidFill>
                          <a:latin typeface="Arial" pitchFamily="34" charset="0"/>
                          <a:ea typeface="宋体" pitchFamily="2" charset="-122"/>
                        </a:defRPr>
                      </a:lvl5pPr>
                      <a:lvl6pPr fontAlgn="base">
                        <a:spcBef>
                          <a:spcPct val="20000"/>
                        </a:spcBef>
                        <a:spcAft>
                          <a:spcPct val="0"/>
                        </a:spcAft>
                        <a:tabLst>
                          <a:tab pos="4362450" algn="l"/>
                        </a:tabLst>
                        <a:defRPr>
                          <a:solidFill>
                            <a:schemeClr val="tx1"/>
                          </a:solidFill>
                          <a:latin typeface="Arial" pitchFamily="34" charset="0"/>
                          <a:ea typeface="宋体" pitchFamily="2" charset="-122"/>
                        </a:defRPr>
                      </a:lvl6pPr>
                      <a:lvl7pPr fontAlgn="base">
                        <a:spcBef>
                          <a:spcPct val="20000"/>
                        </a:spcBef>
                        <a:spcAft>
                          <a:spcPct val="0"/>
                        </a:spcAft>
                        <a:tabLst>
                          <a:tab pos="4362450" algn="l"/>
                        </a:tabLst>
                        <a:defRPr>
                          <a:solidFill>
                            <a:schemeClr val="tx1"/>
                          </a:solidFill>
                          <a:latin typeface="Arial" pitchFamily="34" charset="0"/>
                          <a:ea typeface="宋体" pitchFamily="2" charset="-122"/>
                        </a:defRPr>
                      </a:lvl7pPr>
                      <a:lvl8pPr fontAlgn="base">
                        <a:spcBef>
                          <a:spcPct val="20000"/>
                        </a:spcBef>
                        <a:spcAft>
                          <a:spcPct val="0"/>
                        </a:spcAft>
                        <a:tabLst>
                          <a:tab pos="4362450" algn="l"/>
                        </a:tabLst>
                        <a:defRPr>
                          <a:solidFill>
                            <a:schemeClr val="tx1"/>
                          </a:solidFill>
                          <a:latin typeface="Arial" pitchFamily="34" charset="0"/>
                          <a:ea typeface="宋体" pitchFamily="2" charset="-122"/>
                        </a:defRPr>
                      </a:lvl8pPr>
                      <a:lvl9pPr fontAlgn="base">
                        <a:spcBef>
                          <a:spcPct val="20000"/>
                        </a:spcBef>
                        <a:spcAft>
                          <a:spcPct val="0"/>
                        </a:spcAft>
                        <a:tabLst>
                          <a:tab pos="4362450" algn="l"/>
                        </a:tabLst>
                        <a:defRPr>
                          <a:solidFill>
                            <a:schemeClr val="tx1"/>
                          </a:solidFill>
                          <a:latin typeface="Arial"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tab pos="4362450" algn="l"/>
                        </a:tabLst>
                      </a:pPr>
                      <a:r>
                        <a:rPr kumimoji="0" lang="en-US" altLang="zh-CN" sz="24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TCP</a:t>
                      </a:r>
                      <a:endParaRPr kumimoji="0" lang="en-US" altLang="zh-CN" sz="2400" b="1" i="0" u="none" strike="noStrike" cap="none" normalizeH="0" baseline="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3"/>
                  </a:ext>
                </a:extLst>
              </a:tr>
              <a:tr h="366713">
                <a:tc gridSpan="5">
                  <a:txBody>
                    <a:bodyPr/>
                    <a:lstStyle>
                      <a:lvl1pPr>
                        <a:spcBef>
                          <a:spcPct val="20000"/>
                        </a:spcBef>
                        <a:tabLst>
                          <a:tab pos="4362450" algn="l"/>
                        </a:tabLst>
                        <a:defRPr sz="2800">
                          <a:solidFill>
                            <a:schemeClr val="tx1"/>
                          </a:solidFill>
                          <a:latin typeface="Arial" pitchFamily="34" charset="0"/>
                          <a:ea typeface="宋体" pitchFamily="2" charset="-122"/>
                        </a:defRPr>
                      </a:lvl1pPr>
                      <a:lvl2pPr>
                        <a:spcBef>
                          <a:spcPct val="20000"/>
                        </a:spcBef>
                        <a:tabLst>
                          <a:tab pos="4362450" algn="l"/>
                        </a:tabLst>
                        <a:defRPr sz="2400">
                          <a:solidFill>
                            <a:schemeClr val="tx1"/>
                          </a:solidFill>
                          <a:latin typeface="Arial" pitchFamily="34" charset="0"/>
                          <a:ea typeface="宋体" pitchFamily="2" charset="-122"/>
                        </a:defRPr>
                      </a:lvl2pPr>
                      <a:lvl3pPr>
                        <a:spcBef>
                          <a:spcPct val="20000"/>
                        </a:spcBef>
                        <a:tabLst>
                          <a:tab pos="4362450" algn="l"/>
                        </a:tabLst>
                        <a:defRPr sz="2000">
                          <a:solidFill>
                            <a:schemeClr val="tx1"/>
                          </a:solidFill>
                          <a:latin typeface="Arial" pitchFamily="34" charset="0"/>
                          <a:ea typeface="宋体" pitchFamily="2" charset="-122"/>
                        </a:defRPr>
                      </a:lvl3pPr>
                      <a:lvl4pPr>
                        <a:spcBef>
                          <a:spcPct val="20000"/>
                        </a:spcBef>
                        <a:tabLst>
                          <a:tab pos="4362450" algn="l"/>
                        </a:tabLst>
                        <a:defRPr>
                          <a:solidFill>
                            <a:schemeClr val="tx1"/>
                          </a:solidFill>
                          <a:latin typeface="Arial" pitchFamily="34" charset="0"/>
                          <a:ea typeface="宋体" pitchFamily="2" charset="-122"/>
                        </a:defRPr>
                      </a:lvl4pPr>
                      <a:lvl5pPr>
                        <a:spcBef>
                          <a:spcPct val="20000"/>
                        </a:spcBef>
                        <a:tabLst>
                          <a:tab pos="4362450" algn="l"/>
                        </a:tabLst>
                        <a:defRPr>
                          <a:solidFill>
                            <a:schemeClr val="tx1"/>
                          </a:solidFill>
                          <a:latin typeface="Arial" pitchFamily="34" charset="0"/>
                          <a:ea typeface="宋体" pitchFamily="2" charset="-122"/>
                        </a:defRPr>
                      </a:lvl5pPr>
                      <a:lvl6pPr fontAlgn="base">
                        <a:spcBef>
                          <a:spcPct val="20000"/>
                        </a:spcBef>
                        <a:spcAft>
                          <a:spcPct val="0"/>
                        </a:spcAft>
                        <a:tabLst>
                          <a:tab pos="4362450" algn="l"/>
                        </a:tabLst>
                        <a:defRPr>
                          <a:solidFill>
                            <a:schemeClr val="tx1"/>
                          </a:solidFill>
                          <a:latin typeface="Arial" pitchFamily="34" charset="0"/>
                          <a:ea typeface="宋体" pitchFamily="2" charset="-122"/>
                        </a:defRPr>
                      </a:lvl6pPr>
                      <a:lvl7pPr fontAlgn="base">
                        <a:spcBef>
                          <a:spcPct val="20000"/>
                        </a:spcBef>
                        <a:spcAft>
                          <a:spcPct val="0"/>
                        </a:spcAft>
                        <a:tabLst>
                          <a:tab pos="4362450" algn="l"/>
                        </a:tabLst>
                        <a:defRPr>
                          <a:solidFill>
                            <a:schemeClr val="tx1"/>
                          </a:solidFill>
                          <a:latin typeface="Arial" pitchFamily="34" charset="0"/>
                          <a:ea typeface="宋体" pitchFamily="2" charset="-122"/>
                        </a:defRPr>
                      </a:lvl7pPr>
                      <a:lvl8pPr fontAlgn="base">
                        <a:spcBef>
                          <a:spcPct val="20000"/>
                        </a:spcBef>
                        <a:spcAft>
                          <a:spcPct val="0"/>
                        </a:spcAft>
                        <a:tabLst>
                          <a:tab pos="4362450" algn="l"/>
                        </a:tabLst>
                        <a:defRPr>
                          <a:solidFill>
                            <a:schemeClr val="tx1"/>
                          </a:solidFill>
                          <a:latin typeface="Arial" pitchFamily="34" charset="0"/>
                          <a:ea typeface="宋体" pitchFamily="2" charset="-122"/>
                        </a:defRPr>
                      </a:lvl8pPr>
                      <a:lvl9pPr fontAlgn="base">
                        <a:spcBef>
                          <a:spcPct val="20000"/>
                        </a:spcBef>
                        <a:spcAft>
                          <a:spcPct val="0"/>
                        </a:spcAft>
                        <a:tabLst>
                          <a:tab pos="4362450" algn="l"/>
                        </a:tabLst>
                        <a:defRPr>
                          <a:solidFill>
                            <a:schemeClr val="tx1"/>
                          </a:solidFill>
                          <a:latin typeface="Arial"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tab pos="4362450" algn="l"/>
                        </a:tabLst>
                      </a:pPr>
                      <a:r>
                        <a:rPr kumimoji="0" lang="en-US" altLang="zh-CN" sz="24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IP</a:t>
                      </a:r>
                      <a:endParaRPr kumimoji="0" lang="en-US" altLang="zh-CN" sz="2400" b="1" i="0" u="none" strike="noStrike" cap="none" normalizeH="0" baseline="0">
                        <a:ln>
                          <a:noFill/>
                        </a:ln>
                        <a:solidFill>
                          <a:schemeClr val="tx1"/>
                        </a:solidFill>
                        <a:effectLst/>
                        <a:latin typeface="Arial"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4"/>
                  </a:ext>
                </a:extLst>
              </a:tr>
            </a:tbl>
          </a:graphicData>
        </a:graphic>
      </p:graphicFrame>
      <p:sp>
        <p:nvSpPr>
          <p:cNvPr id="22558" name="日期占位符 3">
            <a:extLst>
              <a:ext uri="{FF2B5EF4-FFF2-40B4-BE49-F238E27FC236}">
                <a16:creationId xmlns:a16="http://schemas.microsoft.com/office/drawing/2014/main" id="{35BE6527-834D-4666-9DF6-ABE856FE244A}"/>
              </a:ext>
            </a:extLst>
          </p:cNvPr>
          <p:cNvSpPr>
            <a:spLocks noGrp="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7753ACF6-8916-44D4-9F17-30BE7C0547E8}" type="datetime1">
              <a:rPr lang="zh-CN" altLang="en-US" smtClean="0">
                <a:solidFill>
                  <a:schemeClr val="bg1"/>
                </a:solidFill>
                <a:latin typeface="Verdana" panose="020B0604030504040204" pitchFamily="34" charset="0"/>
              </a:rPr>
              <a:pPr eaLnBrk="1" hangingPunct="1"/>
              <a:t>2021/11/15</a:t>
            </a:fld>
            <a:endParaRPr lang="en-US" altLang="zh-CN">
              <a:solidFill>
                <a:schemeClr val="bg1"/>
              </a:solidFill>
              <a:latin typeface="Verdana" panose="020B0604030504040204" pitchFamily="34" charset="0"/>
            </a:endParaRPr>
          </a:p>
        </p:txBody>
      </p:sp>
      <p:sp>
        <p:nvSpPr>
          <p:cNvPr id="22560" name="Rectangle 55">
            <a:extLst>
              <a:ext uri="{FF2B5EF4-FFF2-40B4-BE49-F238E27FC236}">
                <a16:creationId xmlns:a16="http://schemas.microsoft.com/office/drawing/2014/main" id="{0D1680B2-C35C-412B-877C-2C4DF6026CA7}"/>
              </a:ext>
            </a:extLst>
          </p:cNvPr>
          <p:cNvSpPr>
            <a:spLocks noChangeArrowheads="1"/>
          </p:cNvSpPr>
          <p:nvPr/>
        </p:nvSpPr>
        <p:spPr bwMode="auto">
          <a:xfrm>
            <a:off x="457200" y="4365625"/>
            <a:ext cx="7724274" cy="14416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ts val="0"/>
              </a:spcBef>
            </a:pPr>
            <a:r>
              <a:rPr lang="zh-CN" altLang="en-US" sz="2800" b="1" dirty="0">
                <a:latin typeface="Times New Roman" panose="02020603050405020304" pitchFamily="18" charset="0"/>
              </a:rPr>
              <a:t>    特定安全服务为特定应用定制体现，将安全服务直接嵌入在应用程序中。</a:t>
            </a:r>
            <a:r>
              <a:rPr lang="zh-CN" altLang="en-US" sz="2800" dirty="0">
                <a:latin typeface="Times New Roman" panose="02020603050405020304" pitchFamily="18" charset="0"/>
              </a:rPr>
              <a:t> </a:t>
            </a:r>
          </a:p>
        </p:txBody>
      </p:sp>
    </p:spTree>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pPr eaLnBrk="1" hangingPunct="1"/>
            <a:r>
              <a:rPr lang="zh-CN" altLang="en-US"/>
              <a:t>内容提纲</a:t>
            </a:r>
            <a:endParaRPr lang="en-US" altLang="zh-CN">
              <a:solidFill>
                <a:schemeClr val="accent1"/>
              </a:solidFill>
            </a:endParaRPr>
          </a:p>
        </p:txBody>
      </p:sp>
      <p:sp>
        <p:nvSpPr>
          <p:cNvPr id="30723" name="Text Box 3"/>
          <p:cNvSpPr txBox="1">
            <a:spLocks noChangeArrowheads="1"/>
          </p:cNvSpPr>
          <p:nvPr/>
        </p:nvSpPr>
        <p:spPr bwMode="auto">
          <a:xfrm>
            <a:off x="1660525" y="722313"/>
            <a:ext cx="184150" cy="366712"/>
          </a:xfrm>
          <a:prstGeom prst="rect">
            <a:avLst/>
          </a:prstGeom>
          <a:noFill/>
          <a:ln w="9525">
            <a:noFill/>
            <a:miter lim="800000"/>
            <a:headEnd/>
            <a:tailEnd/>
          </a:ln>
        </p:spPr>
        <p:txBody>
          <a:bodyPr wrap="none">
            <a:spAutoFit/>
          </a:bodyPr>
          <a:lstStyle/>
          <a:p>
            <a:endParaRPr lang="zh-CN" altLang="en-US">
              <a:ea typeface="宋体" charset="-122"/>
            </a:endParaRPr>
          </a:p>
        </p:txBody>
      </p:sp>
      <p:sp>
        <p:nvSpPr>
          <p:cNvPr id="30724" name="Line 4"/>
          <p:cNvSpPr>
            <a:spLocks noChangeShapeType="1"/>
          </p:cNvSpPr>
          <p:nvPr/>
        </p:nvSpPr>
        <p:spPr bwMode="gray">
          <a:xfrm>
            <a:off x="1252538" y="3135100"/>
            <a:ext cx="6167437" cy="7937"/>
          </a:xfrm>
          <a:prstGeom prst="line">
            <a:avLst/>
          </a:prstGeom>
          <a:noFill/>
          <a:ln w="25400">
            <a:solidFill>
              <a:srgbClr val="C0C0C0"/>
            </a:solidFill>
            <a:prstDash val="sysDot"/>
            <a:round/>
            <a:headEnd/>
            <a:tailEnd type="oval" w="med" len="med"/>
          </a:ln>
        </p:spPr>
        <p:txBody>
          <a:bodyPr wrap="none" anchor="ctr"/>
          <a:lstStyle/>
          <a:p>
            <a:endParaRPr lang="zh-CN" altLang="en-US"/>
          </a:p>
        </p:txBody>
      </p:sp>
      <p:sp>
        <p:nvSpPr>
          <p:cNvPr id="30725" name="Rectangle 5"/>
          <p:cNvSpPr>
            <a:spLocks noChangeArrowheads="1"/>
          </p:cNvSpPr>
          <p:nvPr/>
        </p:nvSpPr>
        <p:spPr bwMode="gray">
          <a:xfrm rot="3419336">
            <a:off x="979487" y="2558838"/>
            <a:ext cx="479425" cy="520700"/>
          </a:xfrm>
          <a:prstGeom prst="rect">
            <a:avLst/>
          </a:prstGeom>
          <a:solidFill>
            <a:srgbClr val="9369E7"/>
          </a:solidFill>
          <a:ln w="9525">
            <a:miter lim="800000"/>
            <a:headEnd/>
            <a:tailEnd/>
          </a:ln>
          <a:scene3d>
            <a:camera prst="legacyPerspectiveFront">
              <a:rot lat="0" lon="1500000" rev="0"/>
            </a:camera>
            <a:lightRig rig="legacyFlat4" dir="b"/>
          </a:scene3d>
          <a:sp3d extrusionH="430200" prstMaterial="legacyMatte">
            <a:bevelT w="13500" h="13500" prst="angle"/>
            <a:bevelB w="13500" h="13500" prst="angle"/>
            <a:extrusionClr>
              <a:srgbClr val="9369E7"/>
            </a:extrusionClr>
          </a:sp3d>
        </p:spPr>
        <p:txBody>
          <a:bodyPr wrap="none" anchor="ctr">
            <a:flatTx/>
          </a:bodyPr>
          <a:lstStyle/>
          <a:p>
            <a:endParaRPr lang="zh-CN" altLang="en-US"/>
          </a:p>
        </p:txBody>
      </p:sp>
      <p:sp>
        <p:nvSpPr>
          <p:cNvPr id="30726" name="Text Box 6"/>
          <p:cNvSpPr txBox="1">
            <a:spLocks noChangeArrowheads="1"/>
          </p:cNvSpPr>
          <p:nvPr/>
        </p:nvSpPr>
        <p:spPr bwMode="gray">
          <a:xfrm>
            <a:off x="1785938" y="2522325"/>
            <a:ext cx="5346700" cy="579437"/>
          </a:xfrm>
          <a:prstGeom prst="rect">
            <a:avLst/>
          </a:prstGeom>
          <a:noFill/>
          <a:ln w="9525" algn="ctr">
            <a:noFill/>
            <a:miter lim="800000"/>
            <a:headEnd/>
            <a:tailEnd/>
          </a:ln>
        </p:spPr>
        <p:txBody>
          <a:bodyPr>
            <a:spAutoFit/>
          </a:bodyPr>
          <a:lstStyle>
            <a:defPPr>
              <a:defRPr lang="zh-CN"/>
            </a:defPPr>
            <a:lvl1pPr eaLnBrk="0" hangingPunct="0">
              <a:defRPr sz="3200">
                <a:solidFill>
                  <a:srgbClr val="000000"/>
                </a:solidFill>
                <a:latin typeface="Times New Roman" panose="02020603050405020304" pitchFamily="18" charset="0"/>
                <a:cs typeface="Times New Roman" panose="02020603050405020304" pitchFamily="18" charset="0"/>
              </a:defRPr>
            </a:lvl1pPr>
          </a:lstStyle>
          <a:p>
            <a:r>
              <a:rPr lang="en-US" altLang="zh-CN" dirty="0"/>
              <a:t>12.2 Web</a:t>
            </a:r>
            <a:r>
              <a:rPr lang="zh-CN" altLang="en-US" dirty="0"/>
              <a:t>安全的实现方法</a:t>
            </a:r>
          </a:p>
        </p:txBody>
      </p:sp>
      <p:sp>
        <p:nvSpPr>
          <p:cNvPr id="30727" name="Text Box 7"/>
          <p:cNvSpPr txBox="1">
            <a:spLocks noChangeArrowheads="1"/>
          </p:cNvSpPr>
          <p:nvPr/>
        </p:nvSpPr>
        <p:spPr bwMode="gray">
          <a:xfrm>
            <a:off x="1057275" y="2590587"/>
            <a:ext cx="354013" cy="457200"/>
          </a:xfrm>
          <a:prstGeom prst="rect">
            <a:avLst/>
          </a:prstGeom>
          <a:noFill/>
          <a:ln w="9525" algn="ctr">
            <a:noFill/>
            <a:miter lim="800000"/>
            <a:headEnd/>
            <a:tailEnd/>
          </a:ln>
        </p:spPr>
        <p:txBody>
          <a:bodyPr wrap="none">
            <a:spAutoFit/>
          </a:bodyPr>
          <a:lstStyle/>
          <a:p>
            <a:pPr algn="ctr" eaLnBrk="0" hangingPunct="0"/>
            <a:r>
              <a:rPr lang="en-US" altLang="zh-CN" sz="2400" b="1">
                <a:solidFill>
                  <a:schemeClr val="bg1"/>
                </a:solidFill>
                <a:ea typeface="宋体" charset="-122"/>
              </a:rPr>
              <a:t>2</a:t>
            </a:r>
          </a:p>
        </p:txBody>
      </p:sp>
      <p:sp>
        <p:nvSpPr>
          <p:cNvPr id="30728" name="Rectangle 8"/>
          <p:cNvSpPr>
            <a:spLocks noChangeArrowheads="1"/>
          </p:cNvSpPr>
          <p:nvPr/>
        </p:nvSpPr>
        <p:spPr bwMode="gray">
          <a:xfrm rot="3419336">
            <a:off x="973137" y="3637246"/>
            <a:ext cx="479425" cy="520700"/>
          </a:xfrm>
          <a:prstGeom prst="rect">
            <a:avLst/>
          </a:prstGeom>
          <a:solidFill>
            <a:srgbClr val="669900"/>
          </a:solidFill>
          <a:ln w="9525">
            <a:miter lim="800000"/>
            <a:headEnd/>
            <a:tailEnd/>
          </a:ln>
          <a:scene3d>
            <a:camera prst="legacyPerspectiveFront">
              <a:rot lat="0" lon="1500000" rev="0"/>
            </a:camera>
            <a:lightRig rig="legacyFlat4" dir="b"/>
          </a:scene3d>
          <a:sp3d extrusionH="430200" prstMaterial="legacyMatte">
            <a:bevelT w="13500" h="13500" prst="angle"/>
            <a:bevelB w="13500" h="13500" prst="angle"/>
            <a:extrusionClr>
              <a:srgbClr val="669900"/>
            </a:extrusionClr>
          </a:sp3d>
        </p:spPr>
        <p:txBody>
          <a:bodyPr wrap="none" anchor="ctr">
            <a:flatTx/>
          </a:bodyPr>
          <a:lstStyle/>
          <a:p>
            <a:endParaRPr lang="zh-CN" altLang="en-US"/>
          </a:p>
        </p:txBody>
      </p:sp>
      <p:sp>
        <p:nvSpPr>
          <p:cNvPr id="30729" name="Text Box 9"/>
          <p:cNvSpPr txBox="1">
            <a:spLocks noChangeArrowheads="1"/>
          </p:cNvSpPr>
          <p:nvPr/>
        </p:nvSpPr>
        <p:spPr bwMode="gray">
          <a:xfrm>
            <a:off x="1779588" y="3600733"/>
            <a:ext cx="5497512" cy="579438"/>
          </a:xfrm>
          <a:prstGeom prst="rect">
            <a:avLst/>
          </a:prstGeom>
          <a:solidFill>
            <a:srgbClr val="FF6600"/>
          </a:solidFill>
          <a:ln w="9525" algn="ctr">
            <a:noFill/>
            <a:miter lim="800000"/>
            <a:headEnd/>
            <a:tailEnd/>
          </a:ln>
        </p:spPr>
        <p:txBody>
          <a:bodyPr wrap="square">
            <a:spAutoFit/>
          </a:bodyPr>
          <a:lstStyle>
            <a:defPPr>
              <a:defRPr lang="zh-CN"/>
            </a:defPPr>
            <a:lvl1pPr eaLnBrk="0" hangingPunct="0">
              <a:defRPr sz="3200">
                <a:solidFill>
                  <a:srgbClr val="000000"/>
                </a:solidFill>
                <a:latin typeface="Times New Roman" panose="02020603050405020304" pitchFamily="18" charset="0"/>
                <a:ea typeface="黑体" panose="02010609060101010101" pitchFamily="49" charset="-122"/>
              </a:defRPr>
            </a:lvl1pPr>
          </a:lstStyle>
          <a:p>
            <a:r>
              <a:rPr lang="en-US" altLang="zh-CN" dirty="0"/>
              <a:t>12.3 SSL/TLS</a:t>
            </a:r>
            <a:endParaRPr lang="zh-CN" altLang="en-US" dirty="0"/>
          </a:p>
        </p:txBody>
      </p:sp>
      <p:sp>
        <p:nvSpPr>
          <p:cNvPr id="30730" name="Text Box 10"/>
          <p:cNvSpPr txBox="1">
            <a:spLocks noChangeArrowheads="1"/>
          </p:cNvSpPr>
          <p:nvPr/>
        </p:nvSpPr>
        <p:spPr bwMode="gray">
          <a:xfrm>
            <a:off x="1050925" y="3668996"/>
            <a:ext cx="354013" cy="457200"/>
          </a:xfrm>
          <a:prstGeom prst="rect">
            <a:avLst/>
          </a:prstGeom>
          <a:noFill/>
          <a:ln w="9525" algn="ctr">
            <a:noFill/>
            <a:miter lim="800000"/>
            <a:headEnd/>
            <a:tailEnd/>
          </a:ln>
        </p:spPr>
        <p:txBody>
          <a:bodyPr wrap="none">
            <a:spAutoFit/>
          </a:bodyPr>
          <a:lstStyle/>
          <a:p>
            <a:pPr algn="ctr" eaLnBrk="0" hangingPunct="0"/>
            <a:r>
              <a:rPr lang="en-US" altLang="zh-CN" sz="2400" b="1">
                <a:solidFill>
                  <a:schemeClr val="bg1"/>
                </a:solidFill>
                <a:ea typeface="宋体" charset="-122"/>
              </a:rPr>
              <a:t>3</a:t>
            </a:r>
          </a:p>
        </p:txBody>
      </p:sp>
      <p:sp>
        <p:nvSpPr>
          <p:cNvPr id="30731" name="Line 11"/>
          <p:cNvSpPr>
            <a:spLocks noChangeShapeType="1"/>
          </p:cNvSpPr>
          <p:nvPr/>
        </p:nvSpPr>
        <p:spPr bwMode="gray">
          <a:xfrm>
            <a:off x="1252538" y="4223033"/>
            <a:ext cx="6167437" cy="7938"/>
          </a:xfrm>
          <a:prstGeom prst="line">
            <a:avLst/>
          </a:prstGeom>
          <a:noFill/>
          <a:ln w="25400">
            <a:solidFill>
              <a:srgbClr val="C0C0C0"/>
            </a:solidFill>
            <a:prstDash val="sysDot"/>
            <a:round/>
            <a:headEnd/>
            <a:tailEnd type="oval" w="med" len="med"/>
          </a:ln>
        </p:spPr>
        <p:txBody>
          <a:bodyPr wrap="none" anchor="ctr"/>
          <a:lstStyle/>
          <a:p>
            <a:endParaRPr lang="zh-CN" altLang="en-US"/>
          </a:p>
        </p:txBody>
      </p:sp>
      <p:sp>
        <p:nvSpPr>
          <p:cNvPr id="30732" name="Rectangle 12"/>
          <p:cNvSpPr>
            <a:spLocks noChangeArrowheads="1"/>
          </p:cNvSpPr>
          <p:nvPr/>
        </p:nvSpPr>
        <p:spPr bwMode="gray">
          <a:xfrm rot="3419336">
            <a:off x="987425" y="4685819"/>
            <a:ext cx="479425" cy="520700"/>
          </a:xfrm>
          <a:prstGeom prst="rect">
            <a:avLst/>
          </a:prstGeom>
          <a:solidFill>
            <a:srgbClr val="9369E7"/>
          </a:solidFill>
          <a:ln w="9525">
            <a:miter lim="800000"/>
            <a:headEnd/>
            <a:tailEnd/>
          </a:ln>
          <a:scene3d>
            <a:camera prst="legacyPerspectiveFront">
              <a:rot lat="0" lon="1500000" rev="0"/>
            </a:camera>
            <a:lightRig rig="legacyFlat4" dir="b"/>
          </a:scene3d>
          <a:sp3d extrusionH="430200" prstMaterial="legacyMatte">
            <a:bevelT w="13500" h="13500" prst="angle"/>
            <a:bevelB w="13500" h="13500" prst="angle"/>
            <a:extrusionClr>
              <a:srgbClr val="9369E7"/>
            </a:extrusionClr>
          </a:sp3d>
        </p:spPr>
        <p:txBody>
          <a:bodyPr wrap="none" anchor="ctr">
            <a:flatTx/>
          </a:bodyPr>
          <a:lstStyle/>
          <a:p>
            <a:endParaRPr lang="zh-CN" altLang="en-US"/>
          </a:p>
        </p:txBody>
      </p:sp>
      <p:sp>
        <p:nvSpPr>
          <p:cNvPr id="30733" name="Text Box 13"/>
          <p:cNvSpPr txBox="1">
            <a:spLocks noChangeArrowheads="1"/>
          </p:cNvSpPr>
          <p:nvPr/>
        </p:nvSpPr>
        <p:spPr bwMode="gray">
          <a:xfrm>
            <a:off x="1785938" y="4664731"/>
            <a:ext cx="5634036" cy="579438"/>
          </a:xfrm>
          <a:prstGeom prst="rect">
            <a:avLst/>
          </a:prstGeom>
          <a:noFill/>
          <a:ln w="9525" algn="ctr">
            <a:noFill/>
            <a:miter lim="800000"/>
            <a:headEnd/>
            <a:tailEnd/>
          </a:ln>
        </p:spPr>
        <p:txBody>
          <a:bodyPr wrap="square">
            <a:spAutoFit/>
          </a:bodyPr>
          <a:lstStyle/>
          <a:p>
            <a:pPr eaLnBrk="0" hangingPunct="0"/>
            <a:r>
              <a:rPr lang="en-US" altLang="zh-CN" sz="3200" dirty="0">
                <a:solidFill>
                  <a:srgbClr val="000000"/>
                </a:solidFill>
                <a:latin typeface="Times New Roman" panose="02020603050405020304" pitchFamily="18" charset="0"/>
                <a:cs typeface="Times New Roman" panose="02020603050405020304" pitchFamily="18" charset="0"/>
              </a:rPr>
              <a:t>12.4</a:t>
            </a:r>
            <a:r>
              <a:rPr lang="zh-CN" altLang="en-US" sz="3200" dirty="0">
                <a:solidFill>
                  <a:srgbClr val="000000"/>
                </a:solidFill>
                <a:latin typeface="Times New Roman" panose="02020603050405020304" pitchFamily="18" charset="0"/>
                <a:cs typeface="Times New Roman" panose="02020603050405020304" pitchFamily="18" charset="0"/>
              </a:rPr>
              <a:t> </a:t>
            </a:r>
            <a:r>
              <a:rPr lang="en-US" altLang="zh-CN" sz="3200" dirty="0">
                <a:solidFill>
                  <a:srgbClr val="000000"/>
                </a:solidFill>
                <a:latin typeface="Times New Roman" panose="02020603050405020304" pitchFamily="18" charset="0"/>
                <a:cs typeface="Times New Roman" panose="02020603050405020304" pitchFamily="18" charset="0"/>
              </a:rPr>
              <a:t>OpenSSL</a:t>
            </a:r>
            <a:r>
              <a:rPr lang="zh-CN" altLang="en-US" sz="3200" dirty="0">
                <a:solidFill>
                  <a:srgbClr val="000000"/>
                </a:solidFill>
                <a:latin typeface="Times New Roman" panose="02020603050405020304" pitchFamily="18" charset="0"/>
                <a:cs typeface="Times New Roman" panose="02020603050405020304" pitchFamily="18" charset="0"/>
              </a:rPr>
              <a:t>简介</a:t>
            </a:r>
            <a:endParaRPr lang="zh-CN" altLang="en-US" sz="3200" b="1" dirty="0">
              <a:solidFill>
                <a:srgbClr val="000000"/>
              </a:solidFill>
              <a:latin typeface="Times New Roman" panose="02020603050405020304" pitchFamily="18" charset="0"/>
              <a:cs typeface="Times New Roman" panose="02020603050405020304" pitchFamily="18" charset="0"/>
            </a:endParaRPr>
          </a:p>
        </p:txBody>
      </p:sp>
      <p:sp>
        <p:nvSpPr>
          <p:cNvPr id="30734" name="Text Box 14"/>
          <p:cNvSpPr txBox="1">
            <a:spLocks noChangeArrowheads="1"/>
          </p:cNvSpPr>
          <p:nvPr/>
        </p:nvSpPr>
        <p:spPr bwMode="gray">
          <a:xfrm>
            <a:off x="1041400" y="4727094"/>
            <a:ext cx="355600" cy="461962"/>
          </a:xfrm>
          <a:prstGeom prst="rect">
            <a:avLst/>
          </a:prstGeom>
          <a:noFill/>
          <a:ln w="9525" algn="ctr">
            <a:noFill/>
            <a:miter lim="800000"/>
            <a:headEnd/>
            <a:tailEnd/>
          </a:ln>
        </p:spPr>
        <p:txBody>
          <a:bodyPr wrap="none">
            <a:spAutoFit/>
          </a:bodyPr>
          <a:lstStyle/>
          <a:p>
            <a:pPr algn="ctr" eaLnBrk="0" hangingPunct="0"/>
            <a:r>
              <a:rPr lang="en-US" altLang="zh-CN" sz="2400" b="1">
                <a:solidFill>
                  <a:schemeClr val="bg1"/>
                </a:solidFill>
                <a:ea typeface="宋体" charset="-122"/>
              </a:rPr>
              <a:t>4</a:t>
            </a:r>
          </a:p>
        </p:txBody>
      </p:sp>
      <p:sp>
        <p:nvSpPr>
          <p:cNvPr id="30735" name="Line 15"/>
          <p:cNvSpPr>
            <a:spLocks noChangeShapeType="1"/>
          </p:cNvSpPr>
          <p:nvPr/>
        </p:nvSpPr>
        <p:spPr bwMode="gray">
          <a:xfrm>
            <a:off x="1262063" y="5294969"/>
            <a:ext cx="6167437" cy="7938"/>
          </a:xfrm>
          <a:prstGeom prst="line">
            <a:avLst/>
          </a:prstGeom>
          <a:noFill/>
          <a:ln w="25400">
            <a:solidFill>
              <a:srgbClr val="C0C0C0"/>
            </a:solidFill>
            <a:prstDash val="sysDot"/>
            <a:round/>
            <a:headEnd/>
            <a:tailEnd type="oval" w="med" len="med"/>
          </a:ln>
        </p:spPr>
        <p:txBody>
          <a:bodyPr wrap="none" anchor="ctr"/>
          <a:lstStyle/>
          <a:p>
            <a:endParaRPr lang="zh-CN" altLang="en-US"/>
          </a:p>
        </p:txBody>
      </p:sp>
      <p:sp>
        <p:nvSpPr>
          <p:cNvPr id="30736" name="Rectangle 16"/>
          <p:cNvSpPr>
            <a:spLocks noChangeArrowheads="1"/>
          </p:cNvSpPr>
          <p:nvPr/>
        </p:nvSpPr>
        <p:spPr bwMode="gray">
          <a:xfrm rot="3419336">
            <a:off x="979487" y="1517182"/>
            <a:ext cx="479425" cy="520700"/>
          </a:xfrm>
          <a:prstGeom prst="rect">
            <a:avLst/>
          </a:prstGeom>
          <a:solidFill>
            <a:srgbClr val="669900"/>
          </a:solidFill>
          <a:ln w="9525">
            <a:miter lim="800000"/>
            <a:headEnd/>
            <a:tailEnd/>
          </a:ln>
          <a:scene3d>
            <a:camera prst="legacyPerspectiveFront">
              <a:rot lat="0" lon="1500000" rev="0"/>
            </a:camera>
            <a:lightRig rig="legacyFlat4" dir="b"/>
          </a:scene3d>
          <a:sp3d extrusionH="430200" prstMaterial="legacyMatte">
            <a:bevelT w="13500" h="13500" prst="angle"/>
            <a:bevelB w="13500" h="13500" prst="angle"/>
            <a:extrusionClr>
              <a:srgbClr val="669900"/>
            </a:extrusionClr>
          </a:sp3d>
        </p:spPr>
        <p:txBody>
          <a:bodyPr wrap="none" anchor="ctr">
            <a:flatTx/>
          </a:bodyPr>
          <a:lstStyle/>
          <a:p>
            <a:endParaRPr lang="zh-CN" altLang="en-US"/>
          </a:p>
        </p:txBody>
      </p:sp>
      <p:sp>
        <p:nvSpPr>
          <p:cNvPr id="30737" name="Text Box 17"/>
          <p:cNvSpPr txBox="1">
            <a:spLocks noChangeArrowheads="1"/>
          </p:cNvSpPr>
          <p:nvPr/>
        </p:nvSpPr>
        <p:spPr bwMode="gray">
          <a:xfrm>
            <a:off x="1785937" y="1480669"/>
            <a:ext cx="5634037" cy="579438"/>
          </a:xfrm>
          <a:prstGeom prst="rect">
            <a:avLst/>
          </a:prstGeom>
          <a:noFill/>
          <a:ln w="9525" algn="ctr">
            <a:noFill/>
            <a:miter lim="800000"/>
            <a:headEnd/>
            <a:tailEnd/>
          </a:ln>
        </p:spPr>
        <p:txBody>
          <a:bodyPr>
            <a:spAutoFit/>
          </a:bodyPr>
          <a:lstStyle>
            <a:defPPr>
              <a:defRPr lang="zh-CN"/>
            </a:defPPr>
            <a:lvl1pPr eaLnBrk="0" hangingPunct="0">
              <a:defRPr sz="3200">
                <a:solidFill>
                  <a:srgbClr val="000000"/>
                </a:solidFill>
                <a:latin typeface="Times New Roman" panose="02020603050405020304" pitchFamily="18" charset="0"/>
                <a:cs typeface="Times New Roman" panose="02020603050405020304" pitchFamily="18" charset="0"/>
              </a:defRPr>
            </a:lvl1pPr>
          </a:lstStyle>
          <a:p>
            <a:r>
              <a:rPr lang="en-US" altLang="zh-CN" dirty="0"/>
              <a:t>12.1 Web</a:t>
            </a:r>
            <a:r>
              <a:rPr lang="zh-CN" altLang="en-US" dirty="0"/>
              <a:t>安全威胁</a:t>
            </a:r>
          </a:p>
        </p:txBody>
      </p:sp>
      <p:sp>
        <p:nvSpPr>
          <p:cNvPr id="30738" name="Text Box 18"/>
          <p:cNvSpPr txBox="1">
            <a:spLocks noChangeArrowheads="1"/>
          </p:cNvSpPr>
          <p:nvPr/>
        </p:nvSpPr>
        <p:spPr bwMode="gray">
          <a:xfrm>
            <a:off x="1057275" y="1548932"/>
            <a:ext cx="354013" cy="457200"/>
          </a:xfrm>
          <a:prstGeom prst="rect">
            <a:avLst/>
          </a:prstGeom>
          <a:noFill/>
          <a:ln w="9525" algn="ctr">
            <a:noFill/>
            <a:miter lim="800000"/>
            <a:headEnd/>
            <a:tailEnd/>
          </a:ln>
        </p:spPr>
        <p:txBody>
          <a:bodyPr wrap="none">
            <a:spAutoFit/>
          </a:bodyPr>
          <a:lstStyle/>
          <a:p>
            <a:pPr algn="ctr" eaLnBrk="0" hangingPunct="0"/>
            <a:r>
              <a:rPr lang="en-US" altLang="zh-CN" sz="2400" b="1">
                <a:solidFill>
                  <a:schemeClr val="bg1"/>
                </a:solidFill>
                <a:ea typeface="宋体" charset="-122"/>
              </a:rPr>
              <a:t>1</a:t>
            </a:r>
          </a:p>
        </p:txBody>
      </p:sp>
      <p:sp>
        <p:nvSpPr>
          <p:cNvPr id="30739" name="Line 19"/>
          <p:cNvSpPr>
            <a:spLocks noChangeShapeType="1"/>
          </p:cNvSpPr>
          <p:nvPr/>
        </p:nvSpPr>
        <p:spPr bwMode="gray">
          <a:xfrm>
            <a:off x="1252538" y="2138817"/>
            <a:ext cx="6167437" cy="7938"/>
          </a:xfrm>
          <a:prstGeom prst="line">
            <a:avLst/>
          </a:prstGeom>
          <a:noFill/>
          <a:ln w="25400">
            <a:solidFill>
              <a:srgbClr val="C0C0C0"/>
            </a:solidFill>
            <a:prstDash val="sysDot"/>
            <a:round/>
            <a:headEnd/>
            <a:tailEnd type="oval" w="med" len="med"/>
          </a:ln>
        </p:spPr>
        <p:txBody>
          <a:bodyPr wrap="none" anchor="ctr"/>
          <a:lstStyle/>
          <a:p>
            <a:endParaRPr lang="zh-CN" altLang="en-US"/>
          </a:p>
        </p:txBody>
      </p:sp>
      <p:sp>
        <p:nvSpPr>
          <p:cNvPr id="20" name="Rectangle 8">
            <a:extLst>
              <a:ext uri="{FF2B5EF4-FFF2-40B4-BE49-F238E27FC236}">
                <a16:creationId xmlns:a16="http://schemas.microsoft.com/office/drawing/2014/main" id="{D50A0EFB-162A-46A4-BCF9-28A0D17DFCF5}"/>
              </a:ext>
            </a:extLst>
          </p:cNvPr>
          <p:cNvSpPr>
            <a:spLocks noChangeArrowheads="1"/>
          </p:cNvSpPr>
          <p:nvPr/>
        </p:nvSpPr>
        <p:spPr bwMode="gray">
          <a:xfrm rot="3419336">
            <a:off x="973136" y="5625016"/>
            <a:ext cx="479425" cy="520700"/>
          </a:xfrm>
          <a:prstGeom prst="rect">
            <a:avLst/>
          </a:prstGeom>
          <a:solidFill>
            <a:srgbClr val="669900"/>
          </a:solidFill>
          <a:ln w="9525">
            <a:miter lim="800000"/>
            <a:headEnd/>
            <a:tailEnd/>
          </a:ln>
          <a:scene3d>
            <a:camera prst="legacyPerspectiveFront">
              <a:rot lat="0" lon="1500000" rev="0"/>
            </a:camera>
            <a:lightRig rig="legacyFlat4" dir="b"/>
          </a:scene3d>
          <a:sp3d extrusionH="430200" prstMaterial="legacyMatte">
            <a:bevelT w="13500" h="13500" prst="angle"/>
            <a:bevelB w="13500" h="13500" prst="angle"/>
            <a:extrusionClr>
              <a:srgbClr val="669900"/>
            </a:extrusionClr>
          </a:sp3d>
        </p:spPr>
        <p:txBody>
          <a:bodyPr wrap="none" anchor="ctr">
            <a:flatTx/>
          </a:bodyPr>
          <a:lstStyle/>
          <a:p>
            <a:endParaRPr lang="zh-CN" altLang="en-US"/>
          </a:p>
        </p:txBody>
      </p:sp>
      <p:sp>
        <p:nvSpPr>
          <p:cNvPr id="21" name="Text Box 9">
            <a:extLst>
              <a:ext uri="{FF2B5EF4-FFF2-40B4-BE49-F238E27FC236}">
                <a16:creationId xmlns:a16="http://schemas.microsoft.com/office/drawing/2014/main" id="{2B1D3A3A-C656-4E00-AA90-05A8DEE0C33B}"/>
              </a:ext>
            </a:extLst>
          </p:cNvPr>
          <p:cNvSpPr txBox="1">
            <a:spLocks noChangeArrowheads="1"/>
          </p:cNvSpPr>
          <p:nvPr/>
        </p:nvSpPr>
        <p:spPr bwMode="gray">
          <a:xfrm>
            <a:off x="1779587" y="5588503"/>
            <a:ext cx="5497512" cy="579438"/>
          </a:xfrm>
          <a:prstGeom prst="rect">
            <a:avLst/>
          </a:prstGeom>
          <a:noFill/>
          <a:ln w="9525" algn="ctr">
            <a:noFill/>
            <a:miter lim="800000"/>
            <a:headEnd/>
            <a:tailEnd/>
          </a:ln>
        </p:spPr>
        <p:txBody>
          <a:bodyPr>
            <a:spAutoFit/>
          </a:bodyPr>
          <a:lstStyle/>
          <a:p>
            <a:pPr eaLnBrk="0" hangingPunct="0"/>
            <a:r>
              <a:rPr lang="en-US" altLang="zh-CN" sz="3200" dirty="0">
                <a:solidFill>
                  <a:srgbClr val="000000"/>
                </a:solidFill>
                <a:latin typeface="Times New Roman" panose="02020603050405020304" pitchFamily="18" charset="0"/>
                <a:cs typeface="Times New Roman" panose="02020603050405020304" pitchFamily="18" charset="0"/>
              </a:rPr>
              <a:t>12.5 SET</a:t>
            </a:r>
            <a:r>
              <a:rPr lang="zh-CN" altLang="en-US" sz="3200" dirty="0">
                <a:solidFill>
                  <a:srgbClr val="000000"/>
                </a:solidFill>
                <a:latin typeface="Times New Roman" panose="02020603050405020304" pitchFamily="18" charset="0"/>
                <a:cs typeface="Times New Roman" panose="02020603050405020304" pitchFamily="18" charset="0"/>
              </a:rPr>
              <a:t>协议</a:t>
            </a:r>
            <a:endParaRPr lang="zh-CN" altLang="en-US" sz="3200" b="1" dirty="0">
              <a:solidFill>
                <a:srgbClr val="000000"/>
              </a:solidFill>
              <a:latin typeface="Times New Roman" panose="02020603050405020304" pitchFamily="18" charset="0"/>
              <a:cs typeface="Times New Roman" panose="02020603050405020304" pitchFamily="18" charset="0"/>
            </a:endParaRPr>
          </a:p>
        </p:txBody>
      </p:sp>
      <p:sp>
        <p:nvSpPr>
          <p:cNvPr id="22" name="Text Box 10">
            <a:extLst>
              <a:ext uri="{FF2B5EF4-FFF2-40B4-BE49-F238E27FC236}">
                <a16:creationId xmlns:a16="http://schemas.microsoft.com/office/drawing/2014/main" id="{72AC36B7-EB7F-45D1-A465-AAB9E4394BB4}"/>
              </a:ext>
            </a:extLst>
          </p:cNvPr>
          <p:cNvSpPr txBox="1">
            <a:spLocks noChangeArrowheads="1"/>
          </p:cNvSpPr>
          <p:nvPr/>
        </p:nvSpPr>
        <p:spPr bwMode="gray">
          <a:xfrm>
            <a:off x="1037814" y="5656766"/>
            <a:ext cx="380232" cy="461665"/>
          </a:xfrm>
          <a:prstGeom prst="rect">
            <a:avLst/>
          </a:prstGeom>
          <a:noFill/>
          <a:ln w="9525" algn="ctr">
            <a:noFill/>
            <a:miter lim="800000"/>
            <a:headEnd/>
            <a:tailEnd/>
          </a:ln>
        </p:spPr>
        <p:txBody>
          <a:bodyPr wrap="none">
            <a:spAutoFit/>
          </a:bodyPr>
          <a:lstStyle/>
          <a:p>
            <a:pPr algn="ctr" eaLnBrk="0" hangingPunct="0"/>
            <a:r>
              <a:rPr lang="en-US" altLang="zh-CN" sz="2400" dirty="0">
                <a:solidFill>
                  <a:schemeClr val="bg1"/>
                </a:solidFill>
                <a:ea typeface="宋体" charset="-122"/>
              </a:rPr>
              <a:t>5</a:t>
            </a:r>
            <a:endParaRPr lang="en-US" altLang="zh-CN" sz="2400" b="1" dirty="0">
              <a:solidFill>
                <a:schemeClr val="bg1"/>
              </a:solidFill>
              <a:ea typeface="宋体" charset="-122"/>
            </a:endParaRPr>
          </a:p>
        </p:txBody>
      </p:sp>
      <p:sp>
        <p:nvSpPr>
          <p:cNvPr id="23" name="Line 11">
            <a:extLst>
              <a:ext uri="{FF2B5EF4-FFF2-40B4-BE49-F238E27FC236}">
                <a16:creationId xmlns:a16="http://schemas.microsoft.com/office/drawing/2014/main" id="{38560A95-77AF-4493-B2DB-399AF42DA18E}"/>
              </a:ext>
            </a:extLst>
          </p:cNvPr>
          <p:cNvSpPr>
            <a:spLocks noChangeShapeType="1"/>
          </p:cNvSpPr>
          <p:nvPr/>
        </p:nvSpPr>
        <p:spPr bwMode="gray">
          <a:xfrm>
            <a:off x="1252537" y="6210803"/>
            <a:ext cx="6167437" cy="7938"/>
          </a:xfrm>
          <a:prstGeom prst="line">
            <a:avLst/>
          </a:prstGeom>
          <a:noFill/>
          <a:ln w="25400">
            <a:solidFill>
              <a:srgbClr val="C0C0C0"/>
            </a:solidFill>
            <a:prstDash val="sysDot"/>
            <a:round/>
            <a:headEnd/>
            <a:tailEnd type="oval" w="med" len="med"/>
          </a:ln>
        </p:spPr>
        <p:txBody>
          <a:bodyPr wrap="none" anchor="ctr"/>
          <a:lstStyle/>
          <a:p>
            <a:endParaRPr lang="zh-CN" altLang="en-US"/>
          </a:p>
        </p:txBody>
      </p:sp>
    </p:spTree>
    <p:extLst>
      <p:ext uri="{BB962C8B-B14F-4D97-AF65-F5344CB8AC3E}">
        <p14:creationId xmlns:p14="http://schemas.microsoft.com/office/powerpoint/2010/main" val="24335805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591623" y="1274772"/>
            <a:ext cx="7960752" cy="4534050"/>
          </a:xfrm>
        </p:spPr>
        <p:txBody>
          <a:bodyPr/>
          <a:lstStyle/>
          <a:p>
            <a:pPr>
              <a:lnSpc>
                <a:spcPts val="4200"/>
              </a:lnSpc>
              <a:spcBef>
                <a:spcPts val="0"/>
              </a:spcBef>
            </a:pPr>
            <a:r>
              <a:rPr lang="zh-CN" altLang="zh-CN" sz="2800" dirty="0"/>
              <a:t>网景公司（</a:t>
            </a:r>
            <a:r>
              <a:rPr lang="en-US" altLang="zh-CN" sz="2800" dirty="0"/>
              <a:t>Netscape</a:t>
            </a:r>
            <a:r>
              <a:rPr lang="zh-CN" altLang="zh-CN" sz="2800" dirty="0"/>
              <a:t>）于</a:t>
            </a:r>
            <a:r>
              <a:rPr lang="en-US" altLang="zh-CN" sz="2800" dirty="0"/>
              <a:t>1994</a:t>
            </a:r>
            <a:r>
              <a:rPr lang="zh-CN" altLang="zh-CN" sz="2800" dirty="0"/>
              <a:t>年开发了安全套接字（</a:t>
            </a:r>
            <a:r>
              <a:rPr lang="en-US" altLang="zh-CN" sz="2800" dirty="0"/>
              <a:t>Security Socket Layer, SSL</a:t>
            </a:r>
            <a:r>
              <a:rPr lang="zh-CN" altLang="zh-CN" sz="2800" dirty="0"/>
              <a:t>）协议</a:t>
            </a:r>
            <a:endParaRPr lang="en-US" altLang="zh-CN" sz="2800" dirty="0"/>
          </a:p>
          <a:p>
            <a:pPr lvl="1">
              <a:lnSpc>
                <a:spcPts val="4200"/>
              </a:lnSpc>
              <a:spcBef>
                <a:spcPts val="0"/>
              </a:spcBef>
            </a:pPr>
            <a:endParaRPr lang="zh-CN" altLang="zh-CN" dirty="0"/>
          </a:p>
          <a:p>
            <a:pPr>
              <a:lnSpc>
                <a:spcPts val="4200"/>
              </a:lnSpc>
              <a:spcBef>
                <a:spcPts val="0"/>
              </a:spcBef>
            </a:pPr>
            <a:endParaRPr lang="zh-CN" altLang="en-US" sz="2800" dirty="0"/>
          </a:p>
        </p:txBody>
      </p:sp>
      <p:sp>
        <p:nvSpPr>
          <p:cNvPr id="3" name="标题 2"/>
          <p:cNvSpPr>
            <a:spLocks noGrp="1"/>
          </p:cNvSpPr>
          <p:nvPr>
            <p:ph type="title"/>
          </p:nvPr>
        </p:nvSpPr>
        <p:spPr>
          <a:xfrm>
            <a:off x="1350963" y="202835"/>
            <a:ext cx="6878637" cy="958850"/>
          </a:xfrm>
        </p:spPr>
        <p:txBody>
          <a:bodyPr/>
          <a:lstStyle/>
          <a:p>
            <a:r>
              <a:rPr lang="en-US" altLang="zh-CN" dirty="0"/>
              <a:t>SSL</a:t>
            </a:r>
            <a:r>
              <a:rPr lang="zh-CN" altLang="en-US" dirty="0"/>
              <a:t>发展过程</a:t>
            </a:r>
          </a:p>
        </p:txBody>
      </p:sp>
      <p:pic>
        <p:nvPicPr>
          <p:cNvPr id="6" name="图片 5">
            <a:extLst>
              <a:ext uri="{FF2B5EF4-FFF2-40B4-BE49-F238E27FC236}">
                <a16:creationId xmlns:a16="http://schemas.microsoft.com/office/drawing/2014/main" id="{905B0332-846E-4D61-9838-BAB391C65C0B}"/>
              </a:ext>
            </a:extLst>
          </p:cNvPr>
          <p:cNvPicPr>
            <a:picLocks noChangeAspect="1"/>
          </p:cNvPicPr>
          <p:nvPr/>
        </p:nvPicPr>
        <p:blipFill>
          <a:blip r:embed="rId3"/>
          <a:stretch>
            <a:fillRect/>
          </a:stretch>
        </p:blipFill>
        <p:spPr>
          <a:xfrm>
            <a:off x="1350963" y="2471785"/>
            <a:ext cx="6215063" cy="4183380"/>
          </a:xfrm>
          <a:prstGeom prst="rect">
            <a:avLst/>
          </a:prstGeom>
        </p:spPr>
      </p:pic>
    </p:spTree>
    <p:extLst>
      <p:ext uri="{BB962C8B-B14F-4D97-AF65-F5344CB8AC3E}">
        <p14:creationId xmlns:p14="http://schemas.microsoft.com/office/powerpoint/2010/main" val="4655816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658813" y="1393742"/>
            <a:ext cx="7772400" cy="4114800"/>
          </a:xfrm>
        </p:spPr>
        <p:txBody>
          <a:bodyPr/>
          <a:lstStyle/>
          <a:p>
            <a:r>
              <a:rPr lang="en-US" altLang="zh-CN" dirty="0"/>
              <a:t>SSL</a:t>
            </a:r>
            <a:r>
              <a:rPr lang="zh-CN" altLang="zh-CN" dirty="0"/>
              <a:t>利用</a:t>
            </a:r>
            <a:r>
              <a:rPr lang="en-US" altLang="zh-CN" dirty="0"/>
              <a:t>TCP</a:t>
            </a:r>
            <a:r>
              <a:rPr lang="zh-CN" altLang="zh-CN" dirty="0"/>
              <a:t>协议为上层应用提供端到端的安全传输服务，包括认证和加密</a:t>
            </a:r>
            <a:endParaRPr lang="zh-CN" altLang="en-US" dirty="0"/>
          </a:p>
        </p:txBody>
      </p:sp>
      <p:sp>
        <p:nvSpPr>
          <p:cNvPr id="3" name="标题 2"/>
          <p:cNvSpPr>
            <a:spLocks noGrp="1"/>
          </p:cNvSpPr>
          <p:nvPr>
            <p:ph type="title"/>
          </p:nvPr>
        </p:nvSpPr>
        <p:spPr/>
        <p:txBody>
          <a:bodyPr/>
          <a:lstStyle/>
          <a:p>
            <a:r>
              <a:rPr lang="en-US" altLang="zh-CN" dirty="0"/>
              <a:t>SSL </a:t>
            </a:r>
            <a:r>
              <a:rPr lang="zh-CN" altLang="en-US" dirty="0"/>
              <a:t>体系结构</a:t>
            </a:r>
          </a:p>
        </p:txBody>
      </p:sp>
      <p:grpSp>
        <p:nvGrpSpPr>
          <p:cNvPr id="12" name="组合 11"/>
          <p:cNvGrpSpPr/>
          <p:nvPr/>
        </p:nvGrpSpPr>
        <p:grpSpPr>
          <a:xfrm>
            <a:off x="1150938" y="3063483"/>
            <a:ext cx="6378207" cy="2592698"/>
            <a:chOff x="1690972" y="320282"/>
            <a:chExt cx="5688632" cy="1749858"/>
          </a:xfrm>
        </p:grpSpPr>
        <p:sp>
          <p:nvSpPr>
            <p:cNvPr id="13" name="TextBox 23"/>
            <p:cNvSpPr txBox="1"/>
            <p:nvPr/>
          </p:nvSpPr>
          <p:spPr>
            <a:xfrm>
              <a:off x="1691680" y="1700808"/>
              <a:ext cx="5687924" cy="369332"/>
            </a:xfrm>
            <a:prstGeom prst="rect">
              <a:avLst/>
            </a:prstGeom>
            <a:noFill/>
            <a:ln>
              <a:solidFill>
                <a:sysClr val="windowText" lastClr="000000"/>
              </a:solid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prstClr val="black"/>
                  </a:solidFill>
                  <a:effectLst/>
                  <a:uLnTx/>
                  <a:uFillTx/>
                  <a:latin typeface="Times New Roman" pitchFamily="18" charset="0"/>
                </a:rPr>
                <a:t> </a:t>
              </a:r>
              <a:r>
                <a:rPr kumimoji="0" lang="en-US" altLang="zh-CN" sz="1800" b="0" i="0" u="none" strike="noStrike" kern="0" cap="none" spc="0" normalizeH="0" baseline="0" noProof="0" dirty="0">
                  <a:ln>
                    <a:noFill/>
                  </a:ln>
                  <a:solidFill>
                    <a:prstClr val="black"/>
                  </a:solidFill>
                  <a:effectLst/>
                  <a:uLnTx/>
                  <a:uFillTx/>
                  <a:latin typeface="Times New Roman" pitchFamily="18" charset="0"/>
                </a:rPr>
                <a:t>IP</a:t>
              </a:r>
              <a:endParaRPr kumimoji="0" lang="zh-CN" altLang="en-US" sz="1800" b="0" i="0" u="none" strike="noStrike" kern="0" cap="none" spc="0" normalizeH="0" baseline="0" noProof="0" dirty="0">
                <a:ln>
                  <a:noFill/>
                </a:ln>
                <a:solidFill>
                  <a:prstClr val="black"/>
                </a:solidFill>
                <a:effectLst/>
                <a:uLnTx/>
                <a:uFillTx/>
                <a:latin typeface="Times New Roman" pitchFamily="18" charset="0"/>
              </a:endParaRPr>
            </a:p>
          </p:txBody>
        </p:sp>
        <p:sp>
          <p:nvSpPr>
            <p:cNvPr id="14" name="TextBox 24"/>
            <p:cNvSpPr txBox="1"/>
            <p:nvPr/>
          </p:nvSpPr>
          <p:spPr>
            <a:xfrm>
              <a:off x="1691680" y="1338333"/>
              <a:ext cx="5687924" cy="369332"/>
            </a:xfrm>
            <a:prstGeom prst="rect">
              <a:avLst/>
            </a:prstGeom>
            <a:noFill/>
            <a:ln>
              <a:solidFill>
                <a:sysClr val="windowText" lastClr="000000"/>
              </a:solid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prstClr val="black"/>
                  </a:solidFill>
                  <a:effectLst/>
                  <a:uLnTx/>
                  <a:uFillTx/>
                  <a:latin typeface="Times New Roman" pitchFamily="18" charset="0"/>
                </a:rPr>
                <a:t> </a:t>
              </a:r>
              <a:r>
                <a:rPr kumimoji="0" lang="en-US" altLang="zh-CN" sz="1800" b="0" i="0" u="none" strike="noStrike" kern="0" cap="none" spc="0" normalizeH="0" baseline="0" noProof="0" dirty="0">
                  <a:ln>
                    <a:noFill/>
                  </a:ln>
                  <a:solidFill>
                    <a:prstClr val="black"/>
                  </a:solidFill>
                  <a:effectLst/>
                  <a:uLnTx/>
                  <a:uFillTx/>
                  <a:latin typeface="Times New Roman" pitchFamily="18" charset="0"/>
                </a:rPr>
                <a:t>TCP</a:t>
              </a:r>
              <a:r>
                <a:rPr kumimoji="0" lang="zh-CN" altLang="en-US" sz="1800" b="0" i="0" u="none" strike="noStrike" kern="0" cap="none" spc="0" normalizeH="0" baseline="0" noProof="0" dirty="0">
                  <a:ln>
                    <a:noFill/>
                  </a:ln>
                  <a:solidFill>
                    <a:prstClr val="black"/>
                  </a:solidFill>
                  <a:effectLst/>
                  <a:uLnTx/>
                  <a:uFillTx/>
                  <a:latin typeface="Times New Roman" pitchFamily="18" charset="0"/>
                </a:rPr>
                <a:t>                 </a:t>
              </a:r>
            </a:p>
          </p:txBody>
        </p:sp>
        <p:sp>
          <p:nvSpPr>
            <p:cNvPr id="15" name="TextBox 25"/>
            <p:cNvSpPr txBox="1"/>
            <p:nvPr/>
          </p:nvSpPr>
          <p:spPr>
            <a:xfrm>
              <a:off x="1690972" y="320282"/>
              <a:ext cx="1224136" cy="646331"/>
            </a:xfrm>
            <a:prstGeom prst="rect">
              <a:avLst/>
            </a:prstGeom>
            <a:solidFill>
              <a:sysClr val="window" lastClr="FFFFFF">
                <a:lumMod val="95000"/>
              </a:sysClr>
            </a:solidFill>
            <a:ln>
              <a:solidFill>
                <a:sysClr val="windowText" lastClr="000000"/>
              </a:solid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prstClr val="black"/>
                  </a:solidFill>
                  <a:effectLst/>
                  <a:uLnTx/>
                  <a:uFillTx/>
                  <a:latin typeface="Times New Roman" pitchFamily="18" charset="0"/>
                </a:rPr>
                <a:t>SSL</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prstClr val="black"/>
                  </a:solidFill>
                  <a:effectLst/>
                  <a:uLnTx/>
                  <a:uFillTx/>
                  <a:latin typeface="Times New Roman" pitchFamily="18" charset="0"/>
                </a:rPr>
                <a:t>握手协议                 </a:t>
              </a:r>
            </a:p>
          </p:txBody>
        </p:sp>
        <p:sp>
          <p:nvSpPr>
            <p:cNvPr id="16" name="TextBox 48"/>
            <p:cNvSpPr txBox="1"/>
            <p:nvPr/>
          </p:nvSpPr>
          <p:spPr>
            <a:xfrm>
              <a:off x="1690972" y="968354"/>
              <a:ext cx="5688632" cy="369332"/>
            </a:xfrm>
            <a:prstGeom prst="rect">
              <a:avLst/>
            </a:prstGeom>
            <a:solidFill>
              <a:sysClr val="window" lastClr="FFFFFF">
                <a:lumMod val="95000"/>
              </a:sysClr>
            </a:solidFill>
            <a:ln>
              <a:solidFill>
                <a:sysClr val="windowText" lastClr="000000"/>
              </a:solid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prstClr val="black"/>
                  </a:solidFill>
                  <a:effectLst/>
                  <a:uLnTx/>
                  <a:uFillTx/>
                  <a:latin typeface="Times New Roman" pitchFamily="18" charset="0"/>
                </a:rPr>
                <a:t> </a:t>
              </a:r>
              <a:r>
                <a:rPr kumimoji="0" lang="en-US" altLang="zh-CN" sz="1800" b="0" i="0" u="none" strike="noStrike" kern="0" cap="none" spc="0" normalizeH="0" baseline="0" noProof="0" dirty="0">
                  <a:ln>
                    <a:noFill/>
                  </a:ln>
                  <a:solidFill>
                    <a:prstClr val="black"/>
                  </a:solidFill>
                  <a:effectLst/>
                  <a:uLnTx/>
                  <a:uFillTx/>
                  <a:latin typeface="Times New Roman" pitchFamily="18" charset="0"/>
                </a:rPr>
                <a:t>SSL </a:t>
              </a:r>
              <a:r>
                <a:rPr kumimoji="0" lang="zh-CN" altLang="en-US" sz="1800" b="0" i="0" u="none" strike="noStrike" kern="0" cap="none" spc="0" normalizeH="0" baseline="0" noProof="0" dirty="0">
                  <a:ln>
                    <a:noFill/>
                  </a:ln>
                  <a:solidFill>
                    <a:prstClr val="black"/>
                  </a:solidFill>
                  <a:effectLst/>
                  <a:uLnTx/>
                  <a:uFillTx/>
                  <a:latin typeface="Times New Roman" pitchFamily="18" charset="0"/>
                </a:rPr>
                <a:t>记录协议</a:t>
              </a:r>
            </a:p>
          </p:txBody>
        </p:sp>
        <p:sp>
          <p:nvSpPr>
            <p:cNvPr id="17" name="TextBox 28"/>
            <p:cNvSpPr txBox="1"/>
            <p:nvPr/>
          </p:nvSpPr>
          <p:spPr>
            <a:xfrm>
              <a:off x="2915108" y="320282"/>
              <a:ext cx="2016224" cy="646331"/>
            </a:xfrm>
            <a:prstGeom prst="rect">
              <a:avLst/>
            </a:prstGeom>
            <a:solidFill>
              <a:sysClr val="window" lastClr="FFFFFF">
                <a:lumMod val="95000"/>
              </a:sysClr>
            </a:solidFill>
            <a:ln>
              <a:solidFill>
                <a:sysClr val="windowText" lastClr="000000"/>
              </a:solid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prstClr val="black"/>
                  </a:solidFill>
                  <a:effectLst/>
                  <a:uLnTx/>
                  <a:uFillTx/>
                  <a:latin typeface="Times New Roman" pitchFamily="18" charset="0"/>
                </a:rPr>
                <a:t>SSL</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prstClr val="black"/>
                  </a:solidFill>
                  <a:effectLst/>
                  <a:uLnTx/>
                  <a:uFillTx/>
                  <a:latin typeface="Times New Roman" pitchFamily="18" charset="0"/>
                </a:rPr>
                <a:t>密码</a:t>
              </a:r>
              <a:r>
                <a:rPr kumimoji="0" lang="zh-CN" altLang="en-US" sz="1800" b="0" i="0" u="none" strike="noStrike" kern="0" cap="none" spc="0" normalizeH="0" baseline="0" noProof="0">
                  <a:ln>
                    <a:noFill/>
                  </a:ln>
                  <a:solidFill>
                    <a:prstClr val="black"/>
                  </a:solidFill>
                  <a:effectLst/>
                  <a:uLnTx/>
                  <a:uFillTx/>
                  <a:latin typeface="Times New Roman" pitchFamily="18" charset="0"/>
                </a:rPr>
                <a:t>变更规格协议                 </a:t>
              </a:r>
              <a:endParaRPr kumimoji="0" lang="zh-CN" altLang="en-US" sz="1800" b="0" i="0" u="none" strike="noStrike" kern="0" cap="none" spc="0" normalizeH="0" baseline="0" noProof="0" dirty="0">
                <a:ln>
                  <a:noFill/>
                </a:ln>
                <a:solidFill>
                  <a:prstClr val="black"/>
                </a:solidFill>
                <a:effectLst/>
                <a:uLnTx/>
                <a:uFillTx/>
                <a:latin typeface="Times New Roman" pitchFamily="18" charset="0"/>
              </a:endParaRPr>
            </a:p>
          </p:txBody>
        </p:sp>
        <p:sp>
          <p:nvSpPr>
            <p:cNvPr id="18" name="TextBox 30"/>
            <p:cNvSpPr txBox="1"/>
            <p:nvPr/>
          </p:nvSpPr>
          <p:spPr>
            <a:xfrm>
              <a:off x="4931332" y="320282"/>
              <a:ext cx="1224136" cy="646331"/>
            </a:xfrm>
            <a:prstGeom prst="rect">
              <a:avLst/>
            </a:prstGeom>
            <a:solidFill>
              <a:sysClr val="window" lastClr="FFFFFF">
                <a:lumMod val="95000"/>
              </a:sysClr>
            </a:solidFill>
            <a:ln>
              <a:solidFill>
                <a:sysClr val="windowText" lastClr="000000"/>
              </a:solid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prstClr val="black"/>
                  </a:solidFill>
                  <a:effectLst/>
                  <a:uLnTx/>
                  <a:uFillTx/>
                  <a:latin typeface="Times New Roman" pitchFamily="18" charset="0"/>
                </a:rPr>
                <a:t>SSL</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prstClr val="black"/>
                  </a:solidFill>
                  <a:effectLst/>
                  <a:uLnTx/>
                  <a:uFillTx/>
                  <a:latin typeface="Times New Roman" pitchFamily="18" charset="0"/>
                </a:rPr>
                <a:t>告警协议                 </a:t>
              </a:r>
            </a:p>
          </p:txBody>
        </p:sp>
        <p:sp>
          <p:nvSpPr>
            <p:cNvPr id="19" name="TextBox 31"/>
            <p:cNvSpPr txBox="1"/>
            <p:nvPr/>
          </p:nvSpPr>
          <p:spPr>
            <a:xfrm>
              <a:off x="6155468" y="320282"/>
              <a:ext cx="1224136" cy="646331"/>
            </a:xfrm>
            <a:prstGeom prst="rect">
              <a:avLst/>
            </a:prstGeom>
            <a:noFill/>
            <a:ln>
              <a:solidFill>
                <a:sysClr val="windowText" lastClr="000000"/>
              </a:solid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prstClr val="black"/>
                  </a:solidFill>
                  <a:effectLst/>
                  <a:uLnTx/>
                  <a:uFillTx/>
                  <a:latin typeface="Times New Roman" pitchFamily="18" charset="0"/>
                </a:rPr>
                <a:t>HTTP</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prstClr val="black"/>
                  </a:solidFill>
                  <a:effectLst/>
                  <a:uLnTx/>
                  <a:uFillTx/>
                  <a:latin typeface="Times New Roman" pitchFamily="18" charset="0"/>
                </a:rPr>
                <a:t>协议</a:t>
              </a:r>
            </a:p>
          </p:txBody>
        </p:sp>
      </p:grpSp>
    </p:spTree>
    <p:extLst>
      <p:ext uri="{BB962C8B-B14F-4D97-AF65-F5344CB8AC3E}">
        <p14:creationId xmlns:p14="http://schemas.microsoft.com/office/powerpoint/2010/main" val="15986694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t>SSL </a:t>
            </a:r>
            <a:r>
              <a:rPr lang="zh-CN" altLang="en-US" dirty="0"/>
              <a:t>体系结构</a:t>
            </a:r>
          </a:p>
        </p:txBody>
      </p:sp>
      <p:sp>
        <p:nvSpPr>
          <p:cNvPr id="6" name="内容占位符 1">
            <a:extLst>
              <a:ext uri="{FF2B5EF4-FFF2-40B4-BE49-F238E27FC236}">
                <a16:creationId xmlns:a16="http://schemas.microsoft.com/office/drawing/2014/main" id="{29ED72F0-3187-4B7B-B8A8-789C92F1CAC6}"/>
              </a:ext>
            </a:extLst>
          </p:cNvPr>
          <p:cNvSpPr>
            <a:spLocks noGrp="1"/>
          </p:cNvSpPr>
          <p:nvPr>
            <p:ph idx="1"/>
          </p:nvPr>
        </p:nvSpPr>
        <p:spPr>
          <a:xfrm>
            <a:off x="457744" y="1227220"/>
            <a:ext cx="7916236" cy="5205663"/>
          </a:xfrm>
        </p:spPr>
        <p:txBody>
          <a:bodyPr/>
          <a:lstStyle/>
          <a:p>
            <a:pPr>
              <a:spcBef>
                <a:spcPts val="0"/>
              </a:spcBef>
            </a:pPr>
            <a:r>
              <a:rPr lang="en-US" altLang="zh-CN" dirty="0"/>
              <a:t>SSL</a:t>
            </a:r>
            <a:r>
              <a:rPr lang="zh-CN" altLang="zh-CN" dirty="0"/>
              <a:t>几个协议之间的关系是：</a:t>
            </a:r>
            <a:endParaRPr lang="en-US" altLang="zh-CN" dirty="0"/>
          </a:p>
          <a:p>
            <a:pPr lvl="1">
              <a:spcBef>
                <a:spcPts val="0"/>
              </a:spcBef>
            </a:pPr>
            <a:r>
              <a:rPr lang="zh-CN" altLang="zh-CN" dirty="0"/>
              <a:t>使用</a:t>
            </a:r>
            <a:r>
              <a:rPr lang="zh-CN" altLang="zh-CN" dirty="0">
                <a:solidFill>
                  <a:srgbClr val="FF0000"/>
                </a:solidFill>
              </a:rPr>
              <a:t>握手协议</a:t>
            </a:r>
            <a:r>
              <a:rPr lang="zh-CN" altLang="zh-CN" dirty="0"/>
              <a:t>协商加密和</a:t>
            </a:r>
            <a:r>
              <a:rPr lang="en-US" altLang="zh-CN" dirty="0"/>
              <a:t>MAC</a:t>
            </a:r>
            <a:r>
              <a:rPr lang="zh-CN" altLang="zh-CN" dirty="0"/>
              <a:t>算法以及</a:t>
            </a:r>
            <a:r>
              <a:rPr lang="zh-CN" altLang="en-US" dirty="0"/>
              <a:t>保</a:t>
            </a:r>
            <a:r>
              <a:rPr lang="zh-CN" altLang="zh-CN" dirty="0"/>
              <a:t>密密钥</a:t>
            </a:r>
            <a:r>
              <a:rPr lang="zh-CN" altLang="en-US" dirty="0"/>
              <a:t>，进行身份认证</a:t>
            </a:r>
            <a:endParaRPr lang="en-US" altLang="zh-CN" dirty="0"/>
          </a:p>
          <a:p>
            <a:pPr lvl="1">
              <a:spcBef>
                <a:spcPts val="0"/>
              </a:spcBef>
            </a:pPr>
            <a:r>
              <a:rPr lang="zh-CN" altLang="zh-CN" dirty="0"/>
              <a:t>使用</a:t>
            </a:r>
            <a:r>
              <a:rPr lang="zh-CN" altLang="zh-CN" dirty="0">
                <a:solidFill>
                  <a:srgbClr val="FF0000"/>
                </a:solidFill>
              </a:rPr>
              <a:t>密码变更规格协议</a:t>
            </a:r>
            <a:r>
              <a:rPr lang="zh-CN" altLang="zh-CN" dirty="0"/>
              <a:t>变更连接上使用的密码机制</a:t>
            </a:r>
            <a:endParaRPr lang="en-US" altLang="zh-CN" dirty="0"/>
          </a:p>
          <a:p>
            <a:pPr lvl="1">
              <a:spcBef>
                <a:spcPts val="0"/>
              </a:spcBef>
            </a:pPr>
            <a:r>
              <a:rPr lang="zh-CN" altLang="zh-CN" dirty="0"/>
              <a:t>使用</a:t>
            </a:r>
            <a:r>
              <a:rPr lang="zh-CN" altLang="zh-CN" dirty="0">
                <a:solidFill>
                  <a:srgbClr val="FF0000"/>
                </a:solidFill>
              </a:rPr>
              <a:t>记录协议</a:t>
            </a:r>
            <a:r>
              <a:rPr lang="zh-CN" altLang="zh-CN" dirty="0"/>
              <a:t>对交换的数据进行加密和</a:t>
            </a:r>
            <a:r>
              <a:rPr lang="zh-CN" altLang="en-US" dirty="0"/>
              <a:t>完整性检查</a:t>
            </a:r>
            <a:endParaRPr lang="en-US" altLang="zh-CN" dirty="0"/>
          </a:p>
          <a:p>
            <a:pPr lvl="1">
              <a:spcBef>
                <a:spcPts val="0"/>
              </a:spcBef>
            </a:pPr>
            <a:r>
              <a:rPr lang="zh-CN" altLang="zh-CN" dirty="0"/>
              <a:t>使用</a:t>
            </a:r>
            <a:r>
              <a:rPr lang="zh-CN" altLang="zh-CN" dirty="0">
                <a:solidFill>
                  <a:srgbClr val="FF0000"/>
                </a:solidFill>
              </a:rPr>
              <a:t>告警协议</a:t>
            </a:r>
            <a:r>
              <a:rPr lang="zh-CN" altLang="zh-CN" dirty="0"/>
              <a:t>定义数据传输过程中出现的问题并通知相关方</a:t>
            </a:r>
            <a:endParaRPr lang="zh-CN" altLang="en-US" dirty="0"/>
          </a:p>
        </p:txBody>
      </p:sp>
    </p:spTree>
    <p:extLst>
      <p:ext uri="{BB962C8B-B14F-4D97-AF65-F5344CB8AC3E}">
        <p14:creationId xmlns:p14="http://schemas.microsoft.com/office/powerpoint/2010/main" val="7017664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48736" y="1536232"/>
            <a:ext cx="8446527" cy="4613555"/>
          </a:xfrm>
        </p:spPr>
        <p:txBody>
          <a:bodyPr/>
          <a:lstStyle/>
          <a:p>
            <a:r>
              <a:rPr lang="en-US" altLang="zh-CN" dirty="0"/>
              <a:t>SSL</a:t>
            </a:r>
            <a:r>
              <a:rPr lang="zh-CN" altLang="en-US" dirty="0"/>
              <a:t>保障的安全属性：</a:t>
            </a:r>
            <a:endParaRPr lang="en-US" altLang="zh-CN" dirty="0"/>
          </a:p>
          <a:p>
            <a:pPr lvl="1"/>
            <a:r>
              <a:rPr lang="zh-CN" altLang="en-US" dirty="0">
                <a:solidFill>
                  <a:srgbClr val="FF0000"/>
                </a:solidFill>
              </a:rPr>
              <a:t>机密性</a:t>
            </a:r>
            <a:r>
              <a:rPr lang="zh-CN" altLang="en-US" dirty="0"/>
              <a:t>：</a:t>
            </a:r>
            <a:r>
              <a:rPr lang="en-US" altLang="zh-CN" dirty="0"/>
              <a:t>SSL </a:t>
            </a:r>
            <a:r>
              <a:rPr lang="zh-CN" altLang="en-US" dirty="0"/>
              <a:t>客户和服务器之间传送加密数据。</a:t>
            </a:r>
          </a:p>
          <a:p>
            <a:pPr lvl="1"/>
            <a:r>
              <a:rPr lang="zh-CN" altLang="en-US" dirty="0">
                <a:solidFill>
                  <a:srgbClr val="FF0000"/>
                </a:solidFill>
              </a:rPr>
              <a:t>完整性</a:t>
            </a:r>
            <a:r>
              <a:rPr lang="zh-CN" altLang="en-US" dirty="0"/>
              <a:t>：</a:t>
            </a:r>
            <a:r>
              <a:rPr lang="en-US" altLang="zh-CN" dirty="0"/>
              <a:t>SSL </a:t>
            </a:r>
            <a:r>
              <a:rPr lang="zh-CN" altLang="en-US" dirty="0"/>
              <a:t>可避免服务器和客户之间的信息被破坏。</a:t>
            </a:r>
          </a:p>
          <a:p>
            <a:pPr lvl="1"/>
            <a:r>
              <a:rPr lang="zh-CN" altLang="en-US" dirty="0">
                <a:solidFill>
                  <a:srgbClr val="FF0000"/>
                </a:solidFill>
              </a:rPr>
              <a:t>认证性</a:t>
            </a:r>
            <a:r>
              <a:rPr lang="zh-CN" altLang="en-US" dirty="0"/>
              <a:t>：</a:t>
            </a:r>
            <a:r>
              <a:rPr lang="en-US" altLang="zh-CN" dirty="0"/>
              <a:t>SSL </a:t>
            </a:r>
            <a:r>
              <a:rPr lang="zh-CN" altLang="en-US" dirty="0"/>
              <a:t>握手时要求交换证书，通过验证证书来保证对方身份的合法性（</a:t>
            </a:r>
            <a:r>
              <a:rPr lang="zh-CN" altLang="en-US" dirty="0">
                <a:solidFill>
                  <a:srgbClr val="0000CC"/>
                </a:solidFill>
              </a:rPr>
              <a:t>服务器认证 </a:t>
            </a:r>
            <a:r>
              <a:rPr lang="en-US" altLang="zh-CN" dirty="0">
                <a:solidFill>
                  <a:srgbClr val="0000CC"/>
                </a:solidFill>
              </a:rPr>
              <a:t>+ </a:t>
            </a:r>
            <a:r>
              <a:rPr lang="zh-CN" altLang="en-US" dirty="0">
                <a:solidFill>
                  <a:srgbClr val="0000CC"/>
                </a:solidFill>
              </a:rPr>
              <a:t>可选的客户端认证</a:t>
            </a:r>
            <a:r>
              <a:rPr lang="zh-CN" altLang="en-US" dirty="0"/>
              <a:t>）。 </a:t>
            </a:r>
          </a:p>
        </p:txBody>
      </p:sp>
      <p:sp>
        <p:nvSpPr>
          <p:cNvPr id="3" name="标题 2"/>
          <p:cNvSpPr>
            <a:spLocks noGrp="1"/>
          </p:cNvSpPr>
          <p:nvPr>
            <p:ph type="title"/>
          </p:nvPr>
        </p:nvSpPr>
        <p:spPr/>
        <p:txBody>
          <a:bodyPr/>
          <a:lstStyle/>
          <a:p>
            <a:r>
              <a:rPr lang="en-US" altLang="zh-CN" dirty="0"/>
              <a:t>SSL</a:t>
            </a:r>
            <a:r>
              <a:rPr lang="zh-CN" altLang="en-US" dirty="0"/>
              <a:t>实现的安全服务</a:t>
            </a:r>
          </a:p>
        </p:txBody>
      </p:sp>
    </p:spTree>
    <p:extLst>
      <p:ext uri="{BB962C8B-B14F-4D97-AF65-F5344CB8AC3E}">
        <p14:creationId xmlns:p14="http://schemas.microsoft.com/office/powerpoint/2010/main" val="28603535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1742026" y="2904661"/>
            <a:ext cx="5812325" cy="865481"/>
          </a:xfrm>
        </p:spPr>
        <p:txBody>
          <a:bodyPr/>
          <a:lstStyle/>
          <a:p>
            <a:pPr marL="0" indent="0">
              <a:buNone/>
            </a:pPr>
            <a:r>
              <a:rPr lang="zh-CN" altLang="en-US" dirty="0">
                <a:solidFill>
                  <a:srgbClr val="FF0000"/>
                </a:solidFill>
              </a:rPr>
              <a:t>一、</a:t>
            </a:r>
            <a:r>
              <a:rPr lang="en-US" altLang="zh-CN" dirty="0">
                <a:solidFill>
                  <a:srgbClr val="FF0000"/>
                </a:solidFill>
              </a:rPr>
              <a:t>SSL</a:t>
            </a:r>
            <a:r>
              <a:rPr lang="zh-CN" altLang="en-US" dirty="0">
                <a:solidFill>
                  <a:srgbClr val="FF0000"/>
                </a:solidFill>
              </a:rPr>
              <a:t>记录协议</a:t>
            </a:r>
          </a:p>
        </p:txBody>
      </p:sp>
      <p:sp>
        <p:nvSpPr>
          <p:cNvPr id="3" name="标题 2"/>
          <p:cNvSpPr>
            <a:spLocks noGrp="1"/>
          </p:cNvSpPr>
          <p:nvPr>
            <p:ph type="title"/>
          </p:nvPr>
        </p:nvSpPr>
        <p:spPr/>
        <p:txBody>
          <a:bodyPr/>
          <a:lstStyle/>
          <a:p>
            <a:endParaRPr lang="zh-CN" altLang="en-US"/>
          </a:p>
        </p:txBody>
      </p:sp>
    </p:spTree>
    <p:extLst>
      <p:ext uri="{BB962C8B-B14F-4D97-AF65-F5344CB8AC3E}">
        <p14:creationId xmlns:p14="http://schemas.microsoft.com/office/powerpoint/2010/main" val="42563696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690897" y="1441867"/>
            <a:ext cx="7772400" cy="4814553"/>
          </a:xfrm>
        </p:spPr>
        <p:txBody>
          <a:bodyPr/>
          <a:lstStyle/>
          <a:p>
            <a:r>
              <a:rPr lang="zh-CN" altLang="zh-CN" dirty="0"/>
              <a:t>记录协议在</a:t>
            </a:r>
            <a:r>
              <a:rPr lang="en-US" altLang="zh-CN" dirty="0"/>
              <a:t>SSL</a:t>
            </a:r>
            <a:r>
              <a:rPr lang="zh-CN" altLang="zh-CN" dirty="0"/>
              <a:t>握手协议完成客户端和服务器之间的握手过程后使用，即客户端和服务器完成双方的身份鉴别并确定安全信息交换使用的算法后执行</a:t>
            </a:r>
            <a:endParaRPr lang="en-US" altLang="zh-CN" dirty="0"/>
          </a:p>
          <a:p>
            <a:pPr lvl="1"/>
            <a:r>
              <a:rPr lang="zh-CN" altLang="en-US" dirty="0">
                <a:solidFill>
                  <a:srgbClr val="FF0000"/>
                </a:solidFill>
              </a:rPr>
              <a:t>机</a:t>
            </a:r>
            <a:r>
              <a:rPr lang="zh-CN" altLang="zh-CN" dirty="0">
                <a:solidFill>
                  <a:srgbClr val="FF0000"/>
                </a:solidFill>
              </a:rPr>
              <a:t>密性</a:t>
            </a:r>
            <a:r>
              <a:rPr lang="zh-CN" altLang="zh-CN" dirty="0"/>
              <a:t>：使用握手协议得到的传统加密共享密钥来加密</a:t>
            </a:r>
            <a:r>
              <a:rPr lang="en-US" altLang="zh-CN" dirty="0"/>
              <a:t>SSL</a:t>
            </a:r>
            <a:r>
              <a:rPr lang="zh-CN" altLang="zh-CN" dirty="0"/>
              <a:t>载荷来实现保密性</a:t>
            </a:r>
            <a:endParaRPr lang="en-US" altLang="zh-CN" dirty="0"/>
          </a:p>
          <a:p>
            <a:pPr lvl="1"/>
            <a:r>
              <a:rPr lang="zh-CN" altLang="zh-CN" dirty="0">
                <a:solidFill>
                  <a:srgbClr val="FF0000"/>
                </a:solidFill>
              </a:rPr>
              <a:t>完整性</a:t>
            </a:r>
            <a:r>
              <a:rPr lang="zh-CN" altLang="zh-CN" dirty="0"/>
              <a:t>：使用握手协议得到的</a:t>
            </a:r>
            <a:r>
              <a:rPr lang="en-US" altLang="zh-CN" dirty="0"/>
              <a:t>MAC</a:t>
            </a:r>
            <a:r>
              <a:rPr lang="zh-CN" altLang="zh-CN" dirty="0"/>
              <a:t>共享密钥对</a:t>
            </a:r>
            <a:r>
              <a:rPr lang="en-US" altLang="zh-CN" dirty="0"/>
              <a:t>SSL</a:t>
            </a:r>
            <a:r>
              <a:rPr lang="zh-CN" altLang="zh-CN" dirty="0"/>
              <a:t>载荷进行消息完整性检验</a:t>
            </a:r>
            <a:endParaRPr lang="zh-CN" altLang="en-US" dirty="0"/>
          </a:p>
        </p:txBody>
      </p:sp>
      <p:sp>
        <p:nvSpPr>
          <p:cNvPr id="3" name="标题 2"/>
          <p:cNvSpPr>
            <a:spLocks noGrp="1"/>
          </p:cNvSpPr>
          <p:nvPr>
            <p:ph type="title"/>
          </p:nvPr>
        </p:nvSpPr>
        <p:spPr/>
        <p:txBody>
          <a:bodyPr/>
          <a:lstStyle/>
          <a:p>
            <a:r>
              <a:rPr lang="en-US" altLang="zh-CN" dirty="0"/>
              <a:t>SSL</a:t>
            </a:r>
            <a:r>
              <a:rPr lang="zh-CN" altLang="en-US" dirty="0"/>
              <a:t>记录协议</a:t>
            </a:r>
          </a:p>
        </p:txBody>
      </p:sp>
    </p:spTree>
    <p:extLst>
      <p:ext uri="{BB962C8B-B14F-4D97-AF65-F5344CB8AC3E}">
        <p14:creationId xmlns:p14="http://schemas.microsoft.com/office/powerpoint/2010/main" val="27912709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33680" y="1371600"/>
            <a:ext cx="8276640" cy="4114800"/>
          </a:xfrm>
        </p:spPr>
        <p:txBody>
          <a:bodyPr/>
          <a:lstStyle/>
          <a:p>
            <a:r>
              <a:rPr lang="zh-CN" altLang="en-US" dirty="0"/>
              <a:t>报文格式（示例载荷为上层应用协议报文）</a:t>
            </a:r>
          </a:p>
        </p:txBody>
      </p:sp>
      <p:sp>
        <p:nvSpPr>
          <p:cNvPr id="3" name="标题 2"/>
          <p:cNvSpPr>
            <a:spLocks noGrp="1"/>
          </p:cNvSpPr>
          <p:nvPr>
            <p:ph type="title"/>
          </p:nvPr>
        </p:nvSpPr>
        <p:spPr/>
        <p:txBody>
          <a:bodyPr/>
          <a:lstStyle/>
          <a:p>
            <a:r>
              <a:rPr lang="en-US" altLang="zh-CN" dirty="0"/>
              <a:t>SSL</a:t>
            </a:r>
            <a:r>
              <a:rPr lang="zh-CN" altLang="en-US" dirty="0"/>
              <a:t>记录协议</a:t>
            </a:r>
          </a:p>
        </p:txBody>
      </p:sp>
      <p:grpSp>
        <p:nvGrpSpPr>
          <p:cNvPr id="13" name="组合 12"/>
          <p:cNvGrpSpPr/>
          <p:nvPr/>
        </p:nvGrpSpPr>
        <p:grpSpPr>
          <a:xfrm>
            <a:off x="1493140" y="2342148"/>
            <a:ext cx="5164334" cy="2454441"/>
            <a:chOff x="3131132" y="3355691"/>
            <a:chExt cx="5473316" cy="2170833"/>
          </a:xfrm>
        </p:grpSpPr>
        <p:sp>
          <p:nvSpPr>
            <p:cNvPr id="14" name="TextBox 24"/>
            <p:cNvSpPr txBox="1"/>
            <p:nvPr/>
          </p:nvSpPr>
          <p:spPr>
            <a:xfrm>
              <a:off x="3131840" y="3717032"/>
              <a:ext cx="4752528" cy="1477328"/>
            </a:xfrm>
            <a:prstGeom prst="rect">
              <a:avLst/>
            </a:prstGeom>
            <a:noFill/>
            <a:ln>
              <a:solidFill>
                <a:sysClr val="windowText" lastClr="000000"/>
              </a:solid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800" b="0" i="0" u="none" strike="noStrike" kern="0" cap="none" spc="0" normalizeH="0" baseline="0" noProof="0" dirty="0">
                <a:ln>
                  <a:noFill/>
                </a:ln>
                <a:solidFill>
                  <a:prstClr val="black"/>
                </a:solidFill>
                <a:effectLst/>
                <a:uLnTx/>
                <a:uFillTx/>
                <a:latin typeface="Times New Roman" pitchFamily="18"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800" b="0" i="0" u="none" strike="noStrike" kern="0" cap="none" spc="0" normalizeH="0" baseline="0" noProof="0" dirty="0">
                <a:ln>
                  <a:noFill/>
                </a:ln>
                <a:solidFill>
                  <a:prstClr val="black"/>
                </a:solidFill>
                <a:effectLst/>
                <a:uLnTx/>
                <a:uFillTx/>
                <a:latin typeface="Times New Roman" pitchFamily="18" charset="0"/>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prstClr val="black"/>
                  </a:solidFill>
                  <a:effectLst/>
                  <a:uLnTx/>
                  <a:uFillTx/>
                  <a:latin typeface="Times New Roman" pitchFamily="18" charset="0"/>
                </a:rPr>
                <a:t>明文（压缩可选）</a:t>
              </a:r>
              <a:endParaRPr kumimoji="0" lang="en-US" altLang="zh-CN" sz="1800" b="0" i="0" u="none" strike="noStrike" kern="0" cap="none" spc="0" normalizeH="0" baseline="0" noProof="0" dirty="0">
                <a:ln>
                  <a:noFill/>
                </a:ln>
                <a:solidFill>
                  <a:prstClr val="black"/>
                </a:solidFill>
                <a:effectLst/>
                <a:uLnTx/>
                <a:uFillTx/>
                <a:latin typeface="Times New Roman" pitchFamily="18"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800" b="0" i="0" u="none" strike="noStrike" kern="0" cap="none" spc="0" normalizeH="0" baseline="0" noProof="0" dirty="0">
                <a:ln>
                  <a:noFill/>
                </a:ln>
                <a:solidFill>
                  <a:prstClr val="black"/>
                </a:solidFill>
                <a:effectLst/>
                <a:uLnTx/>
                <a:uFillTx/>
                <a:latin typeface="Times New Roman" pitchFamily="18"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black"/>
                </a:solidFill>
                <a:effectLst/>
                <a:uLnTx/>
                <a:uFillTx/>
                <a:latin typeface="Times New Roman" pitchFamily="18" charset="0"/>
              </a:endParaRPr>
            </a:p>
          </p:txBody>
        </p:sp>
        <p:sp>
          <p:nvSpPr>
            <p:cNvPr id="15" name="TextBox 25"/>
            <p:cNvSpPr txBox="1"/>
            <p:nvPr/>
          </p:nvSpPr>
          <p:spPr>
            <a:xfrm>
              <a:off x="3131132" y="3355691"/>
              <a:ext cx="1224136" cy="369332"/>
            </a:xfrm>
            <a:prstGeom prst="rect">
              <a:avLst/>
            </a:prstGeom>
            <a:solidFill>
              <a:sysClr val="window" lastClr="FFFFFF">
                <a:lumMod val="95000"/>
              </a:sysClr>
            </a:solidFill>
            <a:ln>
              <a:solidFill>
                <a:sysClr val="windowText" lastClr="000000"/>
              </a:solid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prstClr val="black"/>
                  </a:solidFill>
                  <a:effectLst/>
                  <a:uLnTx/>
                  <a:uFillTx/>
                  <a:latin typeface="Times New Roman" pitchFamily="18" charset="0"/>
                </a:rPr>
                <a:t>内容类型                </a:t>
              </a:r>
            </a:p>
          </p:txBody>
        </p:sp>
        <p:sp>
          <p:nvSpPr>
            <p:cNvPr id="16" name="TextBox 48"/>
            <p:cNvSpPr txBox="1"/>
            <p:nvPr/>
          </p:nvSpPr>
          <p:spPr>
            <a:xfrm>
              <a:off x="3131840" y="5157192"/>
              <a:ext cx="4752528" cy="369332"/>
            </a:xfrm>
            <a:prstGeom prst="rect">
              <a:avLst/>
            </a:prstGeom>
            <a:solidFill>
              <a:sysClr val="window" lastClr="FFFFFF">
                <a:lumMod val="95000"/>
              </a:sysClr>
            </a:solidFill>
            <a:ln>
              <a:solidFill>
                <a:sysClr val="windowText" lastClr="000000"/>
              </a:solid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prstClr val="black"/>
                  </a:solidFill>
                  <a:effectLst/>
                  <a:uLnTx/>
                  <a:uFillTx/>
                  <a:latin typeface="Times New Roman" pitchFamily="18" charset="0"/>
                </a:rPr>
                <a:t>MAC</a:t>
              </a:r>
              <a:r>
                <a:rPr kumimoji="0" lang="zh-CN" altLang="en-US" sz="1800" b="0" i="0" u="none" strike="noStrike" kern="0" cap="none" spc="0" normalizeH="0" baseline="0" noProof="0" dirty="0">
                  <a:ln>
                    <a:noFill/>
                  </a:ln>
                  <a:solidFill>
                    <a:prstClr val="black"/>
                  </a:solidFill>
                  <a:effectLst/>
                  <a:uLnTx/>
                  <a:uFillTx/>
                  <a:latin typeface="Times New Roman" pitchFamily="18" charset="0"/>
                </a:rPr>
                <a:t>（</a:t>
              </a:r>
              <a:r>
                <a:rPr kumimoji="0" lang="en-US" altLang="zh-CN" sz="1800" b="0" i="0" u="none" strike="noStrike" kern="0" cap="none" spc="0" normalizeH="0" baseline="0" noProof="0" dirty="0">
                  <a:ln>
                    <a:noFill/>
                  </a:ln>
                  <a:solidFill>
                    <a:prstClr val="black"/>
                  </a:solidFill>
                  <a:effectLst/>
                  <a:uLnTx/>
                  <a:uFillTx/>
                  <a:latin typeface="Times New Roman" pitchFamily="18" charset="0"/>
                </a:rPr>
                <a:t>0,</a:t>
              </a:r>
              <a:r>
                <a:rPr kumimoji="0" lang="zh-CN" altLang="en-US" sz="1800" b="0" i="0" u="none" strike="noStrike" kern="0" cap="none" spc="0" normalizeH="0" baseline="0" noProof="0" dirty="0">
                  <a:ln>
                    <a:noFill/>
                  </a:ln>
                  <a:solidFill>
                    <a:prstClr val="black"/>
                  </a:solidFill>
                  <a:effectLst/>
                  <a:uLnTx/>
                  <a:uFillTx/>
                  <a:latin typeface="Times New Roman" pitchFamily="18" charset="0"/>
                </a:rPr>
                <a:t> </a:t>
              </a:r>
              <a:r>
                <a:rPr kumimoji="0" lang="en-US" altLang="zh-CN" sz="1800" b="0" i="0" u="none" strike="noStrike" kern="0" cap="none" spc="0" normalizeH="0" baseline="0" noProof="0" dirty="0">
                  <a:ln>
                    <a:noFill/>
                  </a:ln>
                  <a:solidFill>
                    <a:prstClr val="black"/>
                  </a:solidFill>
                  <a:effectLst/>
                  <a:uLnTx/>
                  <a:uFillTx/>
                  <a:latin typeface="Times New Roman" pitchFamily="18" charset="0"/>
                </a:rPr>
                <a:t>16</a:t>
              </a:r>
              <a:r>
                <a:rPr kumimoji="0" lang="zh-CN" altLang="en-US" sz="1800" b="0" i="0" u="none" strike="noStrike" kern="0" cap="none" spc="0" normalizeH="0" baseline="0" noProof="0" dirty="0">
                  <a:ln>
                    <a:noFill/>
                  </a:ln>
                  <a:solidFill>
                    <a:prstClr val="black"/>
                  </a:solidFill>
                  <a:effectLst/>
                  <a:uLnTx/>
                  <a:uFillTx/>
                  <a:latin typeface="Times New Roman" pitchFamily="18" charset="0"/>
                </a:rPr>
                <a:t>或</a:t>
              </a:r>
              <a:r>
                <a:rPr kumimoji="0" lang="en-US" altLang="zh-CN" sz="1800" b="0" i="0" u="none" strike="noStrike" kern="0" cap="none" spc="0" normalizeH="0" baseline="0" noProof="0" dirty="0">
                  <a:ln>
                    <a:noFill/>
                  </a:ln>
                  <a:solidFill>
                    <a:prstClr val="black"/>
                  </a:solidFill>
                  <a:effectLst/>
                  <a:uLnTx/>
                  <a:uFillTx/>
                  <a:latin typeface="Times New Roman" pitchFamily="18" charset="0"/>
                </a:rPr>
                <a:t>20</a:t>
              </a:r>
              <a:r>
                <a:rPr kumimoji="0" lang="zh-CN" altLang="en-US" sz="1800" b="0" i="0" u="none" strike="noStrike" kern="0" cap="none" spc="0" normalizeH="0" baseline="0" noProof="0" dirty="0">
                  <a:ln>
                    <a:noFill/>
                  </a:ln>
                  <a:solidFill>
                    <a:prstClr val="black"/>
                  </a:solidFill>
                  <a:effectLst/>
                  <a:uLnTx/>
                  <a:uFillTx/>
                  <a:latin typeface="Times New Roman" pitchFamily="18" charset="0"/>
                </a:rPr>
                <a:t>字节）</a:t>
              </a:r>
            </a:p>
          </p:txBody>
        </p:sp>
        <p:sp>
          <p:nvSpPr>
            <p:cNvPr id="17" name="TextBox 28"/>
            <p:cNvSpPr txBox="1"/>
            <p:nvPr/>
          </p:nvSpPr>
          <p:spPr>
            <a:xfrm>
              <a:off x="4355268" y="3355691"/>
              <a:ext cx="936812" cy="369332"/>
            </a:xfrm>
            <a:prstGeom prst="rect">
              <a:avLst/>
            </a:prstGeom>
            <a:solidFill>
              <a:sysClr val="window" lastClr="FFFFFF">
                <a:lumMod val="95000"/>
              </a:sysClr>
            </a:solidFill>
            <a:ln>
              <a:solidFill>
                <a:sysClr val="windowText" lastClr="000000"/>
              </a:solid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prstClr val="black"/>
                  </a:solidFill>
                  <a:effectLst/>
                  <a:uLnTx/>
                  <a:uFillTx/>
                  <a:latin typeface="Times New Roman" pitchFamily="18" charset="0"/>
                </a:rPr>
                <a:t>主版本</a:t>
              </a:r>
            </a:p>
          </p:txBody>
        </p:sp>
        <p:sp>
          <p:nvSpPr>
            <p:cNvPr id="18" name="TextBox 30"/>
            <p:cNvSpPr txBox="1"/>
            <p:nvPr/>
          </p:nvSpPr>
          <p:spPr>
            <a:xfrm>
              <a:off x="5292080" y="3356992"/>
              <a:ext cx="1008112" cy="369332"/>
            </a:xfrm>
            <a:prstGeom prst="rect">
              <a:avLst/>
            </a:prstGeom>
            <a:solidFill>
              <a:sysClr val="window" lastClr="FFFFFF">
                <a:lumMod val="95000"/>
              </a:sysClr>
            </a:solidFill>
            <a:ln>
              <a:solidFill>
                <a:sysClr val="windowText" lastClr="000000"/>
              </a:solid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prstClr val="black"/>
                  </a:solidFill>
                  <a:effectLst/>
                  <a:uLnTx/>
                  <a:uFillTx/>
                  <a:latin typeface="Times New Roman" pitchFamily="18" charset="0"/>
                </a:rPr>
                <a:t>次版本</a:t>
              </a:r>
            </a:p>
          </p:txBody>
        </p:sp>
        <p:sp>
          <p:nvSpPr>
            <p:cNvPr id="19" name="TextBox 31"/>
            <p:cNvSpPr txBox="1"/>
            <p:nvPr/>
          </p:nvSpPr>
          <p:spPr>
            <a:xfrm>
              <a:off x="6300192" y="3356992"/>
              <a:ext cx="1584884" cy="369332"/>
            </a:xfrm>
            <a:prstGeom prst="rect">
              <a:avLst/>
            </a:prstGeom>
            <a:solidFill>
              <a:sysClr val="window" lastClr="FFFFFF">
                <a:lumMod val="95000"/>
              </a:sysClr>
            </a:solidFill>
            <a:ln>
              <a:solidFill>
                <a:sysClr val="windowText" lastClr="000000"/>
              </a:solid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prstClr val="black"/>
                  </a:solidFill>
                  <a:effectLst/>
                  <a:uLnTx/>
                  <a:uFillTx/>
                  <a:latin typeface="Times New Roman" pitchFamily="18" charset="0"/>
                </a:rPr>
                <a:t>压缩后的长度</a:t>
              </a:r>
            </a:p>
          </p:txBody>
        </p:sp>
        <p:sp>
          <p:nvSpPr>
            <p:cNvPr id="20" name="右大括号 19"/>
            <p:cNvSpPr/>
            <p:nvPr/>
          </p:nvSpPr>
          <p:spPr>
            <a:xfrm>
              <a:off x="7884368" y="3717032"/>
              <a:ext cx="288032" cy="1800200"/>
            </a:xfrm>
            <a:prstGeom prst="rightBrace">
              <a:avLst/>
            </a:prstGeom>
            <a:noFill/>
            <a:ln w="9525"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21" name="TextBox 191"/>
            <p:cNvSpPr txBox="1"/>
            <p:nvPr/>
          </p:nvSpPr>
          <p:spPr>
            <a:xfrm>
              <a:off x="8172400" y="4293096"/>
              <a:ext cx="432048" cy="646331"/>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prstClr val="black"/>
                  </a:solidFill>
                  <a:effectLst/>
                  <a:uLnTx/>
                  <a:uFillTx/>
                  <a:latin typeface="Calibri"/>
                </a:rPr>
                <a:t>加</a:t>
              </a:r>
              <a:endParaRPr kumimoji="0" lang="en-US" altLang="zh-CN" sz="1800" b="0" i="0" u="none" strike="noStrike" kern="0" cap="none" spc="0" normalizeH="0" baseline="0" noProof="0" dirty="0">
                <a:ln>
                  <a:noFill/>
                </a:ln>
                <a:solidFill>
                  <a:prstClr val="black"/>
                </a:solidFill>
                <a:effectLst/>
                <a:uLnTx/>
                <a:uFillTx/>
                <a:latin typeface="Calibri"/>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prstClr val="black"/>
                  </a:solidFill>
                  <a:effectLst/>
                  <a:uLnTx/>
                  <a:uFillTx/>
                  <a:latin typeface="Calibri"/>
                </a:rPr>
                <a:t>密</a:t>
              </a:r>
            </a:p>
          </p:txBody>
        </p:sp>
      </p:grpSp>
      <p:sp>
        <p:nvSpPr>
          <p:cNvPr id="22" name="Rectangle 59">
            <a:extLst>
              <a:ext uri="{FF2B5EF4-FFF2-40B4-BE49-F238E27FC236}">
                <a16:creationId xmlns:a16="http://schemas.microsoft.com/office/drawing/2014/main" id="{2DA3AB09-94DB-4B61-A790-0A10F1D08CB3}"/>
              </a:ext>
            </a:extLst>
          </p:cNvPr>
          <p:cNvSpPr>
            <a:spLocks noChangeArrowheads="1"/>
          </p:cNvSpPr>
          <p:nvPr/>
        </p:nvSpPr>
        <p:spPr bwMode="auto">
          <a:xfrm>
            <a:off x="457200" y="4992338"/>
            <a:ext cx="8229600" cy="132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pPr>
            <a:r>
              <a:rPr lang="zh-CN" altLang="en-US" sz="2400" b="1" dirty="0">
                <a:latin typeface="Times New Roman" panose="02020603050405020304" pitchFamily="18" charset="0"/>
              </a:rPr>
              <a:t>内容类型（</a:t>
            </a:r>
            <a:r>
              <a:rPr lang="en-US" altLang="zh-CN" sz="2400" b="1" dirty="0" err="1">
                <a:latin typeface="Times New Roman" panose="02020603050405020304" pitchFamily="18" charset="0"/>
              </a:rPr>
              <a:t>ContentType</a:t>
            </a:r>
            <a:r>
              <a:rPr lang="zh-CN" altLang="en-US" sz="2400" b="1" dirty="0">
                <a:latin typeface="Times New Roman" panose="02020603050405020304" pitchFamily="18" charset="0"/>
              </a:rPr>
              <a:t>）：用于处理分段的上层协议类型。</a:t>
            </a:r>
          </a:p>
          <a:p>
            <a:pPr eaLnBrk="1" hangingPunct="1">
              <a:spcBef>
                <a:spcPct val="20000"/>
              </a:spcBef>
            </a:pPr>
            <a:r>
              <a:rPr lang="zh-CN" altLang="en-US" sz="2400" b="1" dirty="0">
                <a:latin typeface="Times New Roman" panose="02020603050405020304" pitchFamily="18" charset="0"/>
              </a:rPr>
              <a:t>协议版本（</a:t>
            </a:r>
            <a:r>
              <a:rPr lang="en-US" altLang="zh-CN" sz="2400" b="1" dirty="0" err="1">
                <a:latin typeface="Times New Roman" panose="02020603050405020304" pitchFamily="18" charset="0"/>
              </a:rPr>
              <a:t>ProtocolVersion</a:t>
            </a:r>
            <a:r>
              <a:rPr lang="zh-CN" altLang="en-US" sz="2400" b="1" dirty="0">
                <a:latin typeface="Times New Roman" panose="02020603050405020304" pitchFamily="18" charset="0"/>
              </a:rPr>
              <a:t>）：标明</a:t>
            </a:r>
            <a:r>
              <a:rPr lang="en-US" altLang="zh-CN" sz="2400" b="1" dirty="0">
                <a:latin typeface="Times New Roman" panose="02020603050405020304" pitchFamily="18" charset="0"/>
              </a:rPr>
              <a:t>SSL</a:t>
            </a:r>
            <a:r>
              <a:rPr lang="zh-CN" altLang="en-US" sz="2400" b="1" dirty="0">
                <a:latin typeface="Times New Roman" panose="02020603050405020304" pitchFamily="18" charset="0"/>
              </a:rPr>
              <a:t>版本号。</a:t>
            </a:r>
          </a:p>
          <a:p>
            <a:pPr eaLnBrk="1" hangingPunct="1">
              <a:spcBef>
                <a:spcPct val="20000"/>
              </a:spcBef>
            </a:pPr>
            <a:r>
              <a:rPr lang="zh-CN" altLang="en-US" sz="2400" b="1" dirty="0">
                <a:latin typeface="Times New Roman" panose="02020603050405020304" pitchFamily="18" charset="0"/>
              </a:rPr>
              <a:t>压缩长度（</a:t>
            </a:r>
            <a:r>
              <a:rPr lang="en-US" altLang="zh-CN" sz="2400" b="1" dirty="0">
                <a:latin typeface="Times New Roman" panose="02020603050405020304" pitchFamily="18" charset="0"/>
              </a:rPr>
              <a:t>Length</a:t>
            </a:r>
            <a:r>
              <a:rPr lang="zh-CN" altLang="en-US" sz="2400" b="1" dirty="0">
                <a:latin typeface="Times New Roman" panose="02020603050405020304" pitchFamily="18" charset="0"/>
              </a:rPr>
              <a:t>）：原文分段长度或压缩分段长度。 </a:t>
            </a:r>
          </a:p>
        </p:txBody>
      </p:sp>
    </p:spTree>
    <p:extLst>
      <p:ext uri="{BB962C8B-B14F-4D97-AF65-F5344CB8AC3E}">
        <p14:creationId xmlns:p14="http://schemas.microsoft.com/office/powerpoint/2010/main" val="12517312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C99CA3CB-2447-4C87-AE51-28317F1618C7}"/>
              </a:ext>
            </a:extLst>
          </p:cNvPr>
          <p:cNvSpPr>
            <a:spLocks noGrp="1"/>
          </p:cNvSpPr>
          <p:nvPr>
            <p:ph type="title"/>
          </p:nvPr>
        </p:nvSpPr>
        <p:spPr/>
        <p:txBody>
          <a:bodyPr/>
          <a:lstStyle/>
          <a:p>
            <a:r>
              <a:rPr lang="en-US" altLang="zh-CN" dirty="0"/>
              <a:t>SSL</a:t>
            </a:r>
            <a:r>
              <a:rPr lang="zh-CN" altLang="en-US" dirty="0"/>
              <a:t>记录协议</a:t>
            </a:r>
          </a:p>
        </p:txBody>
      </p:sp>
      <p:sp>
        <p:nvSpPr>
          <p:cNvPr id="5" name="矩形 4">
            <a:extLst>
              <a:ext uri="{FF2B5EF4-FFF2-40B4-BE49-F238E27FC236}">
                <a16:creationId xmlns:a16="http://schemas.microsoft.com/office/drawing/2014/main" id="{D1694622-9754-4F61-87A0-A4F1A368EA12}"/>
              </a:ext>
            </a:extLst>
          </p:cNvPr>
          <p:cNvSpPr/>
          <p:nvPr/>
        </p:nvSpPr>
        <p:spPr bwMode="auto">
          <a:xfrm>
            <a:off x="1401529" y="1778522"/>
            <a:ext cx="2692399" cy="4539179"/>
          </a:xfrm>
          <a:prstGeom prst="rect">
            <a:avLst/>
          </a:prstGeom>
          <a:noFill/>
          <a:ln w="19050"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1800" b="1" i="0" u="none" strike="noStrike" cap="none" normalizeH="0" baseline="0">
              <a:ln>
                <a:noFill/>
              </a:ln>
              <a:solidFill>
                <a:schemeClr val="tx1"/>
              </a:solidFill>
              <a:effectLst/>
              <a:latin typeface="Tahoma" pitchFamily="34" charset="0"/>
              <a:ea typeface="宋体" charset="-122"/>
            </a:endParaRPr>
          </a:p>
        </p:txBody>
      </p:sp>
      <p:sp>
        <p:nvSpPr>
          <p:cNvPr id="6" name="文本框 5">
            <a:extLst>
              <a:ext uri="{FF2B5EF4-FFF2-40B4-BE49-F238E27FC236}">
                <a16:creationId xmlns:a16="http://schemas.microsoft.com/office/drawing/2014/main" id="{B1B64DEA-FF80-499D-83BF-0AEF4DB3F766}"/>
              </a:ext>
            </a:extLst>
          </p:cNvPr>
          <p:cNvSpPr txBox="1"/>
          <p:nvPr/>
        </p:nvSpPr>
        <p:spPr>
          <a:xfrm>
            <a:off x="1793685" y="1827023"/>
            <a:ext cx="1839158" cy="461665"/>
          </a:xfrm>
          <a:prstGeom prst="rect">
            <a:avLst/>
          </a:prstGeom>
          <a:noFill/>
        </p:spPr>
        <p:txBody>
          <a:bodyPr wrap="none" rtlCol="0">
            <a:spAutoFit/>
          </a:bodyPr>
          <a:lstStyle/>
          <a:p>
            <a:r>
              <a:rPr lang="en-US" altLang="zh-CN" sz="2400" b="0" dirty="0">
                <a:latin typeface="Times New Roman" panose="02020603050405020304" pitchFamily="18" charset="0"/>
                <a:ea typeface="黑体" panose="02010609060101010101" pitchFamily="49" charset="-122"/>
              </a:rPr>
              <a:t>Content Type</a:t>
            </a:r>
            <a:endParaRPr lang="zh-CN" altLang="en-US" sz="2400" b="0" dirty="0">
              <a:latin typeface="Times New Roman" panose="02020603050405020304" pitchFamily="18" charset="0"/>
              <a:ea typeface="黑体" panose="02010609060101010101" pitchFamily="49" charset="-122"/>
            </a:endParaRPr>
          </a:p>
        </p:txBody>
      </p:sp>
      <p:sp>
        <p:nvSpPr>
          <p:cNvPr id="7" name="文本框 6">
            <a:extLst>
              <a:ext uri="{FF2B5EF4-FFF2-40B4-BE49-F238E27FC236}">
                <a16:creationId xmlns:a16="http://schemas.microsoft.com/office/drawing/2014/main" id="{9314B102-F031-4818-9239-2B1756552967}"/>
              </a:ext>
            </a:extLst>
          </p:cNvPr>
          <p:cNvSpPr txBox="1"/>
          <p:nvPr/>
        </p:nvSpPr>
        <p:spPr>
          <a:xfrm>
            <a:off x="1671933" y="2428224"/>
            <a:ext cx="2238498" cy="461665"/>
          </a:xfrm>
          <a:prstGeom prst="rect">
            <a:avLst/>
          </a:prstGeom>
          <a:noFill/>
        </p:spPr>
        <p:txBody>
          <a:bodyPr wrap="none" rtlCol="0">
            <a:spAutoFit/>
          </a:bodyPr>
          <a:lstStyle/>
          <a:p>
            <a:r>
              <a:rPr lang="en-US" altLang="zh-CN" sz="2400" b="0" dirty="0">
                <a:latin typeface="Times New Roman" panose="02020603050405020304" pitchFamily="18" charset="0"/>
                <a:ea typeface="黑体" panose="02010609060101010101" pitchFamily="49" charset="-122"/>
              </a:rPr>
              <a:t>Protocol Version</a:t>
            </a:r>
            <a:endParaRPr lang="zh-CN" altLang="en-US" sz="2400" b="0" dirty="0">
              <a:latin typeface="Times New Roman" panose="02020603050405020304" pitchFamily="18" charset="0"/>
              <a:ea typeface="黑体" panose="02010609060101010101" pitchFamily="49" charset="-122"/>
            </a:endParaRPr>
          </a:p>
        </p:txBody>
      </p:sp>
      <p:sp>
        <p:nvSpPr>
          <p:cNvPr id="8" name="文本框 7">
            <a:extLst>
              <a:ext uri="{FF2B5EF4-FFF2-40B4-BE49-F238E27FC236}">
                <a16:creationId xmlns:a16="http://schemas.microsoft.com/office/drawing/2014/main" id="{1F862E03-3CAD-4CE8-9413-D084CD38938A}"/>
              </a:ext>
            </a:extLst>
          </p:cNvPr>
          <p:cNvSpPr txBox="1"/>
          <p:nvPr/>
        </p:nvSpPr>
        <p:spPr>
          <a:xfrm>
            <a:off x="2101174" y="3001195"/>
            <a:ext cx="1055097" cy="461665"/>
          </a:xfrm>
          <a:prstGeom prst="rect">
            <a:avLst/>
          </a:prstGeom>
          <a:noFill/>
        </p:spPr>
        <p:txBody>
          <a:bodyPr wrap="none" rtlCol="0">
            <a:spAutoFit/>
          </a:bodyPr>
          <a:lstStyle/>
          <a:p>
            <a:r>
              <a:rPr lang="en-US" altLang="zh-CN" sz="2400" b="0" dirty="0">
                <a:latin typeface="Times New Roman" panose="02020603050405020304" pitchFamily="18" charset="0"/>
                <a:ea typeface="黑体" panose="02010609060101010101" pitchFamily="49" charset="-122"/>
              </a:rPr>
              <a:t>Length</a:t>
            </a:r>
            <a:endParaRPr lang="zh-CN" altLang="en-US" sz="2400" b="0" dirty="0">
              <a:latin typeface="Times New Roman" panose="02020603050405020304" pitchFamily="18" charset="0"/>
              <a:ea typeface="黑体" panose="02010609060101010101" pitchFamily="49" charset="-122"/>
            </a:endParaRPr>
          </a:p>
        </p:txBody>
      </p:sp>
      <p:sp>
        <p:nvSpPr>
          <p:cNvPr id="9" name="文本框 8">
            <a:extLst>
              <a:ext uri="{FF2B5EF4-FFF2-40B4-BE49-F238E27FC236}">
                <a16:creationId xmlns:a16="http://schemas.microsoft.com/office/drawing/2014/main" id="{2BE5E0B0-1601-4B0A-B015-9B07976A2508}"/>
              </a:ext>
            </a:extLst>
          </p:cNvPr>
          <p:cNvSpPr txBox="1"/>
          <p:nvPr/>
        </p:nvSpPr>
        <p:spPr>
          <a:xfrm>
            <a:off x="1869012" y="3583933"/>
            <a:ext cx="1943353" cy="461665"/>
          </a:xfrm>
          <a:prstGeom prst="rect">
            <a:avLst/>
          </a:prstGeom>
          <a:noFill/>
        </p:spPr>
        <p:txBody>
          <a:bodyPr wrap="none" rtlCol="0">
            <a:spAutoFit/>
          </a:bodyPr>
          <a:lstStyle/>
          <a:p>
            <a:r>
              <a:rPr lang="en-US" altLang="zh-CN" sz="2400" b="0" dirty="0">
                <a:latin typeface="Times New Roman" panose="02020603050405020304" pitchFamily="18" charset="0"/>
                <a:ea typeface="黑体" panose="02010609060101010101" pitchFamily="49" charset="-122"/>
              </a:rPr>
              <a:t>Message Type</a:t>
            </a:r>
            <a:endParaRPr lang="zh-CN" altLang="en-US" sz="2400" b="0" dirty="0">
              <a:latin typeface="Times New Roman" panose="02020603050405020304" pitchFamily="18" charset="0"/>
              <a:ea typeface="黑体" panose="02010609060101010101" pitchFamily="49" charset="-122"/>
            </a:endParaRPr>
          </a:p>
        </p:txBody>
      </p:sp>
      <p:sp>
        <p:nvSpPr>
          <p:cNvPr id="10" name="文本框 9">
            <a:extLst>
              <a:ext uri="{FF2B5EF4-FFF2-40B4-BE49-F238E27FC236}">
                <a16:creationId xmlns:a16="http://schemas.microsoft.com/office/drawing/2014/main" id="{39857E28-FAA4-4B27-A83D-E1D8583453DF}"/>
              </a:ext>
            </a:extLst>
          </p:cNvPr>
          <p:cNvSpPr txBox="1"/>
          <p:nvPr/>
        </p:nvSpPr>
        <p:spPr>
          <a:xfrm>
            <a:off x="2101174" y="4118175"/>
            <a:ext cx="1055097" cy="461665"/>
          </a:xfrm>
          <a:prstGeom prst="rect">
            <a:avLst/>
          </a:prstGeom>
          <a:noFill/>
        </p:spPr>
        <p:txBody>
          <a:bodyPr wrap="none" rtlCol="0">
            <a:spAutoFit/>
          </a:bodyPr>
          <a:lstStyle/>
          <a:p>
            <a:r>
              <a:rPr lang="en-US" altLang="zh-CN" sz="2400" b="0" dirty="0">
                <a:latin typeface="Times New Roman" panose="02020603050405020304" pitchFamily="18" charset="0"/>
                <a:ea typeface="黑体" panose="02010609060101010101" pitchFamily="49" charset="-122"/>
              </a:rPr>
              <a:t>Length</a:t>
            </a:r>
            <a:endParaRPr lang="zh-CN" altLang="en-US" sz="2400" b="0" dirty="0">
              <a:latin typeface="Times New Roman" panose="02020603050405020304" pitchFamily="18" charset="0"/>
              <a:ea typeface="黑体" panose="02010609060101010101" pitchFamily="49" charset="-122"/>
            </a:endParaRPr>
          </a:p>
        </p:txBody>
      </p:sp>
      <p:sp>
        <p:nvSpPr>
          <p:cNvPr id="11" name="文本框 10">
            <a:extLst>
              <a:ext uri="{FF2B5EF4-FFF2-40B4-BE49-F238E27FC236}">
                <a16:creationId xmlns:a16="http://schemas.microsoft.com/office/drawing/2014/main" id="{BFE417D9-ED76-40C0-9F38-168AE192D782}"/>
              </a:ext>
            </a:extLst>
          </p:cNvPr>
          <p:cNvSpPr txBox="1"/>
          <p:nvPr/>
        </p:nvSpPr>
        <p:spPr>
          <a:xfrm>
            <a:off x="1721439" y="4679977"/>
            <a:ext cx="2238498" cy="461665"/>
          </a:xfrm>
          <a:prstGeom prst="rect">
            <a:avLst/>
          </a:prstGeom>
          <a:noFill/>
        </p:spPr>
        <p:txBody>
          <a:bodyPr wrap="none" rtlCol="0">
            <a:spAutoFit/>
          </a:bodyPr>
          <a:lstStyle/>
          <a:p>
            <a:r>
              <a:rPr lang="en-US" altLang="zh-CN" sz="2400" b="0" dirty="0">
                <a:latin typeface="Times New Roman" panose="02020603050405020304" pitchFamily="18" charset="0"/>
                <a:ea typeface="黑体" panose="02010609060101010101" pitchFamily="49" charset="-122"/>
              </a:rPr>
              <a:t>Protocol Version</a:t>
            </a:r>
            <a:endParaRPr lang="zh-CN" altLang="en-US" sz="2400" b="0" dirty="0">
              <a:latin typeface="Times New Roman" panose="02020603050405020304" pitchFamily="18" charset="0"/>
              <a:ea typeface="黑体" panose="02010609060101010101" pitchFamily="49" charset="-122"/>
            </a:endParaRPr>
          </a:p>
        </p:txBody>
      </p:sp>
      <p:sp>
        <p:nvSpPr>
          <p:cNvPr id="12" name="文本框 11">
            <a:extLst>
              <a:ext uri="{FF2B5EF4-FFF2-40B4-BE49-F238E27FC236}">
                <a16:creationId xmlns:a16="http://schemas.microsoft.com/office/drawing/2014/main" id="{C0E47B53-F565-4DAD-9050-C272F061E82B}"/>
              </a:ext>
            </a:extLst>
          </p:cNvPr>
          <p:cNvSpPr txBox="1"/>
          <p:nvPr/>
        </p:nvSpPr>
        <p:spPr>
          <a:xfrm>
            <a:off x="2101174" y="5250244"/>
            <a:ext cx="1226618" cy="461665"/>
          </a:xfrm>
          <a:prstGeom prst="rect">
            <a:avLst/>
          </a:prstGeom>
          <a:noFill/>
        </p:spPr>
        <p:txBody>
          <a:bodyPr wrap="none" rtlCol="0">
            <a:spAutoFit/>
          </a:bodyPr>
          <a:lstStyle/>
          <a:p>
            <a:r>
              <a:rPr lang="en-US" altLang="zh-CN" sz="2400" b="0" dirty="0">
                <a:latin typeface="Times New Roman" panose="02020603050405020304" pitchFamily="18" charset="0"/>
                <a:ea typeface="黑体" panose="02010609060101010101" pitchFamily="49" charset="-122"/>
              </a:rPr>
              <a:t>Random</a:t>
            </a:r>
            <a:endParaRPr lang="zh-CN" altLang="en-US" sz="2400" b="0" dirty="0">
              <a:latin typeface="Times New Roman" panose="02020603050405020304" pitchFamily="18" charset="0"/>
              <a:ea typeface="黑体" panose="02010609060101010101" pitchFamily="49" charset="-122"/>
            </a:endParaRPr>
          </a:p>
        </p:txBody>
      </p:sp>
      <p:cxnSp>
        <p:nvCxnSpPr>
          <p:cNvPr id="16" name="直接连接符 15">
            <a:extLst>
              <a:ext uri="{FF2B5EF4-FFF2-40B4-BE49-F238E27FC236}">
                <a16:creationId xmlns:a16="http://schemas.microsoft.com/office/drawing/2014/main" id="{C232DF01-B903-49D5-951E-1B64C15B7F96}"/>
              </a:ext>
            </a:extLst>
          </p:cNvPr>
          <p:cNvCxnSpPr/>
          <p:nvPr/>
        </p:nvCxnSpPr>
        <p:spPr bwMode="auto">
          <a:xfrm>
            <a:off x="1401529" y="2384451"/>
            <a:ext cx="2692399" cy="0"/>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17" name="直接连接符 16">
            <a:extLst>
              <a:ext uri="{FF2B5EF4-FFF2-40B4-BE49-F238E27FC236}">
                <a16:creationId xmlns:a16="http://schemas.microsoft.com/office/drawing/2014/main" id="{40260BAF-3758-468A-87B6-B2832A0F5778}"/>
              </a:ext>
            </a:extLst>
          </p:cNvPr>
          <p:cNvCxnSpPr/>
          <p:nvPr/>
        </p:nvCxnSpPr>
        <p:spPr bwMode="auto">
          <a:xfrm>
            <a:off x="1401529" y="2989387"/>
            <a:ext cx="2692399" cy="0"/>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18" name="直接连接符 17">
            <a:extLst>
              <a:ext uri="{FF2B5EF4-FFF2-40B4-BE49-F238E27FC236}">
                <a16:creationId xmlns:a16="http://schemas.microsoft.com/office/drawing/2014/main" id="{8685C385-813C-41E7-A266-94B239AA90F7}"/>
              </a:ext>
            </a:extLst>
          </p:cNvPr>
          <p:cNvCxnSpPr/>
          <p:nvPr/>
        </p:nvCxnSpPr>
        <p:spPr bwMode="auto">
          <a:xfrm>
            <a:off x="1401529" y="3548892"/>
            <a:ext cx="2692399" cy="0"/>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19" name="直接连接符 18">
            <a:extLst>
              <a:ext uri="{FF2B5EF4-FFF2-40B4-BE49-F238E27FC236}">
                <a16:creationId xmlns:a16="http://schemas.microsoft.com/office/drawing/2014/main" id="{E4078721-1D49-426D-BC68-28F952145879}"/>
              </a:ext>
            </a:extLst>
          </p:cNvPr>
          <p:cNvCxnSpPr/>
          <p:nvPr/>
        </p:nvCxnSpPr>
        <p:spPr bwMode="auto">
          <a:xfrm>
            <a:off x="1401529" y="4118175"/>
            <a:ext cx="2692399" cy="0"/>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20" name="直接连接符 19">
            <a:extLst>
              <a:ext uri="{FF2B5EF4-FFF2-40B4-BE49-F238E27FC236}">
                <a16:creationId xmlns:a16="http://schemas.microsoft.com/office/drawing/2014/main" id="{1FE23841-9358-44C8-AC47-636442F5F371}"/>
              </a:ext>
            </a:extLst>
          </p:cNvPr>
          <p:cNvCxnSpPr/>
          <p:nvPr/>
        </p:nvCxnSpPr>
        <p:spPr bwMode="auto">
          <a:xfrm>
            <a:off x="1428049" y="4679977"/>
            <a:ext cx="2692399" cy="0"/>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21" name="直接连接符 20">
            <a:extLst>
              <a:ext uri="{FF2B5EF4-FFF2-40B4-BE49-F238E27FC236}">
                <a16:creationId xmlns:a16="http://schemas.microsoft.com/office/drawing/2014/main" id="{0534DBD9-BA5D-4D35-A258-73BF3764F1E7}"/>
              </a:ext>
            </a:extLst>
          </p:cNvPr>
          <p:cNvCxnSpPr/>
          <p:nvPr/>
        </p:nvCxnSpPr>
        <p:spPr bwMode="auto">
          <a:xfrm>
            <a:off x="1401529" y="5250244"/>
            <a:ext cx="2692399" cy="0"/>
          </a:xfrm>
          <a:prstGeom prst="line">
            <a:avLst/>
          </a:prstGeom>
          <a:solidFill>
            <a:schemeClr val="accent1"/>
          </a:solidFill>
          <a:ln w="19050" cap="flat" cmpd="sng" algn="ctr">
            <a:solidFill>
              <a:schemeClr val="tx1"/>
            </a:solidFill>
            <a:prstDash val="solid"/>
            <a:round/>
            <a:headEnd type="none" w="med" len="med"/>
            <a:tailEnd type="none" w="med" len="med"/>
          </a:ln>
          <a:effectLst/>
        </p:spPr>
      </p:cxnSp>
      <p:sp>
        <p:nvSpPr>
          <p:cNvPr id="24" name="文本框 23">
            <a:extLst>
              <a:ext uri="{FF2B5EF4-FFF2-40B4-BE49-F238E27FC236}">
                <a16:creationId xmlns:a16="http://schemas.microsoft.com/office/drawing/2014/main" id="{2E2A88B4-3C97-42EB-AF09-DC544411D2BB}"/>
              </a:ext>
            </a:extLst>
          </p:cNvPr>
          <p:cNvSpPr txBox="1"/>
          <p:nvPr/>
        </p:nvSpPr>
        <p:spPr>
          <a:xfrm>
            <a:off x="1115143" y="1622595"/>
            <a:ext cx="312906" cy="400110"/>
          </a:xfrm>
          <a:prstGeom prst="rect">
            <a:avLst/>
          </a:prstGeom>
          <a:noFill/>
        </p:spPr>
        <p:txBody>
          <a:bodyPr wrap="none" rtlCol="0">
            <a:spAutoFit/>
          </a:bodyPr>
          <a:lstStyle/>
          <a:p>
            <a:r>
              <a:rPr lang="en-US" altLang="zh-CN" sz="2000" b="0" dirty="0">
                <a:latin typeface="Times New Roman" panose="02020603050405020304" pitchFamily="18" charset="0"/>
                <a:ea typeface="黑体" panose="02010609060101010101" pitchFamily="49" charset="-122"/>
              </a:rPr>
              <a:t>0</a:t>
            </a:r>
            <a:endParaRPr lang="zh-CN" altLang="en-US" sz="2000" b="0" dirty="0">
              <a:latin typeface="Times New Roman" panose="02020603050405020304" pitchFamily="18" charset="0"/>
              <a:ea typeface="黑体" panose="02010609060101010101" pitchFamily="49" charset="-122"/>
            </a:endParaRPr>
          </a:p>
        </p:txBody>
      </p:sp>
      <p:sp>
        <p:nvSpPr>
          <p:cNvPr id="26" name="文本框 25">
            <a:extLst>
              <a:ext uri="{FF2B5EF4-FFF2-40B4-BE49-F238E27FC236}">
                <a16:creationId xmlns:a16="http://schemas.microsoft.com/office/drawing/2014/main" id="{E6777BC6-3C1E-4074-972A-3F80FB2D6DCC}"/>
              </a:ext>
            </a:extLst>
          </p:cNvPr>
          <p:cNvSpPr txBox="1"/>
          <p:nvPr/>
        </p:nvSpPr>
        <p:spPr>
          <a:xfrm>
            <a:off x="1101883" y="2131307"/>
            <a:ext cx="312906" cy="400110"/>
          </a:xfrm>
          <a:prstGeom prst="rect">
            <a:avLst/>
          </a:prstGeom>
          <a:noFill/>
        </p:spPr>
        <p:txBody>
          <a:bodyPr wrap="none" rtlCol="0">
            <a:spAutoFit/>
          </a:bodyPr>
          <a:lstStyle/>
          <a:p>
            <a:r>
              <a:rPr lang="en-US" altLang="zh-CN" sz="2000" b="0" dirty="0">
                <a:latin typeface="Times New Roman" panose="02020603050405020304" pitchFamily="18" charset="0"/>
                <a:ea typeface="黑体" panose="02010609060101010101" pitchFamily="49" charset="-122"/>
              </a:rPr>
              <a:t>1</a:t>
            </a:r>
            <a:endParaRPr lang="zh-CN" altLang="en-US" sz="2000" b="0" dirty="0">
              <a:latin typeface="Times New Roman" panose="02020603050405020304" pitchFamily="18" charset="0"/>
              <a:ea typeface="黑体" panose="02010609060101010101" pitchFamily="49" charset="-122"/>
            </a:endParaRPr>
          </a:p>
        </p:txBody>
      </p:sp>
      <p:sp>
        <p:nvSpPr>
          <p:cNvPr id="27" name="文本框 26">
            <a:extLst>
              <a:ext uri="{FF2B5EF4-FFF2-40B4-BE49-F238E27FC236}">
                <a16:creationId xmlns:a16="http://schemas.microsoft.com/office/drawing/2014/main" id="{B5E6D7D5-3138-42EE-BA46-79256927F395}"/>
              </a:ext>
            </a:extLst>
          </p:cNvPr>
          <p:cNvSpPr txBox="1"/>
          <p:nvPr/>
        </p:nvSpPr>
        <p:spPr>
          <a:xfrm>
            <a:off x="1105426" y="2740920"/>
            <a:ext cx="312906" cy="400110"/>
          </a:xfrm>
          <a:prstGeom prst="rect">
            <a:avLst/>
          </a:prstGeom>
          <a:noFill/>
        </p:spPr>
        <p:txBody>
          <a:bodyPr wrap="none" rtlCol="0">
            <a:spAutoFit/>
          </a:bodyPr>
          <a:lstStyle/>
          <a:p>
            <a:r>
              <a:rPr lang="en-US" altLang="zh-CN" sz="2000" b="0" dirty="0">
                <a:latin typeface="Times New Roman" panose="02020603050405020304" pitchFamily="18" charset="0"/>
                <a:ea typeface="黑体" panose="02010609060101010101" pitchFamily="49" charset="-122"/>
              </a:rPr>
              <a:t>3</a:t>
            </a:r>
            <a:endParaRPr lang="zh-CN" altLang="en-US" sz="2000" b="0" dirty="0">
              <a:latin typeface="Times New Roman" panose="02020603050405020304" pitchFamily="18" charset="0"/>
              <a:ea typeface="黑体" panose="02010609060101010101" pitchFamily="49" charset="-122"/>
            </a:endParaRPr>
          </a:p>
        </p:txBody>
      </p:sp>
      <p:sp>
        <p:nvSpPr>
          <p:cNvPr id="28" name="文本框 27">
            <a:extLst>
              <a:ext uri="{FF2B5EF4-FFF2-40B4-BE49-F238E27FC236}">
                <a16:creationId xmlns:a16="http://schemas.microsoft.com/office/drawing/2014/main" id="{0F008024-0788-4B60-97E8-BE851FA0817D}"/>
              </a:ext>
            </a:extLst>
          </p:cNvPr>
          <p:cNvSpPr txBox="1"/>
          <p:nvPr/>
        </p:nvSpPr>
        <p:spPr>
          <a:xfrm>
            <a:off x="1095253" y="3291865"/>
            <a:ext cx="312906" cy="400110"/>
          </a:xfrm>
          <a:prstGeom prst="rect">
            <a:avLst/>
          </a:prstGeom>
          <a:noFill/>
        </p:spPr>
        <p:txBody>
          <a:bodyPr wrap="none" rtlCol="0">
            <a:spAutoFit/>
          </a:bodyPr>
          <a:lstStyle/>
          <a:p>
            <a:r>
              <a:rPr lang="en-US" altLang="zh-CN" sz="2000" b="0" dirty="0">
                <a:latin typeface="Times New Roman" panose="02020603050405020304" pitchFamily="18" charset="0"/>
                <a:ea typeface="黑体" panose="02010609060101010101" pitchFamily="49" charset="-122"/>
              </a:rPr>
              <a:t>5</a:t>
            </a:r>
            <a:endParaRPr lang="zh-CN" altLang="en-US" sz="2000" b="0" dirty="0">
              <a:latin typeface="Times New Roman" panose="02020603050405020304" pitchFamily="18" charset="0"/>
              <a:ea typeface="黑体" panose="02010609060101010101" pitchFamily="49" charset="-122"/>
            </a:endParaRPr>
          </a:p>
        </p:txBody>
      </p:sp>
      <p:sp>
        <p:nvSpPr>
          <p:cNvPr id="29" name="文本框 28">
            <a:extLst>
              <a:ext uri="{FF2B5EF4-FFF2-40B4-BE49-F238E27FC236}">
                <a16:creationId xmlns:a16="http://schemas.microsoft.com/office/drawing/2014/main" id="{C941432D-8896-4EBC-91B8-87CF3FA4B3E7}"/>
              </a:ext>
            </a:extLst>
          </p:cNvPr>
          <p:cNvSpPr txBox="1"/>
          <p:nvPr/>
        </p:nvSpPr>
        <p:spPr>
          <a:xfrm>
            <a:off x="1094792" y="3862131"/>
            <a:ext cx="312906" cy="400110"/>
          </a:xfrm>
          <a:prstGeom prst="rect">
            <a:avLst/>
          </a:prstGeom>
          <a:noFill/>
        </p:spPr>
        <p:txBody>
          <a:bodyPr wrap="none" rtlCol="0">
            <a:spAutoFit/>
          </a:bodyPr>
          <a:lstStyle/>
          <a:p>
            <a:r>
              <a:rPr lang="en-US" altLang="zh-CN" sz="2000" b="0" dirty="0">
                <a:latin typeface="Times New Roman" panose="02020603050405020304" pitchFamily="18" charset="0"/>
                <a:ea typeface="黑体" panose="02010609060101010101" pitchFamily="49" charset="-122"/>
              </a:rPr>
              <a:t>6</a:t>
            </a:r>
            <a:endParaRPr lang="zh-CN" altLang="en-US" sz="2000" b="0" dirty="0">
              <a:latin typeface="Times New Roman" panose="02020603050405020304" pitchFamily="18" charset="0"/>
              <a:ea typeface="黑体" panose="02010609060101010101" pitchFamily="49" charset="-122"/>
            </a:endParaRPr>
          </a:p>
        </p:txBody>
      </p:sp>
      <p:sp>
        <p:nvSpPr>
          <p:cNvPr id="30" name="文本框 29">
            <a:extLst>
              <a:ext uri="{FF2B5EF4-FFF2-40B4-BE49-F238E27FC236}">
                <a16:creationId xmlns:a16="http://schemas.microsoft.com/office/drawing/2014/main" id="{086181AC-4DCF-402C-B696-17D6A94F9796}"/>
              </a:ext>
            </a:extLst>
          </p:cNvPr>
          <p:cNvSpPr txBox="1"/>
          <p:nvPr/>
        </p:nvSpPr>
        <p:spPr>
          <a:xfrm>
            <a:off x="1085121" y="4421963"/>
            <a:ext cx="312906" cy="400110"/>
          </a:xfrm>
          <a:prstGeom prst="rect">
            <a:avLst/>
          </a:prstGeom>
          <a:noFill/>
        </p:spPr>
        <p:txBody>
          <a:bodyPr wrap="none" rtlCol="0">
            <a:spAutoFit/>
          </a:bodyPr>
          <a:lstStyle/>
          <a:p>
            <a:r>
              <a:rPr lang="en-US" altLang="zh-CN" sz="2000" b="0" dirty="0">
                <a:latin typeface="Times New Roman" panose="02020603050405020304" pitchFamily="18" charset="0"/>
                <a:ea typeface="黑体" panose="02010609060101010101" pitchFamily="49" charset="-122"/>
              </a:rPr>
              <a:t>9</a:t>
            </a:r>
            <a:endParaRPr lang="zh-CN" altLang="en-US" sz="2000" b="0" dirty="0">
              <a:latin typeface="Times New Roman" panose="02020603050405020304" pitchFamily="18" charset="0"/>
              <a:ea typeface="黑体" panose="02010609060101010101" pitchFamily="49" charset="-122"/>
            </a:endParaRPr>
          </a:p>
        </p:txBody>
      </p:sp>
      <p:sp>
        <p:nvSpPr>
          <p:cNvPr id="31" name="文本框 30">
            <a:extLst>
              <a:ext uri="{FF2B5EF4-FFF2-40B4-BE49-F238E27FC236}">
                <a16:creationId xmlns:a16="http://schemas.microsoft.com/office/drawing/2014/main" id="{E1C9C283-A94F-45C5-90FE-C976D3806444}"/>
              </a:ext>
            </a:extLst>
          </p:cNvPr>
          <p:cNvSpPr txBox="1"/>
          <p:nvPr/>
        </p:nvSpPr>
        <p:spPr>
          <a:xfrm>
            <a:off x="1058410" y="4993215"/>
            <a:ext cx="431657" cy="400110"/>
          </a:xfrm>
          <a:prstGeom prst="rect">
            <a:avLst/>
          </a:prstGeom>
          <a:noFill/>
        </p:spPr>
        <p:txBody>
          <a:bodyPr wrap="none" rtlCol="0">
            <a:spAutoFit/>
          </a:bodyPr>
          <a:lstStyle/>
          <a:p>
            <a:r>
              <a:rPr lang="en-US" altLang="zh-CN" sz="2000" b="0" dirty="0">
                <a:latin typeface="Times New Roman" panose="02020603050405020304" pitchFamily="18" charset="0"/>
                <a:ea typeface="黑体" panose="02010609060101010101" pitchFamily="49" charset="-122"/>
              </a:rPr>
              <a:t>11</a:t>
            </a:r>
            <a:endParaRPr lang="zh-CN" altLang="en-US" sz="2000" b="0" dirty="0">
              <a:latin typeface="Times New Roman" panose="02020603050405020304" pitchFamily="18" charset="0"/>
              <a:ea typeface="黑体" panose="02010609060101010101" pitchFamily="49" charset="-122"/>
            </a:endParaRPr>
          </a:p>
        </p:txBody>
      </p:sp>
      <p:sp>
        <p:nvSpPr>
          <p:cNvPr id="32" name="文本框 31">
            <a:extLst>
              <a:ext uri="{FF2B5EF4-FFF2-40B4-BE49-F238E27FC236}">
                <a16:creationId xmlns:a16="http://schemas.microsoft.com/office/drawing/2014/main" id="{F7A6A3F1-0C86-4C44-9139-6F7731459EA8}"/>
              </a:ext>
            </a:extLst>
          </p:cNvPr>
          <p:cNvSpPr txBox="1"/>
          <p:nvPr/>
        </p:nvSpPr>
        <p:spPr>
          <a:xfrm>
            <a:off x="1019363" y="5573449"/>
            <a:ext cx="441146" cy="400110"/>
          </a:xfrm>
          <a:prstGeom prst="rect">
            <a:avLst/>
          </a:prstGeom>
          <a:noFill/>
        </p:spPr>
        <p:txBody>
          <a:bodyPr wrap="none" rtlCol="0">
            <a:spAutoFit/>
          </a:bodyPr>
          <a:lstStyle/>
          <a:p>
            <a:r>
              <a:rPr lang="en-US" altLang="zh-CN" sz="2000" b="0" dirty="0">
                <a:latin typeface="Times New Roman" panose="02020603050405020304" pitchFamily="18" charset="0"/>
                <a:ea typeface="黑体" panose="02010609060101010101" pitchFamily="49" charset="-122"/>
              </a:rPr>
              <a:t>43</a:t>
            </a:r>
            <a:endParaRPr lang="zh-CN" altLang="en-US" sz="2000" b="0" dirty="0">
              <a:latin typeface="Times New Roman" panose="02020603050405020304" pitchFamily="18" charset="0"/>
              <a:ea typeface="黑体" panose="02010609060101010101" pitchFamily="49" charset="-122"/>
            </a:endParaRPr>
          </a:p>
        </p:txBody>
      </p:sp>
      <p:cxnSp>
        <p:nvCxnSpPr>
          <p:cNvPr id="34" name="直接连接符 33">
            <a:extLst>
              <a:ext uri="{FF2B5EF4-FFF2-40B4-BE49-F238E27FC236}">
                <a16:creationId xmlns:a16="http://schemas.microsoft.com/office/drawing/2014/main" id="{11687925-C93C-46F8-B93B-7CD9AA3E403C}"/>
              </a:ext>
            </a:extLst>
          </p:cNvPr>
          <p:cNvCxnSpPr>
            <a:cxnSpLocks/>
          </p:cNvCxnSpPr>
          <p:nvPr/>
        </p:nvCxnSpPr>
        <p:spPr bwMode="auto">
          <a:xfrm flipH="1">
            <a:off x="2746878" y="5941369"/>
            <a:ext cx="1" cy="196314"/>
          </a:xfrm>
          <a:prstGeom prst="line">
            <a:avLst/>
          </a:prstGeom>
          <a:solidFill>
            <a:schemeClr val="accent1"/>
          </a:solidFill>
          <a:ln w="28575" cap="flat" cmpd="sng" algn="ctr">
            <a:solidFill>
              <a:schemeClr val="tx1"/>
            </a:solidFill>
            <a:prstDash val="sysDot"/>
            <a:round/>
            <a:headEnd type="none" w="med" len="med"/>
            <a:tailEnd type="none" w="med" len="med"/>
          </a:ln>
          <a:effectLst/>
        </p:spPr>
      </p:cxnSp>
      <p:cxnSp>
        <p:nvCxnSpPr>
          <p:cNvPr id="39" name="直接连接符 38">
            <a:extLst>
              <a:ext uri="{FF2B5EF4-FFF2-40B4-BE49-F238E27FC236}">
                <a16:creationId xmlns:a16="http://schemas.microsoft.com/office/drawing/2014/main" id="{7B83BEC1-9E8A-440B-B2BF-872DE8BE4E8C}"/>
              </a:ext>
            </a:extLst>
          </p:cNvPr>
          <p:cNvCxnSpPr/>
          <p:nvPr/>
        </p:nvCxnSpPr>
        <p:spPr bwMode="auto">
          <a:xfrm>
            <a:off x="1407698" y="5796314"/>
            <a:ext cx="2692399" cy="0"/>
          </a:xfrm>
          <a:prstGeom prst="line">
            <a:avLst/>
          </a:prstGeom>
          <a:solidFill>
            <a:schemeClr val="accent1"/>
          </a:solidFill>
          <a:ln w="19050" cap="flat" cmpd="sng" algn="ctr">
            <a:solidFill>
              <a:schemeClr val="tx1"/>
            </a:solidFill>
            <a:prstDash val="solid"/>
            <a:round/>
            <a:headEnd type="none" w="med" len="med"/>
            <a:tailEnd type="none" w="med" len="med"/>
          </a:ln>
          <a:effectLst/>
        </p:spPr>
      </p:cxnSp>
      <p:sp>
        <p:nvSpPr>
          <p:cNvPr id="40" name="文本框 39">
            <a:extLst>
              <a:ext uri="{FF2B5EF4-FFF2-40B4-BE49-F238E27FC236}">
                <a16:creationId xmlns:a16="http://schemas.microsoft.com/office/drawing/2014/main" id="{E1A75302-0376-40F7-BBEC-2C6AAB6384CB}"/>
              </a:ext>
            </a:extLst>
          </p:cNvPr>
          <p:cNvSpPr txBox="1"/>
          <p:nvPr/>
        </p:nvSpPr>
        <p:spPr>
          <a:xfrm>
            <a:off x="304058" y="1394533"/>
            <a:ext cx="1367875" cy="400110"/>
          </a:xfrm>
          <a:prstGeom prst="rect">
            <a:avLst/>
          </a:prstGeom>
          <a:noFill/>
        </p:spPr>
        <p:txBody>
          <a:bodyPr wrap="none" rtlCol="0">
            <a:spAutoFit/>
          </a:bodyPr>
          <a:lstStyle/>
          <a:p>
            <a:r>
              <a:rPr lang="en-US" altLang="zh-CN" sz="2000" b="0" dirty="0">
                <a:latin typeface="Times New Roman" panose="02020603050405020304" pitchFamily="18" charset="0"/>
                <a:ea typeface="黑体" panose="02010609060101010101" pitchFamily="49" charset="-122"/>
              </a:rPr>
              <a:t>Byte Offset</a:t>
            </a:r>
            <a:endParaRPr lang="zh-CN" altLang="en-US" sz="2000" b="0" dirty="0">
              <a:latin typeface="Times New Roman" panose="02020603050405020304" pitchFamily="18" charset="0"/>
              <a:ea typeface="黑体" panose="02010609060101010101" pitchFamily="49" charset="-122"/>
            </a:endParaRPr>
          </a:p>
        </p:txBody>
      </p:sp>
      <p:sp>
        <p:nvSpPr>
          <p:cNvPr id="41" name="右大括号 40">
            <a:extLst>
              <a:ext uri="{FF2B5EF4-FFF2-40B4-BE49-F238E27FC236}">
                <a16:creationId xmlns:a16="http://schemas.microsoft.com/office/drawing/2014/main" id="{279C2728-8CC3-44C9-9EC1-88D7192F687F}"/>
              </a:ext>
            </a:extLst>
          </p:cNvPr>
          <p:cNvSpPr/>
          <p:nvPr/>
        </p:nvSpPr>
        <p:spPr bwMode="auto">
          <a:xfrm>
            <a:off x="4236542" y="1822650"/>
            <a:ext cx="446044" cy="1714637"/>
          </a:xfrm>
          <a:prstGeom prst="rightBrace">
            <a:avLst/>
          </a:prstGeom>
          <a:no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1800" b="1" i="0" u="none" strike="noStrike" cap="none" normalizeH="0" baseline="0">
              <a:noFill/>
              <a:effectLst/>
              <a:latin typeface="Tahoma" pitchFamily="34" charset="0"/>
              <a:ea typeface="宋体" charset="-122"/>
            </a:endParaRPr>
          </a:p>
        </p:txBody>
      </p:sp>
      <p:sp>
        <p:nvSpPr>
          <p:cNvPr id="42" name="文本框 41">
            <a:extLst>
              <a:ext uri="{FF2B5EF4-FFF2-40B4-BE49-F238E27FC236}">
                <a16:creationId xmlns:a16="http://schemas.microsoft.com/office/drawing/2014/main" id="{54619289-9236-4AFC-A248-CF51ED74D2B8}"/>
              </a:ext>
            </a:extLst>
          </p:cNvPr>
          <p:cNvSpPr txBox="1"/>
          <p:nvPr/>
        </p:nvSpPr>
        <p:spPr>
          <a:xfrm>
            <a:off x="4647736" y="2449135"/>
            <a:ext cx="2031325" cy="461665"/>
          </a:xfrm>
          <a:prstGeom prst="rect">
            <a:avLst/>
          </a:prstGeom>
          <a:noFill/>
        </p:spPr>
        <p:txBody>
          <a:bodyPr wrap="none" rtlCol="0">
            <a:spAutoFit/>
          </a:bodyPr>
          <a:lstStyle/>
          <a:p>
            <a:r>
              <a:rPr lang="zh-CN" altLang="en-US" sz="2400" b="0" dirty="0">
                <a:latin typeface="Times New Roman" panose="02020603050405020304" pitchFamily="18" charset="0"/>
                <a:ea typeface="黑体" panose="02010609060101010101" pitchFamily="49" charset="-122"/>
              </a:rPr>
              <a:t>记录协议首部</a:t>
            </a:r>
          </a:p>
        </p:txBody>
      </p:sp>
      <p:sp>
        <p:nvSpPr>
          <p:cNvPr id="43" name="右大括号 42">
            <a:extLst>
              <a:ext uri="{FF2B5EF4-FFF2-40B4-BE49-F238E27FC236}">
                <a16:creationId xmlns:a16="http://schemas.microsoft.com/office/drawing/2014/main" id="{071C5846-FD3F-4706-A344-8B69C5631006}"/>
              </a:ext>
            </a:extLst>
          </p:cNvPr>
          <p:cNvSpPr/>
          <p:nvPr/>
        </p:nvSpPr>
        <p:spPr bwMode="auto">
          <a:xfrm>
            <a:off x="4230558" y="3602641"/>
            <a:ext cx="446044" cy="2715057"/>
          </a:xfrm>
          <a:prstGeom prst="rightBrace">
            <a:avLst/>
          </a:prstGeom>
          <a:no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1800" b="1" i="0" u="none" strike="noStrike" cap="none" normalizeH="0" baseline="0">
              <a:noFill/>
              <a:effectLst/>
              <a:latin typeface="Tahoma" pitchFamily="34" charset="0"/>
              <a:ea typeface="宋体" charset="-122"/>
            </a:endParaRPr>
          </a:p>
        </p:txBody>
      </p:sp>
      <p:sp>
        <p:nvSpPr>
          <p:cNvPr id="44" name="文本框 43">
            <a:extLst>
              <a:ext uri="{FF2B5EF4-FFF2-40B4-BE49-F238E27FC236}">
                <a16:creationId xmlns:a16="http://schemas.microsoft.com/office/drawing/2014/main" id="{7C6564AF-51B6-4D26-9E54-47CF8251837E}"/>
              </a:ext>
            </a:extLst>
          </p:cNvPr>
          <p:cNvSpPr txBox="1"/>
          <p:nvPr/>
        </p:nvSpPr>
        <p:spPr>
          <a:xfrm>
            <a:off x="4453581" y="4745280"/>
            <a:ext cx="3159839" cy="830997"/>
          </a:xfrm>
          <a:prstGeom prst="rect">
            <a:avLst/>
          </a:prstGeom>
          <a:noFill/>
        </p:spPr>
        <p:txBody>
          <a:bodyPr wrap="none" rtlCol="0">
            <a:spAutoFit/>
          </a:bodyPr>
          <a:lstStyle/>
          <a:p>
            <a:pPr algn="ctr"/>
            <a:r>
              <a:rPr lang="zh-CN" altLang="en-US" sz="2400" b="0" dirty="0">
                <a:latin typeface="Times New Roman" panose="02020603050405020304" pitchFamily="18" charset="0"/>
                <a:ea typeface="黑体" panose="02010609060101010101" pitchFamily="49" charset="-122"/>
              </a:rPr>
              <a:t>载荷协议报文</a:t>
            </a:r>
            <a:endParaRPr lang="en-US" altLang="zh-CN" sz="2400" b="0" dirty="0">
              <a:latin typeface="Times New Roman" panose="02020603050405020304" pitchFamily="18" charset="0"/>
              <a:ea typeface="黑体" panose="02010609060101010101" pitchFamily="49" charset="-122"/>
            </a:endParaRPr>
          </a:p>
          <a:p>
            <a:pPr algn="ctr"/>
            <a:r>
              <a:rPr lang="en-US" altLang="zh-CN" sz="2400" b="0" dirty="0">
                <a:latin typeface="Times New Roman" panose="02020603050405020304" pitchFamily="18" charset="0"/>
                <a:ea typeface="黑体" panose="02010609060101010101" pitchFamily="49" charset="-122"/>
              </a:rPr>
              <a:t>(</a:t>
            </a:r>
            <a:r>
              <a:rPr lang="zh-CN" altLang="en-US" sz="2400" b="0" dirty="0">
                <a:latin typeface="Times New Roman" panose="02020603050405020304" pitchFamily="18" charset="0"/>
                <a:ea typeface="黑体" panose="02010609060101010101" pitchFamily="49" charset="-122"/>
              </a:rPr>
              <a:t>示例为握手协议报文</a:t>
            </a:r>
            <a:r>
              <a:rPr lang="en-US" altLang="zh-CN" sz="2400" b="0" dirty="0">
                <a:latin typeface="Times New Roman" panose="02020603050405020304" pitchFamily="18" charset="0"/>
                <a:ea typeface="黑体" panose="02010609060101010101" pitchFamily="49" charset="-122"/>
              </a:rPr>
              <a:t>)</a:t>
            </a:r>
            <a:endParaRPr lang="zh-CN" altLang="en-US" sz="2400" b="0" dirty="0">
              <a:latin typeface="Times New Roman" panose="02020603050405020304" pitchFamily="18" charset="0"/>
              <a:ea typeface="黑体" panose="02010609060101010101" pitchFamily="49" charset="-122"/>
            </a:endParaRPr>
          </a:p>
        </p:txBody>
      </p:sp>
      <p:cxnSp>
        <p:nvCxnSpPr>
          <p:cNvPr id="46" name="直接箭头连接符 45">
            <a:extLst>
              <a:ext uri="{FF2B5EF4-FFF2-40B4-BE49-F238E27FC236}">
                <a16:creationId xmlns:a16="http://schemas.microsoft.com/office/drawing/2014/main" id="{D68642CF-79BD-4B59-9EF9-DAB0D51559AD}"/>
              </a:ext>
            </a:extLst>
          </p:cNvPr>
          <p:cNvCxnSpPr>
            <a:cxnSpLocks/>
          </p:cNvCxnSpPr>
          <p:nvPr/>
        </p:nvCxnSpPr>
        <p:spPr bwMode="auto">
          <a:xfrm>
            <a:off x="3701771" y="2083373"/>
            <a:ext cx="1740460" cy="0"/>
          </a:xfrm>
          <a:prstGeom prst="straightConnector1">
            <a:avLst/>
          </a:prstGeom>
          <a:solidFill>
            <a:schemeClr val="accent1"/>
          </a:solidFill>
          <a:ln w="19050" cap="flat" cmpd="sng" algn="ctr">
            <a:solidFill>
              <a:schemeClr val="tx1"/>
            </a:solidFill>
            <a:prstDash val="dash"/>
            <a:round/>
            <a:headEnd type="arrow" w="med" len="med"/>
            <a:tailEnd type="none" w="med" len="med"/>
          </a:ln>
          <a:effectLst/>
        </p:spPr>
      </p:cxnSp>
      <p:sp>
        <p:nvSpPr>
          <p:cNvPr id="48" name="文本框 47">
            <a:extLst>
              <a:ext uri="{FF2B5EF4-FFF2-40B4-BE49-F238E27FC236}">
                <a16:creationId xmlns:a16="http://schemas.microsoft.com/office/drawing/2014/main" id="{477C2148-753D-4220-A145-5C0A6C9B8B3A}"/>
              </a:ext>
            </a:extLst>
          </p:cNvPr>
          <p:cNvSpPr txBox="1"/>
          <p:nvPr/>
        </p:nvSpPr>
        <p:spPr>
          <a:xfrm>
            <a:off x="5464685" y="1156784"/>
            <a:ext cx="3392275" cy="1323439"/>
          </a:xfrm>
          <a:prstGeom prst="rect">
            <a:avLst/>
          </a:prstGeom>
          <a:noFill/>
          <a:ln w="12700">
            <a:solidFill>
              <a:schemeClr val="tx1"/>
            </a:solidFill>
          </a:ln>
        </p:spPr>
        <p:txBody>
          <a:bodyPr wrap="none" rtlCol="0">
            <a:spAutoFit/>
          </a:bodyPr>
          <a:lstStyle/>
          <a:p>
            <a:r>
              <a:rPr lang="en-US" altLang="zh-CN" sz="2000" b="0" dirty="0">
                <a:latin typeface="Times New Roman" panose="02020603050405020304" pitchFamily="18" charset="0"/>
                <a:ea typeface="黑体" panose="02010609060101010101" pitchFamily="49" charset="-122"/>
              </a:rPr>
              <a:t>20</a:t>
            </a:r>
            <a:r>
              <a:rPr lang="zh-CN" altLang="en-US" sz="2000" b="0" dirty="0">
                <a:latin typeface="Times New Roman" panose="02020603050405020304" pitchFamily="18" charset="0"/>
                <a:ea typeface="黑体" panose="02010609060101010101" pitchFamily="49" charset="-122"/>
              </a:rPr>
              <a:t>：密码变更规格协议</a:t>
            </a:r>
            <a:endParaRPr lang="en-US" altLang="zh-CN" sz="2000" b="0" dirty="0">
              <a:latin typeface="Times New Roman" panose="02020603050405020304" pitchFamily="18" charset="0"/>
              <a:ea typeface="黑体" panose="02010609060101010101" pitchFamily="49" charset="-122"/>
            </a:endParaRPr>
          </a:p>
          <a:p>
            <a:r>
              <a:rPr lang="en-US" altLang="zh-CN" sz="2000" b="0" dirty="0">
                <a:latin typeface="Times New Roman" panose="02020603050405020304" pitchFamily="18" charset="0"/>
                <a:ea typeface="黑体" panose="02010609060101010101" pitchFamily="49" charset="-122"/>
              </a:rPr>
              <a:t>21</a:t>
            </a:r>
            <a:r>
              <a:rPr lang="zh-CN" altLang="en-US" sz="2000" b="0" dirty="0">
                <a:latin typeface="Times New Roman" panose="02020603050405020304" pitchFamily="18" charset="0"/>
                <a:ea typeface="黑体" panose="02010609060101010101" pitchFamily="49" charset="-122"/>
              </a:rPr>
              <a:t>：告警协议</a:t>
            </a:r>
            <a:endParaRPr lang="en-US" altLang="zh-CN" sz="2000" b="0" dirty="0">
              <a:latin typeface="Times New Roman" panose="02020603050405020304" pitchFamily="18" charset="0"/>
              <a:ea typeface="黑体" panose="02010609060101010101" pitchFamily="49" charset="-122"/>
            </a:endParaRPr>
          </a:p>
          <a:p>
            <a:r>
              <a:rPr lang="en-US" altLang="zh-CN" sz="2000" b="0" dirty="0">
                <a:latin typeface="Times New Roman" panose="02020603050405020304" pitchFamily="18" charset="0"/>
                <a:ea typeface="黑体" panose="02010609060101010101" pitchFamily="49" charset="-122"/>
              </a:rPr>
              <a:t>22</a:t>
            </a:r>
            <a:r>
              <a:rPr lang="zh-CN" altLang="en-US" sz="2000" b="0" dirty="0">
                <a:latin typeface="Times New Roman" panose="02020603050405020304" pitchFamily="18" charset="0"/>
                <a:ea typeface="黑体" panose="02010609060101010101" pitchFamily="49" charset="-122"/>
              </a:rPr>
              <a:t>：握手协议</a:t>
            </a:r>
            <a:endParaRPr lang="en-US" altLang="zh-CN" sz="2000" b="0" dirty="0">
              <a:latin typeface="Times New Roman" panose="02020603050405020304" pitchFamily="18" charset="0"/>
              <a:ea typeface="黑体" panose="02010609060101010101" pitchFamily="49" charset="-122"/>
            </a:endParaRPr>
          </a:p>
          <a:p>
            <a:r>
              <a:rPr lang="en-US" altLang="zh-CN" sz="2000" b="0" dirty="0">
                <a:latin typeface="Times New Roman" panose="02020603050405020304" pitchFamily="18" charset="0"/>
                <a:ea typeface="黑体" panose="02010609060101010101" pitchFamily="49" charset="-122"/>
              </a:rPr>
              <a:t>23</a:t>
            </a:r>
            <a:r>
              <a:rPr lang="zh-CN" altLang="en-US" sz="2000" b="0" dirty="0">
                <a:latin typeface="Times New Roman" panose="02020603050405020304" pitchFamily="18" charset="0"/>
                <a:ea typeface="黑体" panose="02010609060101010101" pitchFamily="49" charset="-122"/>
              </a:rPr>
              <a:t>：上层应用协议（</a:t>
            </a:r>
            <a:r>
              <a:rPr lang="en-US" altLang="zh-CN" sz="2000" b="0" dirty="0">
                <a:latin typeface="Times New Roman" panose="02020603050405020304" pitchFamily="18" charset="0"/>
                <a:ea typeface="黑体" panose="02010609060101010101" pitchFamily="49" charset="-122"/>
              </a:rPr>
              <a:t>HTTP</a:t>
            </a:r>
            <a:r>
              <a:rPr lang="zh-CN" altLang="en-US" sz="2000" b="0" dirty="0">
                <a:latin typeface="Times New Roman" panose="02020603050405020304" pitchFamily="18" charset="0"/>
                <a:ea typeface="黑体" panose="02010609060101010101" pitchFamily="49" charset="-122"/>
              </a:rPr>
              <a:t>）</a:t>
            </a:r>
          </a:p>
        </p:txBody>
      </p:sp>
      <p:cxnSp>
        <p:nvCxnSpPr>
          <p:cNvPr id="50" name="直接连接符 49">
            <a:extLst>
              <a:ext uri="{FF2B5EF4-FFF2-40B4-BE49-F238E27FC236}">
                <a16:creationId xmlns:a16="http://schemas.microsoft.com/office/drawing/2014/main" id="{11B4BC16-9760-4585-B24B-1D3F8FC6818B}"/>
              </a:ext>
            </a:extLst>
          </p:cNvPr>
          <p:cNvCxnSpPr>
            <a:cxnSpLocks/>
          </p:cNvCxnSpPr>
          <p:nvPr/>
        </p:nvCxnSpPr>
        <p:spPr bwMode="auto">
          <a:xfrm>
            <a:off x="8149246" y="2480223"/>
            <a:ext cx="0" cy="2478401"/>
          </a:xfrm>
          <a:prstGeom prst="line">
            <a:avLst/>
          </a:prstGeom>
          <a:solidFill>
            <a:schemeClr val="accent1"/>
          </a:solidFill>
          <a:ln w="19050" cap="flat" cmpd="sng" algn="ctr">
            <a:solidFill>
              <a:schemeClr val="tx1"/>
            </a:solidFill>
            <a:prstDash val="dash"/>
            <a:round/>
            <a:headEnd type="none" w="med" len="med"/>
            <a:tailEnd type="none" w="med" len="med"/>
          </a:ln>
          <a:effectLst/>
        </p:spPr>
      </p:cxnSp>
      <p:cxnSp>
        <p:nvCxnSpPr>
          <p:cNvPr id="52" name="直接箭头连接符 51">
            <a:extLst>
              <a:ext uri="{FF2B5EF4-FFF2-40B4-BE49-F238E27FC236}">
                <a16:creationId xmlns:a16="http://schemas.microsoft.com/office/drawing/2014/main" id="{B638CD8E-E85E-41B9-A50D-3C977FE661ED}"/>
              </a:ext>
            </a:extLst>
          </p:cNvPr>
          <p:cNvCxnSpPr>
            <a:cxnSpLocks/>
          </p:cNvCxnSpPr>
          <p:nvPr/>
        </p:nvCxnSpPr>
        <p:spPr bwMode="auto">
          <a:xfrm flipH="1">
            <a:off x="7432581" y="4956082"/>
            <a:ext cx="716665" cy="0"/>
          </a:xfrm>
          <a:prstGeom prst="straightConnector1">
            <a:avLst/>
          </a:prstGeom>
          <a:solidFill>
            <a:schemeClr val="accent1"/>
          </a:solidFill>
          <a:ln w="19050" cap="flat" cmpd="sng" algn="ctr">
            <a:solidFill>
              <a:schemeClr val="tx1"/>
            </a:solidFill>
            <a:prstDash val="dash"/>
            <a:round/>
            <a:headEnd type="none" w="med" len="med"/>
            <a:tailEnd type="triangle"/>
          </a:ln>
          <a:effectLst/>
        </p:spPr>
      </p:cxnSp>
    </p:spTree>
    <p:extLst>
      <p:ext uri="{BB962C8B-B14F-4D97-AF65-F5344CB8AC3E}">
        <p14:creationId xmlns:p14="http://schemas.microsoft.com/office/powerpoint/2010/main" val="3212628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A00533EF-5C10-4B58-A789-020821B86EAF}"/>
              </a:ext>
            </a:extLst>
          </p:cNvPr>
          <p:cNvSpPr/>
          <p:nvPr/>
        </p:nvSpPr>
        <p:spPr bwMode="auto">
          <a:xfrm>
            <a:off x="2995613" y="2038351"/>
            <a:ext cx="5691187" cy="3073698"/>
          </a:xfrm>
          <a:prstGeom prst="rect">
            <a:avLst/>
          </a:prstGeom>
          <a:noFill/>
          <a:ln w="28575" cap="flat" cmpd="sng" algn="ctr">
            <a:solidFill>
              <a:schemeClr val="tx1"/>
            </a:solidFill>
            <a:prstDash val="dash"/>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1800" b="1" i="0" u="none" strike="noStrike" cap="none" normalizeH="0" baseline="0">
              <a:ln>
                <a:noFill/>
              </a:ln>
              <a:solidFill>
                <a:schemeClr val="tx1"/>
              </a:solidFill>
              <a:effectLst/>
              <a:latin typeface="Tahoma" pitchFamily="34" charset="0"/>
              <a:ea typeface="宋体" charset="-122"/>
            </a:endParaRPr>
          </a:p>
        </p:txBody>
      </p:sp>
      <p:sp>
        <p:nvSpPr>
          <p:cNvPr id="408578" name="Rectangle 2"/>
          <p:cNvSpPr>
            <a:spLocks noGrp="1" noChangeArrowheads="1"/>
          </p:cNvSpPr>
          <p:nvPr>
            <p:ph type="title"/>
          </p:nvPr>
        </p:nvSpPr>
        <p:spPr/>
        <p:txBody>
          <a:bodyPr/>
          <a:lstStyle/>
          <a:p>
            <a:r>
              <a:rPr lang="en-US" altLang="zh-CN" dirty="0">
                <a:latin typeface="Times New Roman" pitchFamily="18" charset="0"/>
              </a:rPr>
              <a:t>Web</a:t>
            </a:r>
            <a:r>
              <a:rPr lang="zh-CN" altLang="en-US" dirty="0">
                <a:latin typeface="Times New Roman" pitchFamily="18" charset="0"/>
              </a:rPr>
              <a:t>应用</a:t>
            </a:r>
            <a:r>
              <a:rPr lang="zh-CN" altLang="en-US" dirty="0"/>
              <a:t>体系结构</a:t>
            </a:r>
            <a:endParaRPr lang="en-US" altLang="zh-CN" dirty="0"/>
          </a:p>
        </p:txBody>
      </p:sp>
      <p:sp>
        <p:nvSpPr>
          <p:cNvPr id="408580" name="Rectangle 4"/>
          <p:cNvSpPr>
            <a:spLocks noChangeArrowheads="1"/>
          </p:cNvSpPr>
          <p:nvPr/>
        </p:nvSpPr>
        <p:spPr bwMode="auto">
          <a:xfrm>
            <a:off x="107950" y="3213100"/>
            <a:ext cx="863600" cy="647700"/>
          </a:xfrm>
          <a:prstGeom prst="rect">
            <a:avLst/>
          </a:prstGeom>
          <a:solidFill>
            <a:srgbClr val="CCFFCC"/>
          </a:solidFill>
          <a:ln w="9525">
            <a:solidFill>
              <a:srgbClr val="000000"/>
            </a:solidFill>
            <a:miter lim="800000"/>
            <a:headEnd/>
            <a:tailEnd/>
          </a:ln>
          <a:effectLst>
            <a:outerShdw dist="35921" dir="2700000" algn="ctr" rotWithShape="0">
              <a:schemeClr val="bg2"/>
            </a:outerShdw>
          </a:effectLst>
        </p:spPr>
        <p:txBody>
          <a:bodyPr wrap="none" anchor="ctr"/>
          <a:lstStyle/>
          <a:p>
            <a:pPr algn="ctr"/>
            <a:r>
              <a:rPr lang="en-US" altLang="zh-CN" b="1" dirty="0">
                <a:solidFill>
                  <a:srgbClr val="000000"/>
                </a:solidFill>
                <a:latin typeface="Times New Roman" pitchFamily="18" charset="0"/>
                <a:ea typeface="黑体" pitchFamily="2" charset="-122"/>
              </a:rPr>
              <a:t>Web</a:t>
            </a:r>
          </a:p>
          <a:p>
            <a:pPr algn="ctr"/>
            <a:r>
              <a:rPr lang="zh-CN" altLang="en-US" b="1" dirty="0">
                <a:solidFill>
                  <a:srgbClr val="000000"/>
                </a:solidFill>
                <a:latin typeface="Times New Roman" pitchFamily="18" charset="0"/>
                <a:ea typeface="黑体" pitchFamily="2" charset="-122"/>
              </a:rPr>
              <a:t>客户端  </a:t>
            </a:r>
          </a:p>
        </p:txBody>
      </p:sp>
      <p:sp>
        <p:nvSpPr>
          <p:cNvPr id="408581" name="Rectangle 5"/>
          <p:cNvSpPr>
            <a:spLocks noChangeArrowheads="1"/>
          </p:cNvSpPr>
          <p:nvPr/>
        </p:nvSpPr>
        <p:spPr bwMode="auto">
          <a:xfrm>
            <a:off x="3059113" y="3213100"/>
            <a:ext cx="1008062" cy="647700"/>
          </a:xfrm>
          <a:prstGeom prst="rect">
            <a:avLst/>
          </a:prstGeom>
          <a:solidFill>
            <a:srgbClr val="CCFFCC"/>
          </a:solidFill>
          <a:ln w="9525">
            <a:solidFill>
              <a:srgbClr val="000000"/>
            </a:solidFill>
            <a:miter lim="800000"/>
            <a:headEnd/>
            <a:tailEnd/>
          </a:ln>
          <a:effectLst>
            <a:outerShdw dist="35921" dir="2700000" algn="ctr" rotWithShape="0">
              <a:schemeClr val="bg2"/>
            </a:outerShdw>
          </a:effectLst>
        </p:spPr>
        <p:txBody>
          <a:bodyPr wrap="none" anchor="ctr"/>
          <a:lstStyle/>
          <a:p>
            <a:pPr algn="ctr"/>
            <a:r>
              <a:rPr lang="en-US" altLang="zh-CN" b="1">
                <a:solidFill>
                  <a:srgbClr val="000000"/>
                </a:solidFill>
                <a:latin typeface="Times New Roman" pitchFamily="18" charset="0"/>
                <a:ea typeface="黑体" pitchFamily="2" charset="-122"/>
              </a:rPr>
              <a:t>Web</a:t>
            </a:r>
          </a:p>
          <a:p>
            <a:pPr algn="ctr"/>
            <a:r>
              <a:rPr lang="zh-CN" altLang="en-US" b="1">
                <a:solidFill>
                  <a:srgbClr val="000000"/>
                </a:solidFill>
                <a:latin typeface="Times New Roman" pitchFamily="18" charset="0"/>
                <a:ea typeface="黑体" pitchFamily="2" charset="-122"/>
              </a:rPr>
              <a:t>服务器 </a:t>
            </a:r>
          </a:p>
        </p:txBody>
      </p:sp>
      <p:sp>
        <p:nvSpPr>
          <p:cNvPr id="408582" name="Rectangle 6"/>
          <p:cNvSpPr>
            <a:spLocks noChangeArrowheads="1"/>
          </p:cNvSpPr>
          <p:nvPr/>
        </p:nvSpPr>
        <p:spPr bwMode="auto">
          <a:xfrm>
            <a:off x="4716463" y="2276475"/>
            <a:ext cx="1079500" cy="647700"/>
          </a:xfrm>
          <a:prstGeom prst="rect">
            <a:avLst/>
          </a:prstGeom>
          <a:solidFill>
            <a:srgbClr val="CCFFCC"/>
          </a:solidFill>
          <a:ln w="9525">
            <a:solidFill>
              <a:srgbClr val="000000"/>
            </a:solidFill>
            <a:miter lim="800000"/>
            <a:headEnd/>
            <a:tailEnd/>
          </a:ln>
          <a:effectLst>
            <a:outerShdw dist="35921" dir="2700000" algn="ctr" rotWithShape="0">
              <a:schemeClr val="bg2"/>
            </a:outerShdw>
          </a:effectLst>
        </p:spPr>
        <p:txBody>
          <a:bodyPr wrap="none" anchor="ctr"/>
          <a:lstStyle/>
          <a:p>
            <a:pPr algn="ctr"/>
            <a:r>
              <a:rPr lang="en-US" altLang="zh-CN" b="1">
                <a:solidFill>
                  <a:srgbClr val="000000"/>
                </a:solidFill>
                <a:latin typeface="Times New Roman" pitchFamily="18" charset="0"/>
                <a:ea typeface="黑体" pitchFamily="2" charset="-122"/>
              </a:rPr>
              <a:t>Web</a:t>
            </a:r>
          </a:p>
          <a:p>
            <a:pPr algn="ctr"/>
            <a:r>
              <a:rPr lang="zh-CN" altLang="en-US" b="1">
                <a:solidFill>
                  <a:srgbClr val="000000"/>
                </a:solidFill>
                <a:latin typeface="Times New Roman" pitchFamily="18" charset="0"/>
                <a:ea typeface="黑体" pitchFamily="2" charset="-122"/>
              </a:rPr>
              <a:t>应用程序 </a:t>
            </a:r>
            <a:endParaRPr lang="en-US" altLang="zh-CN" b="1">
              <a:solidFill>
                <a:srgbClr val="000000"/>
              </a:solidFill>
              <a:latin typeface="Times New Roman" pitchFamily="18" charset="0"/>
              <a:ea typeface="黑体" pitchFamily="2" charset="-122"/>
            </a:endParaRPr>
          </a:p>
        </p:txBody>
      </p:sp>
      <p:sp>
        <p:nvSpPr>
          <p:cNvPr id="408583" name="Rectangle 7"/>
          <p:cNvSpPr>
            <a:spLocks noChangeArrowheads="1"/>
          </p:cNvSpPr>
          <p:nvPr/>
        </p:nvSpPr>
        <p:spPr bwMode="auto">
          <a:xfrm>
            <a:off x="4716463" y="3213100"/>
            <a:ext cx="1079500" cy="647700"/>
          </a:xfrm>
          <a:prstGeom prst="rect">
            <a:avLst/>
          </a:prstGeom>
          <a:solidFill>
            <a:srgbClr val="CCFFCC"/>
          </a:solidFill>
          <a:ln w="9525">
            <a:solidFill>
              <a:srgbClr val="000000"/>
            </a:solidFill>
            <a:miter lim="800000"/>
            <a:headEnd/>
            <a:tailEnd/>
          </a:ln>
          <a:effectLst>
            <a:outerShdw dist="35921" dir="2700000" algn="ctr" rotWithShape="0">
              <a:schemeClr val="bg2"/>
            </a:outerShdw>
          </a:effectLst>
        </p:spPr>
        <p:txBody>
          <a:bodyPr wrap="none" anchor="ctr"/>
          <a:lstStyle/>
          <a:p>
            <a:pPr algn="ctr"/>
            <a:r>
              <a:rPr lang="en-US" altLang="zh-CN" b="1">
                <a:solidFill>
                  <a:srgbClr val="000000"/>
                </a:solidFill>
                <a:latin typeface="Times New Roman" pitchFamily="18" charset="0"/>
                <a:ea typeface="黑体" pitchFamily="2" charset="-122"/>
              </a:rPr>
              <a:t>Web</a:t>
            </a:r>
          </a:p>
          <a:p>
            <a:pPr algn="ctr"/>
            <a:r>
              <a:rPr lang="zh-CN" altLang="en-US" b="1">
                <a:solidFill>
                  <a:srgbClr val="000000"/>
                </a:solidFill>
                <a:latin typeface="Times New Roman" pitchFamily="18" charset="0"/>
                <a:ea typeface="黑体" pitchFamily="2" charset="-122"/>
              </a:rPr>
              <a:t>应用程序 </a:t>
            </a:r>
            <a:endParaRPr lang="en-US" altLang="zh-CN" b="1">
              <a:solidFill>
                <a:srgbClr val="000000"/>
              </a:solidFill>
              <a:latin typeface="Times New Roman" pitchFamily="18" charset="0"/>
              <a:ea typeface="黑体" pitchFamily="2" charset="-122"/>
            </a:endParaRPr>
          </a:p>
        </p:txBody>
      </p:sp>
      <p:sp>
        <p:nvSpPr>
          <p:cNvPr id="408584" name="Rectangle 8"/>
          <p:cNvSpPr>
            <a:spLocks noChangeArrowheads="1"/>
          </p:cNvSpPr>
          <p:nvPr/>
        </p:nvSpPr>
        <p:spPr bwMode="auto">
          <a:xfrm>
            <a:off x="4716463" y="4221163"/>
            <a:ext cx="1079500" cy="647700"/>
          </a:xfrm>
          <a:prstGeom prst="rect">
            <a:avLst/>
          </a:prstGeom>
          <a:solidFill>
            <a:srgbClr val="CCFFCC"/>
          </a:solidFill>
          <a:ln w="9525">
            <a:solidFill>
              <a:srgbClr val="000000"/>
            </a:solidFill>
            <a:miter lim="800000"/>
            <a:headEnd/>
            <a:tailEnd/>
          </a:ln>
          <a:effectLst>
            <a:outerShdw dist="35921" dir="2700000" algn="ctr" rotWithShape="0">
              <a:schemeClr val="bg2"/>
            </a:outerShdw>
          </a:effectLst>
        </p:spPr>
        <p:txBody>
          <a:bodyPr wrap="none" anchor="ctr"/>
          <a:lstStyle/>
          <a:p>
            <a:pPr algn="ctr"/>
            <a:r>
              <a:rPr lang="en-US" altLang="zh-CN" b="1">
                <a:solidFill>
                  <a:srgbClr val="000000"/>
                </a:solidFill>
                <a:latin typeface="Times New Roman" pitchFamily="18" charset="0"/>
                <a:ea typeface="黑体" pitchFamily="2" charset="-122"/>
              </a:rPr>
              <a:t>Web</a:t>
            </a:r>
          </a:p>
          <a:p>
            <a:pPr algn="ctr"/>
            <a:r>
              <a:rPr lang="zh-CN" altLang="en-US" b="1">
                <a:solidFill>
                  <a:srgbClr val="000000"/>
                </a:solidFill>
                <a:latin typeface="Times New Roman" pitchFamily="18" charset="0"/>
                <a:ea typeface="黑体" pitchFamily="2" charset="-122"/>
              </a:rPr>
              <a:t>应用程序 </a:t>
            </a:r>
            <a:endParaRPr lang="en-US" altLang="zh-CN" b="1">
              <a:solidFill>
                <a:srgbClr val="000000"/>
              </a:solidFill>
              <a:latin typeface="Times New Roman" pitchFamily="18" charset="0"/>
              <a:ea typeface="黑体" pitchFamily="2" charset="-122"/>
            </a:endParaRPr>
          </a:p>
        </p:txBody>
      </p:sp>
      <p:sp>
        <p:nvSpPr>
          <p:cNvPr id="408585" name="AutoShape 9"/>
          <p:cNvSpPr>
            <a:spLocks noChangeArrowheads="1"/>
          </p:cNvSpPr>
          <p:nvPr/>
        </p:nvSpPr>
        <p:spPr bwMode="auto">
          <a:xfrm rot="5400000">
            <a:off x="1871663" y="2962275"/>
            <a:ext cx="360362" cy="1150938"/>
          </a:xfrm>
          <a:prstGeom prst="can">
            <a:avLst>
              <a:gd name="adj" fmla="val 79846"/>
            </a:avLst>
          </a:prstGeom>
          <a:solidFill>
            <a:srgbClr val="99CCFF">
              <a:alpha val="50000"/>
            </a:srgbClr>
          </a:solidFill>
          <a:ln w="9525">
            <a:solidFill>
              <a:srgbClr val="000000"/>
            </a:solidFill>
            <a:round/>
            <a:headEnd/>
            <a:tailEnd/>
          </a:ln>
          <a:effectLst>
            <a:outerShdw dist="35921" dir="2700000" algn="ctr" rotWithShape="0">
              <a:schemeClr val="bg2"/>
            </a:outerShdw>
          </a:effectLst>
        </p:spPr>
        <p:txBody>
          <a:bodyPr rot="10800000" vert="eaVert" wrap="none" anchor="ctr"/>
          <a:lstStyle/>
          <a:p>
            <a:pPr algn="ctr"/>
            <a:r>
              <a:rPr lang="zh-CN" altLang="en-US" sz="1600" b="1">
                <a:solidFill>
                  <a:srgbClr val="000000"/>
                </a:solidFill>
                <a:ea typeface="黑体" pitchFamily="2" charset="-122"/>
              </a:rPr>
              <a:t>传输层</a:t>
            </a:r>
            <a:r>
              <a:rPr lang="zh-CN" altLang="en-US" b="1">
                <a:solidFill>
                  <a:srgbClr val="000000"/>
                </a:solidFill>
                <a:ea typeface="黑体" pitchFamily="2" charset="-122"/>
              </a:rPr>
              <a:t> </a:t>
            </a:r>
            <a:endParaRPr lang="en-US" altLang="zh-CN" b="1">
              <a:solidFill>
                <a:srgbClr val="000000"/>
              </a:solidFill>
              <a:ea typeface="黑体" pitchFamily="2" charset="-122"/>
            </a:endParaRPr>
          </a:p>
        </p:txBody>
      </p:sp>
      <p:grpSp>
        <p:nvGrpSpPr>
          <p:cNvPr id="2" name="Group 13"/>
          <p:cNvGrpSpPr>
            <a:grpSpLocks/>
          </p:cNvGrpSpPr>
          <p:nvPr/>
        </p:nvGrpSpPr>
        <p:grpSpPr bwMode="auto">
          <a:xfrm>
            <a:off x="6581775" y="2736850"/>
            <a:ext cx="1878013" cy="792163"/>
            <a:chOff x="4146" y="1724"/>
            <a:chExt cx="1183" cy="499"/>
          </a:xfrm>
        </p:grpSpPr>
        <p:sp>
          <p:nvSpPr>
            <p:cNvPr id="408588" name="AutoShape 12"/>
            <p:cNvSpPr>
              <a:spLocks noChangeArrowheads="1"/>
            </p:cNvSpPr>
            <p:nvPr/>
          </p:nvSpPr>
          <p:spPr bwMode="auto">
            <a:xfrm>
              <a:off x="4830" y="1724"/>
              <a:ext cx="499" cy="499"/>
            </a:xfrm>
            <a:prstGeom prst="can">
              <a:avLst>
                <a:gd name="adj" fmla="val 25000"/>
              </a:avLst>
            </a:prstGeom>
            <a:solidFill>
              <a:srgbClr val="CCFFFF"/>
            </a:solidFill>
            <a:ln w="9525">
              <a:solidFill>
                <a:srgbClr val="000000"/>
              </a:solidFill>
              <a:round/>
              <a:headEnd/>
              <a:tailEnd/>
            </a:ln>
            <a:effectLst>
              <a:outerShdw dist="35921" dir="2700000" algn="ctr" rotWithShape="0">
                <a:schemeClr val="bg2"/>
              </a:outerShdw>
            </a:effectLst>
          </p:spPr>
          <p:txBody>
            <a:bodyPr wrap="none" anchor="ctr"/>
            <a:lstStyle/>
            <a:p>
              <a:pPr algn="ctr"/>
              <a:r>
                <a:rPr lang="zh-CN" altLang="en-US" sz="1600" b="1">
                  <a:solidFill>
                    <a:srgbClr val="000000"/>
                  </a:solidFill>
                  <a:latin typeface="黑体" pitchFamily="2" charset="-122"/>
                  <a:ea typeface="黑体" pitchFamily="2" charset="-122"/>
                </a:rPr>
                <a:t>  数据库</a:t>
              </a:r>
              <a:r>
                <a:rPr lang="zh-CN" altLang="en-US" b="1">
                  <a:solidFill>
                    <a:srgbClr val="000000"/>
                  </a:solidFill>
                  <a:latin typeface="黑体" pitchFamily="2" charset="-122"/>
                  <a:ea typeface="黑体" pitchFamily="2" charset="-122"/>
                </a:rPr>
                <a:t> </a:t>
              </a:r>
            </a:p>
          </p:txBody>
        </p:sp>
        <p:sp>
          <p:nvSpPr>
            <p:cNvPr id="408587" name="AutoShape 11"/>
            <p:cNvSpPr>
              <a:spLocks noChangeArrowheads="1"/>
            </p:cNvSpPr>
            <p:nvPr/>
          </p:nvSpPr>
          <p:spPr bwMode="auto">
            <a:xfrm rot="16200000">
              <a:off x="4417" y="1621"/>
              <a:ext cx="223" cy="765"/>
            </a:xfrm>
            <a:prstGeom prst="can">
              <a:avLst>
                <a:gd name="adj" fmla="val 85762"/>
              </a:avLst>
            </a:prstGeom>
            <a:solidFill>
              <a:srgbClr val="CCFFFF"/>
            </a:solidFill>
            <a:ln w="9525">
              <a:solidFill>
                <a:srgbClr val="000000"/>
              </a:solidFill>
              <a:round/>
              <a:headEnd/>
              <a:tailEnd/>
            </a:ln>
            <a:effectLst>
              <a:outerShdw dist="35921" dir="2700000" algn="ctr" rotWithShape="0">
                <a:schemeClr val="bg2"/>
              </a:outerShdw>
            </a:effectLst>
          </p:spPr>
          <p:txBody>
            <a:bodyPr vert="eaVert" wrap="none" anchor="ctr"/>
            <a:lstStyle/>
            <a:p>
              <a:pPr algn="ctr"/>
              <a:r>
                <a:rPr lang="zh-CN" altLang="en-US" sz="1600" b="1">
                  <a:solidFill>
                    <a:srgbClr val="000000"/>
                  </a:solidFill>
                  <a:ea typeface="黑体" pitchFamily="2" charset="-122"/>
                </a:rPr>
                <a:t>连接器</a:t>
              </a:r>
              <a:r>
                <a:rPr lang="zh-CN" altLang="en-US" b="1">
                  <a:solidFill>
                    <a:srgbClr val="000000"/>
                  </a:solidFill>
                  <a:ea typeface="黑体" pitchFamily="2" charset="-122"/>
                </a:rPr>
                <a:t> </a:t>
              </a:r>
              <a:endParaRPr lang="en-US" altLang="zh-CN" b="1">
                <a:solidFill>
                  <a:srgbClr val="000000"/>
                </a:solidFill>
                <a:ea typeface="黑体" pitchFamily="2" charset="-122"/>
              </a:endParaRPr>
            </a:p>
          </p:txBody>
        </p:sp>
      </p:grpSp>
      <p:grpSp>
        <p:nvGrpSpPr>
          <p:cNvPr id="3" name="Group 14"/>
          <p:cNvGrpSpPr>
            <a:grpSpLocks/>
          </p:cNvGrpSpPr>
          <p:nvPr/>
        </p:nvGrpSpPr>
        <p:grpSpPr bwMode="auto">
          <a:xfrm>
            <a:off x="6588125" y="3860800"/>
            <a:ext cx="1878013" cy="792163"/>
            <a:chOff x="4146" y="1724"/>
            <a:chExt cx="1183" cy="499"/>
          </a:xfrm>
        </p:grpSpPr>
        <p:sp>
          <p:nvSpPr>
            <p:cNvPr id="408591" name="AutoShape 15"/>
            <p:cNvSpPr>
              <a:spLocks noChangeArrowheads="1"/>
            </p:cNvSpPr>
            <p:nvPr/>
          </p:nvSpPr>
          <p:spPr bwMode="auto">
            <a:xfrm>
              <a:off x="4830" y="1724"/>
              <a:ext cx="499" cy="499"/>
            </a:xfrm>
            <a:prstGeom prst="can">
              <a:avLst>
                <a:gd name="adj" fmla="val 25000"/>
              </a:avLst>
            </a:prstGeom>
            <a:solidFill>
              <a:srgbClr val="CCFFFF"/>
            </a:solidFill>
            <a:ln w="9525">
              <a:solidFill>
                <a:srgbClr val="000000"/>
              </a:solidFill>
              <a:round/>
              <a:headEnd/>
              <a:tailEnd/>
            </a:ln>
            <a:effectLst>
              <a:outerShdw dist="35921" dir="2700000" algn="ctr" rotWithShape="0">
                <a:schemeClr val="bg2"/>
              </a:outerShdw>
            </a:effectLst>
          </p:spPr>
          <p:txBody>
            <a:bodyPr wrap="none" anchor="ctr"/>
            <a:lstStyle/>
            <a:p>
              <a:pPr algn="ctr"/>
              <a:r>
                <a:rPr lang="zh-CN" altLang="en-US" sz="1600" b="1">
                  <a:solidFill>
                    <a:srgbClr val="000000"/>
                  </a:solidFill>
                  <a:latin typeface="黑体" pitchFamily="2" charset="-122"/>
                  <a:ea typeface="黑体" pitchFamily="2" charset="-122"/>
                </a:rPr>
                <a:t>  数据库</a:t>
              </a:r>
              <a:r>
                <a:rPr lang="zh-CN" altLang="en-US" b="1">
                  <a:solidFill>
                    <a:srgbClr val="000000"/>
                  </a:solidFill>
                  <a:latin typeface="黑体" pitchFamily="2" charset="-122"/>
                  <a:ea typeface="黑体" pitchFamily="2" charset="-122"/>
                </a:rPr>
                <a:t> </a:t>
              </a:r>
            </a:p>
          </p:txBody>
        </p:sp>
        <p:sp>
          <p:nvSpPr>
            <p:cNvPr id="408592" name="AutoShape 16"/>
            <p:cNvSpPr>
              <a:spLocks noChangeArrowheads="1"/>
            </p:cNvSpPr>
            <p:nvPr/>
          </p:nvSpPr>
          <p:spPr bwMode="auto">
            <a:xfrm rot="16200000">
              <a:off x="4417" y="1621"/>
              <a:ext cx="223" cy="765"/>
            </a:xfrm>
            <a:prstGeom prst="can">
              <a:avLst>
                <a:gd name="adj" fmla="val 85762"/>
              </a:avLst>
            </a:prstGeom>
            <a:solidFill>
              <a:srgbClr val="CCFFFF"/>
            </a:solidFill>
            <a:ln w="9525">
              <a:solidFill>
                <a:srgbClr val="000000"/>
              </a:solidFill>
              <a:round/>
              <a:headEnd/>
              <a:tailEnd/>
            </a:ln>
            <a:effectLst>
              <a:outerShdw dist="35921" dir="2700000" algn="ctr" rotWithShape="0">
                <a:schemeClr val="bg2"/>
              </a:outerShdw>
            </a:effectLst>
          </p:spPr>
          <p:txBody>
            <a:bodyPr vert="eaVert" wrap="none" anchor="ctr"/>
            <a:lstStyle/>
            <a:p>
              <a:pPr algn="ctr"/>
              <a:r>
                <a:rPr lang="zh-CN" altLang="en-US" sz="1600" b="1">
                  <a:solidFill>
                    <a:srgbClr val="000000"/>
                  </a:solidFill>
                  <a:ea typeface="黑体" pitchFamily="2" charset="-122"/>
                </a:rPr>
                <a:t>连接器</a:t>
              </a:r>
              <a:r>
                <a:rPr lang="zh-CN" altLang="en-US" b="1">
                  <a:solidFill>
                    <a:srgbClr val="000000"/>
                  </a:solidFill>
                  <a:ea typeface="黑体" pitchFamily="2" charset="-122"/>
                </a:rPr>
                <a:t> </a:t>
              </a:r>
              <a:endParaRPr lang="en-US" altLang="zh-CN" b="1">
                <a:solidFill>
                  <a:srgbClr val="000000"/>
                </a:solidFill>
                <a:ea typeface="黑体" pitchFamily="2" charset="-122"/>
              </a:endParaRPr>
            </a:p>
          </p:txBody>
        </p:sp>
      </p:grpSp>
      <p:cxnSp>
        <p:nvCxnSpPr>
          <p:cNvPr id="408593" name="AutoShape 17"/>
          <p:cNvCxnSpPr>
            <a:cxnSpLocks noChangeShapeType="1"/>
            <a:stCxn id="408582" idx="3"/>
            <a:endCxn id="408587" idx="1"/>
          </p:cNvCxnSpPr>
          <p:nvPr/>
        </p:nvCxnSpPr>
        <p:spPr bwMode="auto">
          <a:xfrm>
            <a:off x="5795963" y="2600325"/>
            <a:ext cx="787400" cy="582613"/>
          </a:xfrm>
          <a:prstGeom prst="straightConnector1">
            <a:avLst/>
          </a:prstGeom>
          <a:noFill/>
          <a:ln w="15875">
            <a:solidFill>
              <a:srgbClr val="000000"/>
            </a:solidFill>
            <a:round/>
            <a:headEnd type="triangle" w="med" len="med"/>
            <a:tailEnd type="triangle" w="med" len="med"/>
          </a:ln>
          <a:effectLst/>
        </p:spPr>
      </p:cxnSp>
      <p:cxnSp>
        <p:nvCxnSpPr>
          <p:cNvPr id="408594" name="AutoShape 18"/>
          <p:cNvCxnSpPr>
            <a:cxnSpLocks noChangeShapeType="1"/>
            <a:stCxn id="408583" idx="3"/>
            <a:endCxn id="408587" idx="1"/>
          </p:cNvCxnSpPr>
          <p:nvPr/>
        </p:nvCxnSpPr>
        <p:spPr bwMode="auto">
          <a:xfrm flipV="1">
            <a:off x="5795963" y="3182938"/>
            <a:ext cx="787400" cy="354012"/>
          </a:xfrm>
          <a:prstGeom prst="straightConnector1">
            <a:avLst/>
          </a:prstGeom>
          <a:noFill/>
          <a:ln w="15875">
            <a:solidFill>
              <a:srgbClr val="000000"/>
            </a:solidFill>
            <a:round/>
            <a:headEnd type="triangle" w="med" len="med"/>
            <a:tailEnd type="triangle" w="med" len="med"/>
          </a:ln>
          <a:effectLst/>
        </p:spPr>
      </p:cxnSp>
      <p:cxnSp>
        <p:nvCxnSpPr>
          <p:cNvPr id="408595" name="AutoShape 19"/>
          <p:cNvCxnSpPr>
            <a:cxnSpLocks noChangeShapeType="1"/>
            <a:endCxn id="408592" idx="1"/>
          </p:cNvCxnSpPr>
          <p:nvPr/>
        </p:nvCxnSpPr>
        <p:spPr bwMode="auto">
          <a:xfrm>
            <a:off x="5867400" y="3573463"/>
            <a:ext cx="722313" cy="733425"/>
          </a:xfrm>
          <a:prstGeom prst="straightConnector1">
            <a:avLst/>
          </a:prstGeom>
          <a:noFill/>
          <a:ln w="15875">
            <a:solidFill>
              <a:srgbClr val="000000"/>
            </a:solidFill>
            <a:round/>
            <a:headEnd type="triangle" w="med" len="med"/>
            <a:tailEnd type="triangle" w="med" len="med"/>
          </a:ln>
          <a:effectLst/>
        </p:spPr>
      </p:cxnSp>
      <p:cxnSp>
        <p:nvCxnSpPr>
          <p:cNvPr id="408596" name="AutoShape 20"/>
          <p:cNvCxnSpPr>
            <a:cxnSpLocks noChangeShapeType="1"/>
            <a:stCxn id="408584" idx="3"/>
            <a:endCxn id="408592" idx="1"/>
          </p:cNvCxnSpPr>
          <p:nvPr/>
        </p:nvCxnSpPr>
        <p:spPr bwMode="auto">
          <a:xfrm flipV="1">
            <a:off x="5795963" y="4306888"/>
            <a:ext cx="793750" cy="238125"/>
          </a:xfrm>
          <a:prstGeom prst="straightConnector1">
            <a:avLst/>
          </a:prstGeom>
          <a:noFill/>
          <a:ln w="15875">
            <a:solidFill>
              <a:srgbClr val="000000"/>
            </a:solidFill>
            <a:round/>
            <a:headEnd type="triangle" w="med" len="med"/>
            <a:tailEnd type="triangle" w="med" len="med"/>
          </a:ln>
          <a:effectLst/>
        </p:spPr>
      </p:cxnSp>
      <p:cxnSp>
        <p:nvCxnSpPr>
          <p:cNvPr id="408597" name="AutoShape 21"/>
          <p:cNvCxnSpPr>
            <a:cxnSpLocks noChangeShapeType="1"/>
          </p:cNvCxnSpPr>
          <p:nvPr/>
        </p:nvCxnSpPr>
        <p:spPr bwMode="auto">
          <a:xfrm flipV="1">
            <a:off x="4211638" y="2708275"/>
            <a:ext cx="431800" cy="720725"/>
          </a:xfrm>
          <a:prstGeom prst="straightConnector1">
            <a:avLst/>
          </a:prstGeom>
          <a:noFill/>
          <a:ln w="15875">
            <a:solidFill>
              <a:srgbClr val="000000"/>
            </a:solidFill>
            <a:round/>
            <a:headEnd type="triangle" w="med" len="med"/>
            <a:tailEnd type="triangle" w="med" len="med"/>
          </a:ln>
          <a:effectLst/>
        </p:spPr>
      </p:cxnSp>
      <p:cxnSp>
        <p:nvCxnSpPr>
          <p:cNvPr id="408598" name="AutoShape 22"/>
          <p:cNvCxnSpPr>
            <a:cxnSpLocks noChangeShapeType="1"/>
          </p:cNvCxnSpPr>
          <p:nvPr/>
        </p:nvCxnSpPr>
        <p:spPr bwMode="auto">
          <a:xfrm>
            <a:off x="4211638" y="3573463"/>
            <a:ext cx="431800" cy="0"/>
          </a:xfrm>
          <a:prstGeom prst="straightConnector1">
            <a:avLst/>
          </a:prstGeom>
          <a:noFill/>
          <a:ln w="15875">
            <a:solidFill>
              <a:srgbClr val="000000"/>
            </a:solidFill>
            <a:round/>
            <a:headEnd type="triangle" w="med" len="med"/>
            <a:tailEnd type="triangle" w="med" len="med"/>
          </a:ln>
          <a:effectLst/>
        </p:spPr>
      </p:cxnSp>
      <p:cxnSp>
        <p:nvCxnSpPr>
          <p:cNvPr id="408599" name="AutoShape 23"/>
          <p:cNvCxnSpPr>
            <a:cxnSpLocks noChangeShapeType="1"/>
          </p:cNvCxnSpPr>
          <p:nvPr/>
        </p:nvCxnSpPr>
        <p:spPr bwMode="auto">
          <a:xfrm>
            <a:off x="4211638" y="3789363"/>
            <a:ext cx="431800" cy="792162"/>
          </a:xfrm>
          <a:prstGeom prst="straightConnector1">
            <a:avLst/>
          </a:prstGeom>
          <a:noFill/>
          <a:ln w="15875">
            <a:solidFill>
              <a:srgbClr val="000000"/>
            </a:solidFill>
            <a:round/>
            <a:headEnd type="triangle" w="med" len="med"/>
            <a:tailEnd type="triangle" w="med" len="med"/>
          </a:ln>
          <a:effectLst/>
        </p:spPr>
      </p:cxnSp>
      <p:sp>
        <p:nvSpPr>
          <p:cNvPr id="408600" name="Line 24"/>
          <p:cNvSpPr>
            <a:spLocks noChangeShapeType="1"/>
          </p:cNvSpPr>
          <p:nvPr/>
        </p:nvSpPr>
        <p:spPr bwMode="auto">
          <a:xfrm>
            <a:off x="990600" y="3429000"/>
            <a:ext cx="504825" cy="0"/>
          </a:xfrm>
          <a:prstGeom prst="line">
            <a:avLst/>
          </a:prstGeom>
          <a:noFill/>
          <a:ln w="15875">
            <a:solidFill>
              <a:srgbClr val="000000"/>
            </a:solidFill>
            <a:round/>
            <a:headEnd/>
            <a:tailEnd type="triangle" w="med" len="med"/>
          </a:ln>
          <a:effectLst/>
        </p:spPr>
        <p:txBody>
          <a:bodyPr/>
          <a:lstStyle/>
          <a:p>
            <a:endParaRPr lang="zh-CN" altLang="en-US"/>
          </a:p>
        </p:txBody>
      </p:sp>
      <p:sp>
        <p:nvSpPr>
          <p:cNvPr id="408601" name="Line 25"/>
          <p:cNvSpPr>
            <a:spLocks noChangeShapeType="1"/>
          </p:cNvSpPr>
          <p:nvPr/>
        </p:nvSpPr>
        <p:spPr bwMode="auto">
          <a:xfrm>
            <a:off x="2411413" y="3429000"/>
            <a:ext cx="647700" cy="0"/>
          </a:xfrm>
          <a:prstGeom prst="line">
            <a:avLst/>
          </a:prstGeom>
          <a:noFill/>
          <a:ln w="15875">
            <a:solidFill>
              <a:srgbClr val="000000"/>
            </a:solidFill>
            <a:round/>
            <a:headEnd/>
            <a:tailEnd type="triangle" w="med" len="med"/>
          </a:ln>
          <a:effectLst/>
        </p:spPr>
        <p:txBody>
          <a:bodyPr/>
          <a:lstStyle/>
          <a:p>
            <a:endParaRPr lang="zh-CN" altLang="en-US"/>
          </a:p>
        </p:txBody>
      </p:sp>
      <p:sp>
        <p:nvSpPr>
          <p:cNvPr id="408602" name="Line 26"/>
          <p:cNvSpPr>
            <a:spLocks noChangeShapeType="1"/>
          </p:cNvSpPr>
          <p:nvPr/>
        </p:nvSpPr>
        <p:spPr bwMode="auto">
          <a:xfrm>
            <a:off x="2411413" y="3644900"/>
            <a:ext cx="647700" cy="0"/>
          </a:xfrm>
          <a:prstGeom prst="line">
            <a:avLst/>
          </a:prstGeom>
          <a:noFill/>
          <a:ln w="15875">
            <a:solidFill>
              <a:srgbClr val="000000"/>
            </a:solidFill>
            <a:round/>
            <a:headEnd type="triangle" w="med" len="med"/>
            <a:tailEnd/>
          </a:ln>
          <a:effectLst/>
        </p:spPr>
        <p:txBody>
          <a:bodyPr/>
          <a:lstStyle/>
          <a:p>
            <a:endParaRPr lang="zh-CN" altLang="en-US"/>
          </a:p>
        </p:txBody>
      </p:sp>
      <p:sp>
        <p:nvSpPr>
          <p:cNvPr id="408603" name="Line 27"/>
          <p:cNvSpPr>
            <a:spLocks noChangeShapeType="1"/>
          </p:cNvSpPr>
          <p:nvPr/>
        </p:nvSpPr>
        <p:spPr bwMode="auto">
          <a:xfrm flipH="1">
            <a:off x="981075" y="3644900"/>
            <a:ext cx="504825" cy="0"/>
          </a:xfrm>
          <a:prstGeom prst="line">
            <a:avLst/>
          </a:prstGeom>
          <a:noFill/>
          <a:ln w="15875">
            <a:solidFill>
              <a:srgbClr val="000000"/>
            </a:solidFill>
            <a:round/>
            <a:headEnd/>
            <a:tailEnd type="triangle" w="med" len="med"/>
          </a:ln>
          <a:effectLst/>
        </p:spPr>
        <p:txBody>
          <a:bodyPr/>
          <a:lstStyle/>
          <a:p>
            <a:endParaRPr lang="zh-CN" altLang="en-US"/>
          </a:p>
        </p:txBody>
      </p:sp>
      <p:sp>
        <p:nvSpPr>
          <p:cNvPr id="408607" name="AutoShape 31"/>
          <p:cNvSpPr>
            <a:spLocks noChangeArrowheads="1"/>
          </p:cNvSpPr>
          <p:nvPr/>
        </p:nvSpPr>
        <p:spPr bwMode="auto">
          <a:xfrm>
            <a:off x="34924" y="1773238"/>
            <a:ext cx="1089025" cy="1000125"/>
          </a:xfrm>
          <a:prstGeom prst="wedgeRectCallout">
            <a:avLst>
              <a:gd name="adj1" fmla="val -2602"/>
              <a:gd name="adj2" fmla="val 86824"/>
            </a:avLst>
          </a:prstGeom>
          <a:solidFill>
            <a:srgbClr val="99CCFF">
              <a:alpha val="50000"/>
            </a:srgbClr>
          </a:solidFill>
          <a:ln w="9525">
            <a:solidFill>
              <a:schemeClr val="tx1"/>
            </a:solidFill>
            <a:miter lim="800000"/>
            <a:headEnd/>
            <a:tailEnd/>
          </a:ln>
          <a:effectLst/>
        </p:spPr>
        <p:txBody>
          <a:bodyPr lIns="73025" tIns="36512" rIns="73025" bIns="36512" anchor="ctr" anchorCtr="1"/>
          <a:lstStyle/>
          <a:p>
            <a:pPr algn="ctr" eaLnBrk="0" hangingPunct="0"/>
            <a:r>
              <a:rPr lang="en-US" altLang="zh-CN" sz="1600" b="1" dirty="0">
                <a:solidFill>
                  <a:srgbClr val="0000FF"/>
                </a:solidFill>
                <a:ea typeface="宋体" pitchFamily="2" charset="-122"/>
              </a:rPr>
              <a:t>IE, </a:t>
            </a:r>
            <a:r>
              <a:rPr lang="en-US" altLang="zh-CN" sz="1600" dirty="0">
                <a:solidFill>
                  <a:srgbClr val="0000FF"/>
                </a:solidFill>
              </a:rPr>
              <a:t>Chrome</a:t>
            </a:r>
            <a:r>
              <a:rPr lang="en-US" altLang="zh-CN" sz="1600" b="1" dirty="0">
                <a:solidFill>
                  <a:srgbClr val="0000FF"/>
                </a:solidFill>
                <a:ea typeface="宋体" pitchFamily="2" charset="-122"/>
              </a:rPr>
              <a:t>,</a:t>
            </a:r>
          </a:p>
          <a:p>
            <a:pPr algn="ctr" eaLnBrk="0" hangingPunct="0"/>
            <a:r>
              <a:rPr lang="en-US" altLang="zh-CN" sz="1600" b="1" dirty="0">
                <a:solidFill>
                  <a:srgbClr val="0000FF"/>
                </a:solidFill>
                <a:ea typeface="宋体" pitchFamily="2" charset="-122"/>
              </a:rPr>
              <a:t>Firefox,</a:t>
            </a:r>
          </a:p>
          <a:p>
            <a:pPr algn="ctr" eaLnBrk="0" hangingPunct="0"/>
            <a:r>
              <a:rPr lang="en-US" altLang="zh-CN" sz="1600" b="1" dirty="0">
                <a:solidFill>
                  <a:srgbClr val="0000FF"/>
                </a:solidFill>
                <a:ea typeface="宋体" pitchFamily="2" charset="-122"/>
              </a:rPr>
              <a:t>etc.</a:t>
            </a:r>
          </a:p>
        </p:txBody>
      </p:sp>
      <p:sp>
        <p:nvSpPr>
          <p:cNvPr id="408608" name="AutoShape 32"/>
          <p:cNvSpPr>
            <a:spLocks noChangeArrowheads="1"/>
          </p:cNvSpPr>
          <p:nvPr/>
        </p:nvSpPr>
        <p:spPr bwMode="auto">
          <a:xfrm>
            <a:off x="1290637" y="1830388"/>
            <a:ext cx="1500188" cy="1000125"/>
          </a:xfrm>
          <a:prstGeom prst="wedgeRectCallout">
            <a:avLst>
              <a:gd name="adj1" fmla="val -44338"/>
              <a:gd name="adj2" fmla="val 107776"/>
            </a:avLst>
          </a:prstGeom>
          <a:solidFill>
            <a:srgbClr val="99CCFF">
              <a:alpha val="50000"/>
            </a:srgbClr>
          </a:solidFill>
          <a:ln w="9525">
            <a:solidFill>
              <a:schemeClr val="tx1"/>
            </a:solidFill>
            <a:miter lim="800000"/>
            <a:headEnd/>
            <a:tailEnd/>
          </a:ln>
          <a:effectLst/>
        </p:spPr>
        <p:txBody>
          <a:bodyPr lIns="73025" tIns="36512" rIns="73025" bIns="36512" anchor="ctr" anchorCtr="1"/>
          <a:lstStyle/>
          <a:p>
            <a:pPr algn="ctr" eaLnBrk="0" hangingPunct="0"/>
            <a:r>
              <a:rPr lang="en-US" altLang="zh-CN" sz="1600" b="1" dirty="0">
                <a:solidFill>
                  <a:srgbClr val="0000FF"/>
                </a:solidFill>
                <a:ea typeface="宋体" pitchFamily="2" charset="-122"/>
              </a:rPr>
              <a:t>HTTP/HTTPS</a:t>
            </a:r>
          </a:p>
          <a:p>
            <a:pPr algn="ctr" eaLnBrk="0" hangingPunct="0"/>
            <a:r>
              <a:rPr lang="zh-CN" altLang="en-US" sz="1600" b="1" dirty="0">
                <a:solidFill>
                  <a:srgbClr val="0000FF"/>
                </a:solidFill>
                <a:ea typeface="宋体" pitchFamily="2" charset="-122"/>
              </a:rPr>
              <a:t>请求</a:t>
            </a:r>
            <a:endParaRPr lang="en-US" altLang="zh-CN" sz="1600" b="1" dirty="0">
              <a:solidFill>
                <a:srgbClr val="0000FF"/>
              </a:solidFill>
              <a:ea typeface="宋体" pitchFamily="2" charset="-122"/>
            </a:endParaRPr>
          </a:p>
        </p:txBody>
      </p:sp>
      <p:sp>
        <p:nvSpPr>
          <p:cNvPr id="408609" name="AutoShape 33"/>
          <p:cNvSpPr>
            <a:spLocks noChangeArrowheads="1"/>
          </p:cNvSpPr>
          <p:nvPr/>
        </p:nvSpPr>
        <p:spPr bwMode="auto">
          <a:xfrm>
            <a:off x="900113" y="4365625"/>
            <a:ext cx="914400" cy="1000125"/>
          </a:xfrm>
          <a:prstGeom prst="wedgeRectCallout">
            <a:avLst>
              <a:gd name="adj1" fmla="val 43231"/>
              <a:gd name="adj2" fmla="val -94125"/>
            </a:avLst>
          </a:prstGeom>
          <a:solidFill>
            <a:srgbClr val="99CCFF">
              <a:alpha val="50000"/>
            </a:srgbClr>
          </a:solidFill>
          <a:ln w="9525">
            <a:solidFill>
              <a:schemeClr val="tx1"/>
            </a:solidFill>
            <a:miter lim="800000"/>
            <a:headEnd/>
            <a:tailEnd/>
          </a:ln>
          <a:effectLst/>
        </p:spPr>
        <p:txBody>
          <a:bodyPr lIns="73025" tIns="36512" rIns="73025" bIns="36512" anchor="ctr" anchorCtr="1"/>
          <a:lstStyle/>
          <a:p>
            <a:pPr algn="ctr" eaLnBrk="0" hangingPunct="0"/>
            <a:r>
              <a:rPr lang="zh-CN" altLang="en-US" sz="1600" b="1">
                <a:solidFill>
                  <a:srgbClr val="0000FF"/>
                </a:solidFill>
                <a:ea typeface="宋体" pitchFamily="2" charset="-122"/>
              </a:rPr>
              <a:t>明文或</a:t>
            </a:r>
            <a:r>
              <a:rPr lang="en-US" altLang="zh-CN" sz="1600" b="1">
                <a:solidFill>
                  <a:srgbClr val="0000FF"/>
                </a:solidFill>
                <a:ea typeface="宋体" pitchFamily="2" charset="-122"/>
              </a:rPr>
              <a:t>SSL</a:t>
            </a:r>
          </a:p>
        </p:txBody>
      </p:sp>
      <p:sp>
        <p:nvSpPr>
          <p:cNvPr id="408610" name="AutoShape 34"/>
          <p:cNvSpPr>
            <a:spLocks noChangeArrowheads="1"/>
          </p:cNvSpPr>
          <p:nvPr/>
        </p:nvSpPr>
        <p:spPr bwMode="auto">
          <a:xfrm>
            <a:off x="1908175" y="4373563"/>
            <a:ext cx="1368425" cy="1000125"/>
          </a:xfrm>
          <a:prstGeom prst="wedgeRectCallout">
            <a:avLst>
              <a:gd name="adj1" fmla="val 12296"/>
              <a:gd name="adj2" fmla="val -111269"/>
            </a:avLst>
          </a:prstGeom>
          <a:solidFill>
            <a:srgbClr val="99CCFF">
              <a:alpha val="50000"/>
            </a:srgbClr>
          </a:solidFill>
          <a:ln w="9525">
            <a:solidFill>
              <a:schemeClr val="tx1"/>
            </a:solidFill>
            <a:miter lim="800000"/>
            <a:headEnd/>
            <a:tailEnd/>
          </a:ln>
          <a:effectLst/>
        </p:spPr>
        <p:txBody>
          <a:bodyPr lIns="73025" tIns="36512" rIns="73025" bIns="36512" anchor="ctr" anchorCtr="1"/>
          <a:lstStyle/>
          <a:p>
            <a:pPr algn="ctr" eaLnBrk="0" hangingPunct="0"/>
            <a:r>
              <a:rPr lang="en-US" altLang="zh-CN" sz="1600" b="1">
                <a:solidFill>
                  <a:srgbClr val="0000FF"/>
                </a:solidFill>
                <a:ea typeface="宋体" pitchFamily="2" charset="-122"/>
              </a:rPr>
              <a:t>HTTP</a:t>
            </a:r>
            <a:r>
              <a:rPr lang="zh-CN" altLang="en-US" sz="1600" b="1">
                <a:solidFill>
                  <a:srgbClr val="0000FF"/>
                </a:solidFill>
                <a:ea typeface="宋体" pitchFamily="2" charset="-122"/>
              </a:rPr>
              <a:t>响应</a:t>
            </a:r>
          </a:p>
          <a:p>
            <a:pPr algn="ctr" eaLnBrk="0" hangingPunct="0"/>
            <a:r>
              <a:rPr lang="en-US" altLang="zh-CN" sz="1600" b="1">
                <a:solidFill>
                  <a:srgbClr val="0000FF"/>
                </a:solidFill>
                <a:ea typeface="宋体" pitchFamily="2" charset="-122"/>
              </a:rPr>
              <a:t>( HTML, JavaScript, etc.)</a:t>
            </a:r>
          </a:p>
        </p:txBody>
      </p:sp>
      <p:sp>
        <p:nvSpPr>
          <p:cNvPr id="408612" name="AutoShape 36"/>
          <p:cNvSpPr>
            <a:spLocks noChangeArrowheads="1"/>
          </p:cNvSpPr>
          <p:nvPr/>
        </p:nvSpPr>
        <p:spPr bwMode="auto">
          <a:xfrm>
            <a:off x="2987675" y="1773238"/>
            <a:ext cx="1219200" cy="990600"/>
          </a:xfrm>
          <a:prstGeom prst="wedgeRectCallout">
            <a:avLst>
              <a:gd name="adj1" fmla="val -8204"/>
              <a:gd name="adj2" fmla="val 90384"/>
            </a:avLst>
          </a:prstGeom>
          <a:solidFill>
            <a:srgbClr val="99CCFF">
              <a:alpha val="50000"/>
            </a:srgbClr>
          </a:solidFill>
          <a:ln w="9525">
            <a:solidFill>
              <a:schemeClr val="tx1"/>
            </a:solidFill>
            <a:miter lim="800000"/>
            <a:headEnd/>
            <a:tailEnd/>
          </a:ln>
          <a:effectLst/>
        </p:spPr>
        <p:txBody>
          <a:bodyPr lIns="73025" tIns="36512" rIns="73025" bIns="36512"/>
          <a:lstStyle/>
          <a:p>
            <a:pPr eaLnBrk="0" hangingPunct="0">
              <a:buFontTx/>
              <a:buChar char="•"/>
            </a:pPr>
            <a:r>
              <a:rPr lang="zh-CN" altLang="en-US" sz="1600" b="1">
                <a:solidFill>
                  <a:srgbClr val="0000FF"/>
                </a:solidFill>
                <a:ea typeface="宋体" pitchFamily="2" charset="-122"/>
              </a:rPr>
              <a:t> </a:t>
            </a:r>
            <a:r>
              <a:rPr lang="en-US" altLang="zh-CN" sz="1600" b="1">
                <a:solidFill>
                  <a:srgbClr val="0000FF"/>
                </a:solidFill>
                <a:ea typeface="宋体" pitchFamily="2" charset="-122"/>
              </a:rPr>
              <a:t>Apache</a:t>
            </a:r>
          </a:p>
          <a:p>
            <a:pPr eaLnBrk="0" hangingPunct="0">
              <a:buFontTx/>
              <a:buChar char="•"/>
            </a:pPr>
            <a:r>
              <a:rPr lang="en-US" altLang="zh-CN" sz="1600" b="1">
                <a:solidFill>
                  <a:srgbClr val="0000FF"/>
                </a:solidFill>
                <a:ea typeface="宋体" pitchFamily="2" charset="-122"/>
              </a:rPr>
              <a:t> IIS</a:t>
            </a:r>
          </a:p>
          <a:p>
            <a:pPr eaLnBrk="0" hangingPunct="0">
              <a:buFontTx/>
              <a:buChar char="•"/>
            </a:pPr>
            <a:r>
              <a:rPr lang="en-US" altLang="zh-CN" sz="1600" b="1">
                <a:solidFill>
                  <a:srgbClr val="0000FF"/>
                </a:solidFill>
                <a:ea typeface="宋体" pitchFamily="2" charset="-122"/>
              </a:rPr>
              <a:t> etc.</a:t>
            </a:r>
          </a:p>
        </p:txBody>
      </p:sp>
      <p:sp>
        <p:nvSpPr>
          <p:cNvPr id="408613" name="AutoShape 37"/>
          <p:cNvSpPr>
            <a:spLocks noChangeArrowheads="1"/>
          </p:cNvSpPr>
          <p:nvPr/>
        </p:nvSpPr>
        <p:spPr bwMode="auto">
          <a:xfrm>
            <a:off x="3779838" y="4652963"/>
            <a:ext cx="838200" cy="1889125"/>
          </a:xfrm>
          <a:prstGeom prst="wedgeRectCallout">
            <a:avLst>
              <a:gd name="adj1" fmla="val 60417"/>
              <a:gd name="adj2" fmla="val -85125"/>
            </a:avLst>
          </a:prstGeom>
          <a:solidFill>
            <a:srgbClr val="99CCFF">
              <a:alpha val="50000"/>
            </a:srgbClr>
          </a:solidFill>
          <a:ln w="9525">
            <a:solidFill>
              <a:schemeClr val="tx1"/>
            </a:solidFill>
            <a:miter lim="800000"/>
            <a:headEnd/>
            <a:tailEnd/>
          </a:ln>
          <a:effectLst/>
        </p:spPr>
        <p:txBody>
          <a:bodyPr lIns="73025" tIns="36512" rIns="73025" bIns="36512"/>
          <a:lstStyle/>
          <a:p>
            <a:pPr eaLnBrk="0" hangingPunct="0">
              <a:buFontTx/>
              <a:buChar char="•"/>
            </a:pPr>
            <a:r>
              <a:rPr lang="zh-CN" altLang="en-US" sz="1600" b="1">
                <a:solidFill>
                  <a:srgbClr val="0000FF"/>
                </a:solidFill>
                <a:ea typeface="宋体" pitchFamily="2" charset="-122"/>
              </a:rPr>
              <a:t> </a:t>
            </a:r>
            <a:r>
              <a:rPr lang="en-US" altLang="zh-CN" sz="1600" b="1">
                <a:solidFill>
                  <a:srgbClr val="0000FF"/>
                </a:solidFill>
                <a:ea typeface="宋体" pitchFamily="2" charset="-122"/>
              </a:rPr>
              <a:t>Perl</a:t>
            </a:r>
          </a:p>
          <a:p>
            <a:pPr eaLnBrk="0" hangingPunct="0">
              <a:buFontTx/>
              <a:buChar char="•"/>
            </a:pPr>
            <a:r>
              <a:rPr lang="en-US" altLang="zh-CN" sz="1600" b="1">
                <a:solidFill>
                  <a:srgbClr val="0000FF"/>
                </a:solidFill>
                <a:ea typeface="宋体" pitchFamily="2" charset="-122"/>
              </a:rPr>
              <a:t> C++</a:t>
            </a:r>
          </a:p>
          <a:p>
            <a:pPr eaLnBrk="0" hangingPunct="0">
              <a:buFontTx/>
              <a:buChar char="•"/>
            </a:pPr>
            <a:r>
              <a:rPr lang="en-US" altLang="zh-CN" sz="1600" b="1">
                <a:solidFill>
                  <a:srgbClr val="0000FF"/>
                </a:solidFill>
                <a:ea typeface="宋体" pitchFamily="2" charset="-122"/>
              </a:rPr>
              <a:t> CGI</a:t>
            </a:r>
          </a:p>
          <a:p>
            <a:pPr eaLnBrk="0" hangingPunct="0">
              <a:buFontTx/>
              <a:buChar char="•"/>
            </a:pPr>
            <a:r>
              <a:rPr lang="en-US" altLang="zh-CN" sz="1600" b="1">
                <a:solidFill>
                  <a:srgbClr val="0000FF"/>
                </a:solidFill>
                <a:ea typeface="宋体" pitchFamily="2" charset="-122"/>
              </a:rPr>
              <a:t> Java</a:t>
            </a:r>
          </a:p>
          <a:p>
            <a:pPr eaLnBrk="0" hangingPunct="0">
              <a:buFontTx/>
              <a:buChar char="•"/>
            </a:pPr>
            <a:r>
              <a:rPr lang="en-US" altLang="zh-CN" sz="1600" b="1">
                <a:solidFill>
                  <a:srgbClr val="0000FF"/>
                </a:solidFill>
                <a:ea typeface="宋体" pitchFamily="2" charset="-122"/>
              </a:rPr>
              <a:t> ASP</a:t>
            </a:r>
          </a:p>
          <a:p>
            <a:pPr eaLnBrk="0" hangingPunct="0">
              <a:buFontTx/>
              <a:buChar char="•"/>
            </a:pPr>
            <a:r>
              <a:rPr lang="en-US" altLang="zh-CN" sz="1600" b="1">
                <a:solidFill>
                  <a:srgbClr val="0000FF"/>
                </a:solidFill>
                <a:ea typeface="宋体" pitchFamily="2" charset="-122"/>
              </a:rPr>
              <a:t> PHP</a:t>
            </a:r>
          </a:p>
          <a:p>
            <a:pPr eaLnBrk="0" hangingPunct="0">
              <a:buFontTx/>
              <a:buChar char="•"/>
            </a:pPr>
            <a:r>
              <a:rPr lang="en-US" altLang="zh-CN" sz="1600" b="1">
                <a:solidFill>
                  <a:srgbClr val="0000FF"/>
                </a:solidFill>
                <a:ea typeface="宋体" pitchFamily="2" charset="-122"/>
              </a:rPr>
              <a:t> etc.</a:t>
            </a:r>
          </a:p>
        </p:txBody>
      </p:sp>
      <p:sp>
        <p:nvSpPr>
          <p:cNvPr id="408614" name="AutoShape 38"/>
          <p:cNvSpPr>
            <a:spLocks noChangeArrowheads="1"/>
          </p:cNvSpPr>
          <p:nvPr/>
        </p:nvSpPr>
        <p:spPr bwMode="auto">
          <a:xfrm>
            <a:off x="6227763" y="5157788"/>
            <a:ext cx="1008062" cy="1133475"/>
          </a:xfrm>
          <a:prstGeom prst="wedgeRectCallout">
            <a:avLst>
              <a:gd name="adj1" fmla="val 38977"/>
              <a:gd name="adj2" fmla="val -96500"/>
            </a:avLst>
          </a:prstGeom>
          <a:solidFill>
            <a:srgbClr val="99CCFF">
              <a:alpha val="50000"/>
            </a:srgbClr>
          </a:solidFill>
          <a:ln w="9525">
            <a:solidFill>
              <a:schemeClr val="tx1"/>
            </a:solidFill>
            <a:miter lim="800000"/>
            <a:headEnd/>
            <a:tailEnd/>
          </a:ln>
          <a:effectLst/>
        </p:spPr>
        <p:txBody>
          <a:bodyPr lIns="73025" tIns="36512" rIns="73025" bIns="36512"/>
          <a:lstStyle/>
          <a:p>
            <a:pPr eaLnBrk="0" hangingPunct="0">
              <a:buFontTx/>
              <a:buChar char="•"/>
            </a:pPr>
            <a:r>
              <a:rPr lang="zh-CN" altLang="en-US" sz="1600" b="1">
                <a:solidFill>
                  <a:srgbClr val="0000FF"/>
                </a:solidFill>
                <a:ea typeface="宋体" pitchFamily="2" charset="-122"/>
              </a:rPr>
              <a:t> </a:t>
            </a:r>
            <a:r>
              <a:rPr lang="en-US" altLang="zh-CN" sz="1600" b="1">
                <a:solidFill>
                  <a:srgbClr val="0000FF"/>
                </a:solidFill>
                <a:ea typeface="宋体" pitchFamily="2" charset="-122"/>
              </a:rPr>
              <a:t>ADO</a:t>
            </a:r>
          </a:p>
          <a:p>
            <a:pPr eaLnBrk="0" hangingPunct="0">
              <a:buFontTx/>
              <a:buChar char="•"/>
            </a:pPr>
            <a:r>
              <a:rPr lang="en-US" altLang="zh-CN" sz="1600" b="1">
                <a:solidFill>
                  <a:srgbClr val="0000FF"/>
                </a:solidFill>
                <a:ea typeface="宋体" pitchFamily="2" charset="-122"/>
              </a:rPr>
              <a:t> ODBC</a:t>
            </a:r>
          </a:p>
          <a:p>
            <a:pPr eaLnBrk="0" hangingPunct="0">
              <a:buFontTx/>
              <a:buChar char="•"/>
            </a:pPr>
            <a:r>
              <a:rPr lang="en-US" altLang="zh-CN" sz="1600" b="1">
                <a:solidFill>
                  <a:srgbClr val="0000FF"/>
                </a:solidFill>
                <a:ea typeface="宋体" pitchFamily="2" charset="-122"/>
              </a:rPr>
              <a:t> JDBC</a:t>
            </a:r>
          </a:p>
          <a:p>
            <a:pPr eaLnBrk="0" hangingPunct="0">
              <a:buFontTx/>
              <a:buChar char="•"/>
            </a:pPr>
            <a:r>
              <a:rPr lang="en-US" altLang="zh-CN" sz="1600" b="1">
                <a:solidFill>
                  <a:srgbClr val="0000FF"/>
                </a:solidFill>
                <a:ea typeface="宋体" pitchFamily="2" charset="-122"/>
              </a:rPr>
              <a:t> etc.</a:t>
            </a:r>
          </a:p>
        </p:txBody>
      </p:sp>
      <p:sp>
        <p:nvSpPr>
          <p:cNvPr id="408615" name="AutoShape 39"/>
          <p:cNvSpPr>
            <a:spLocks noChangeArrowheads="1"/>
          </p:cNvSpPr>
          <p:nvPr/>
        </p:nvSpPr>
        <p:spPr bwMode="auto">
          <a:xfrm>
            <a:off x="6804025" y="1341438"/>
            <a:ext cx="1512888" cy="863600"/>
          </a:xfrm>
          <a:prstGeom prst="wedgeRectCallout">
            <a:avLst>
              <a:gd name="adj1" fmla="val 27648"/>
              <a:gd name="adj2" fmla="val 96690"/>
            </a:avLst>
          </a:prstGeom>
          <a:solidFill>
            <a:srgbClr val="99CCFF">
              <a:alpha val="50000"/>
            </a:srgbClr>
          </a:solidFill>
          <a:ln w="9525">
            <a:solidFill>
              <a:schemeClr val="tx1"/>
            </a:solidFill>
            <a:miter lim="800000"/>
            <a:headEnd/>
            <a:tailEnd/>
          </a:ln>
          <a:effectLst/>
        </p:spPr>
        <p:txBody>
          <a:bodyPr lIns="73025" tIns="36512" rIns="73025" bIns="36512"/>
          <a:lstStyle/>
          <a:p>
            <a:pPr eaLnBrk="0" hangingPunct="0">
              <a:buFontTx/>
              <a:buChar char="•"/>
            </a:pPr>
            <a:r>
              <a:rPr lang="zh-CN" altLang="en-US" sz="1600" b="1">
                <a:solidFill>
                  <a:srgbClr val="0000FF"/>
                </a:solidFill>
                <a:ea typeface="宋体" pitchFamily="2" charset="-122"/>
              </a:rPr>
              <a:t> </a:t>
            </a:r>
            <a:r>
              <a:rPr lang="en-US" altLang="zh-CN" sz="1600" b="1">
                <a:solidFill>
                  <a:srgbClr val="0000FF"/>
                </a:solidFill>
                <a:ea typeface="宋体" pitchFamily="2" charset="-122"/>
              </a:rPr>
              <a:t>Oracle</a:t>
            </a:r>
          </a:p>
          <a:p>
            <a:pPr eaLnBrk="0" hangingPunct="0">
              <a:buFontTx/>
              <a:buChar char="•"/>
            </a:pPr>
            <a:r>
              <a:rPr lang="en-US" altLang="zh-CN" sz="1600" b="1">
                <a:solidFill>
                  <a:srgbClr val="0000FF"/>
                </a:solidFill>
                <a:ea typeface="宋体" pitchFamily="2" charset="-122"/>
              </a:rPr>
              <a:t> SQL Server</a:t>
            </a:r>
          </a:p>
          <a:p>
            <a:pPr eaLnBrk="0" hangingPunct="0">
              <a:buFontTx/>
              <a:buChar char="•"/>
            </a:pPr>
            <a:r>
              <a:rPr lang="en-US" altLang="zh-CN" sz="1600" b="1">
                <a:solidFill>
                  <a:srgbClr val="0000FF"/>
                </a:solidFill>
                <a:ea typeface="宋体" pitchFamily="2" charset="-122"/>
              </a:rPr>
              <a:t> etc.</a:t>
            </a:r>
          </a:p>
        </p:txBody>
      </p:sp>
      <p:sp>
        <p:nvSpPr>
          <p:cNvPr id="5" name="文本框 4">
            <a:extLst>
              <a:ext uri="{FF2B5EF4-FFF2-40B4-BE49-F238E27FC236}">
                <a16:creationId xmlns:a16="http://schemas.microsoft.com/office/drawing/2014/main" id="{F19A90DD-9CAD-48CB-99BA-C2A1C9C578E4}"/>
              </a:ext>
            </a:extLst>
          </p:cNvPr>
          <p:cNvSpPr txBox="1"/>
          <p:nvPr/>
        </p:nvSpPr>
        <p:spPr>
          <a:xfrm>
            <a:off x="7673975" y="5112048"/>
            <a:ext cx="800219" cy="461665"/>
          </a:xfrm>
          <a:prstGeom prst="rect">
            <a:avLst/>
          </a:prstGeom>
          <a:noFill/>
        </p:spPr>
        <p:txBody>
          <a:bodyPr wrap="none" rtlCol="0">
            <a:spAutoFit/>
          </a:bodyPr>
          <a:lstStyle/>
          <a:p>
            <a:r>
              <a:rPr lang="zh-CN" altLang="en-US" sz="2400" b="0" dirty="0">
                <a:solidFill>
                  <a:srgbClr val="FF0000"/>
                </a:solidFill>
                <a:latin typeface="黑体" panose="02010609060101010101" pitchFamily="49" charset="-122"/>
                <a:ea typeface="黑体" panose="02010609060101010101" pitchFamily="49" charset="-122"/>
              </a:rPr>
              <a:t>网站</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08607"/>
                                        </p:tgtEl>
                                        <p:attrNameLst>
                                          <p:attrName>style.visibility</p:attrName>
                                        </p:attrNameLst>
                                      </p:cBhvr>
                                      <p:to>
                                        <p:strVal val="visible"/>
                                      </p:to>
                                    </p:set>
                                    <p:animEffect transition="in" filter="fade">
                                      <p:cBhvr>
                                        <p:cTn id="7" dur="2000"/>
                                        <p:tgtEl>
                                          <p:spTgt spid="40860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08608"/>
                                        </p:tgtEl>
                                        <p:attrNameLst>
                                          <p:attrName>style.visibility</p:attrName>
                                        </p:attrNameLst>
                                      </p:cBhvr>
                                      <p:to>
                                        <p:strVal val="visible"/>
                                      </p:to>
                                    </p:set>
                                    <p:animEffect transition="in" filter="fade">
                                      <p:cBhvr>
                                        <p:cTn id="12" dur="2000"/>
                                        <p:tgtEl>
                                          <p:spTgt spid="40860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08609"/>
                                        </p:tgtEl>
                                        <p:attrNameLst>
                                          <p:attrName>style.visibility</p:attrName>
                                        </p:attrNameLst>
                                      </p:cBhvr>
                                      <p:to>
                                        <p:strVal val="visible"/>
                                      </p:to>
                                    </p:set>
                                    <p:animEffect transition="in" filter="fade">
                                      <p:cBhvr>
                                        <p:cTn id="17" dur="2000"/>
                                        <p:tgtEl>
                                          <p:spTgt spid="40860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08610"/>
                                        </p:tgtEl>
                                        <p:attrNameLst>
                                          <p:attrName>style.visibility</p:attrName>
                                        </p:attrNameLst>
                                      </p:cBhvr>
                                      <p:to>
                                        <p:strVal val="visible"/>
                                      </p:to>
                                    </p:set>
                                    <p:animEffect transition="in" filter="fade">
                                      <p:cBhvr>
                                        <p:cTn id="22" dur="2000"/>
                                        <p:tgtEl>
                                          <p:spTgt spid="40861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08612"/>
                                        </p:tgtEl>
                                        <p:attrNameLst>
                                          <p:attrName>style.visibility</p:attrName>
                                        </p:attrNameLst>
                                      </p:cBhvr>
                                      <p:to>
                                        <p:strVal val="visible"/>
                                      </p:to>
                                    </p:set>
                                    <p:animEffect transition="in" filter="fade">
                                      <p:cBhvr>
                                        <p:cTn id="27" dur="2000"/>
                                        <p:tgtEl>
                                          <p:spTgt spid="40861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08613"/>
                                        </p:tgtEl>
                                        <p:attrNameLst>
                                          <p:attrName>style.visibility</p:attrName>
                                        </p:attrNameLst>
                                      </p:cBhvr>
                                      <p:to>
                                        <p:strVal val="visible"/>
                                      </p:to>
                                    </p:set>
                                    <p:animEffect transition="in" filter="fade">
                                      <p:cBhvr>
                                        <p:cTn id="32" dur="2000"/>
                                        <p:tgtEl>
                                          <p:spTgt spid="40861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08614"/>
                                        </p:tgtEl>
                                        <p:attrNameLst>
                                          <p:attrName>style.visibility</p:attrName>
                                        </p:attrNameLst>
                                      </p:cBhvr>
                                      <p:to>
                                        <p:strVal val="visible"/>
                                      </p:to>
                                    </p:set>
                                    <p:animEffect transition="in" filter="fade">
                                      <p:cBhvr>
                                        <p:cTn id="37" dur="2000"/>
                                        <p:tgtEl>
                                          <p:spTgt spid="408614"/>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408615"/>
                                        </p:tgtEl>
                                        <p:attrNameLst>
                                          <p:attrName>style.visibility</p:attrName>
                                        </p:attrNameLst>
                                      </p:cBhvr>
                                      <p:to>
                                        <p:strVal val="visible"/>
                                      </p:to>
                                    </p:set>
                                    <p:animEffect transition="in" filter="fade">
                                      <p:cBhvr>
                                        <p:cTn id="42" dur="2000"/>
                                        <p:tgtEl>
                                          <p:spTgt spid="4086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8607" grpId="0" animBg="1"/>
      <p:bldP spid="408608" grpId="0" animBg="1"/>
      <p:bldP spid="408609" grpId="0" animBg="1"/>
      <p:bldP spid="408610" grpId="0" animBg="1"/>
      <p:bldP spid="408612" grpId="0" animBg="1"/>
      <p:bldP spid="408613" grpId="0" animBg="1"/>
      <p:bldP spid="408614" grpId="0" animBg="1"/>
      <p:bldP spid="408615"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867360" y="1307577"/>
            <a:ext cx="7772400" cy="4114800"/>
          </a:xfrm>
        </p:spPr>
        <p:txBody>
          <a:bodyPr/>
          <a:lstStyle/>
          <a:p>
            <a:r>
              <a:rPr lang="zh-CN" altLang="en-US" dirty="0"/>
              <a:t>报文格式（载荷为上层协议报文）</a:t>
            </a:r>
          </a:p>
        </p:txBody>
      </p:sp>
      <p:sp>
        <p:nvSpPr>
          <p:cNvPr id="3" name="标题 2"/>
          <p:cNvSpPr>
            <a:spLocks noGrp="1"/>
          </p:cNvSpPr>
          <p:nvPr>
            <p:ph type="title"/>
          </p:nvPr>
        </p:nvSpPr>
        <p:spPr/>
        <p:txBody>
          <a:bodyPr/>
          <a:lstStyle/>
          <a:p>
            <a:r>
              <a:rPr lang="en-US" altLang="zh-CN" dirty="0"/>
              <a:t>SSL</a:t>
            </a:r>
            <a:r>
              <a:rPr lang="zh-CN" altLang="en-US" dirty="0"/>
              <a:t>记录协议</a:t>
            </a:r>
          </a:p>
        </p:txBody>
      </p:sp>
      <p:pic>
        <p:nvPicPr>
          <p:cNvPr id="22" name="图片 21">
            <a:extLst>
              <a:ext uri="{FF2B5EF4-FFF2-40B4-BE49-F238E27FC236}">
                <a16:creationId xmlns:a16="http://schemas.microsoft.com/office/drawing/2014/main" id="{FA8238AC-77FF-4268-AC91-117F81EF97A2}"/>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3678555" y="2029125"/>
            <a:ext cx="5265420" cy="4306854"/>
          </a:xfrm>
          <a:prstGeom prst="rect">
            <a:avLst/>
          </a:prstGeom>
          <a:noFill/>
          <a:ln>
            <a:noFill/>
          </a:ln>
        </p:spPr>
      </p:pic>
      <p:pic>
        <p:nvPicPr>
          <p:cNvPr id="23" name="图片 22">
            <a:extLst>
              <a:ext uri="{FF2B5EF4-FFF2-40B4-BE49-F238E27FC236}">
                <a16:creationId xmlns:a16="http://schemas.microsoft.com/office/drawing/2014/main" id="{A9175DCA-29B5-426B-8939-578F118A6D39}"/>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00025" y="2029125"/>
            <a:ext cx="7575337" cy="4547870"/>
          </a:xfrm>
          <a:prstGeom prst="rect">
            <a:avLst/>
          </a:prstGeom>
          <a:noFill/>
          <a:ln>
            <a:noFill/>
          </a:ln>
        </p:spPr>
      </p:pic>
    </p:spTree>
    <p:extLst>
      <p:ext uri="{BB962C8B-B14F-4D97-AF65-F5344CB8AC3E}">
        <p14:creationId xmlns:p14="http://schemas.microsoft.com/office/powerpoint/2010/main" val="1275248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nodeType="after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p:cTn id="7" dur="1000" fill="hold"/>
                                        <p:tgtEl>
                                          <p:spTgt spid="22"/>
                                        </p:tgtEl>
                                        <p:attrNameLst>
                                          <p:attrName>ppt_w</p:attrName>
                                        </p:attrNameLst>
                                      </p:cBhvr>
                                      <p:tavLst>
                                        <p:tav tm="0">
                                          <p:val>
                                            <p:strVal val="#ppt_w*0.70"/>
                                          </p:val>
                                        </p:tav>
                                        <p:tav tm="100000">
                                          <p:val>
                                            <p:strVal val="#ppt_w"/>
                                          </p:val>
                                        </p:tav>
                                      </p:tavLst>
                                    </p:anim>
                                    <p:anim calcmode="lin" valueType="num">
                                      <p:cBhvr>
                                        <p:cTn id="8" dur="1000" fill="hold"/>
                                        <p:tgtEl>
                                          <p:spTgt spid="22"/>
                                        </p:tgtEl>
                                        <p:attrNameLst>
                                          <p:attrName>ppt_h</p:attrName>
                                        </p:attrNameLst>
                                      </p:cBhvr>
                                      <p:tavLst>
                                        <p:tav tm="0">
                                          <p:val>
                                            <p:strVal val="#ppt_h"/>
                                          </p:val>
                                        </p:tav>
                                        <p:tav tm="100000">
                                          <p:val>
                                            <p:strVal val="#ppt_h"/>
                                          </p:val>
                                        </p:tav>
                                      </p:tavLst>
                                    </p:anim>
                                    <p:animEffect transition="in" filter="fade">
                                      <p:cBhvr>
                                        <p:cTn id="9" dur="1000"/>
                                        <p:tgtEl>
                                          <p:spTgt spid="22"/>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nodeType="clickEffect">
                                  <p:stCondLst>
                                    <p:cond delay="0"/>
                                  </p:stCondLst>
                                  <p:childTnLst>
                                    <p:set>
                                      <p:cBhvr>
                                        <p:cTn id="13" dur="1" fill="hold">
                                          <p:stCondLst>
                                            <p:cond delay="0"/>
                                          </p:stCondLst>
                                        </p:cTn>
                                        <p:tgtEl>
                                          <p:spTgt spid="23"/>
                                        </p:tgtEl>
                                        <p:attrNameLst>
                                          <p:attrName>style.visibility</p:attrName>
                                        </p:attrNameLst>
                                      </p:cBhvr>
                                      <p:to>
                                        <p:strVal val="visible"/>
                                      </p:to>
                                    </p:set>
                                    <p:anim calcmode="lin" valueType="num">
                                      <p:cBhvr>
                                        <p:cTn id="14" dur="1000" fill="hold"/>
                                        <p:tgtEl>
                                          <p:spTgt spid="23"/>
                                        </p:tgtEl>
                                        <p:attrNameLst>
                                          <p:attrName>ppt_w</p:attrName>
                                        </p:attrNameLst>
                                      </p:cBhvr>
                                      <p:tavLst>
                                        <p:tav tm="0">
                                          <p:val>
                                            <p:strVal val="#ppt_w*0.70"/>
                                          </p:val>
                                        </p:tav>
                                        <p:tav tm="100000">
                                          <p:val>
                                            <p:strVal val="#ppt_w"/>
                                          </p:val>
                                        </p:tav>
                                      </p:tavLst>
                                    </p:anim>
                                    <p:anim calcmode="lin" valueType="num">
                                      <p:cBhvr>
                                        <p:cTn id="15" dur="1000" fill="hold"/>
                                        <p:tgtEl>
                                          <p:spTgt spid="23"/>
                                        </p:tgtEl>
                                        <p:attrNameLst>
                                          <p:attrName>ppt_h</p:attrName>
                                        </p:attrNameLst>
                                      </p:cBhvr>
                                      <p:tavLst>
                                        <p:tav tm="0">
                                          <p:val>
                                            <p:strVal val="#ppt_h"/>
                                          </p:val>
                                        </p:tav>
                                        <p:tav tm="100000">
                                          <p:val>
                                            <p:strVal val="#ppt_h"/>
                                          </p:val>
                                        </p:tav>
                                      </p:tavLst>
                                    </p:anim>
                                    <p:animEffect transition="in" filter="fade">
                                      <p:cBhvr>
                                        <p:cTn id="16" dur="10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867360" y="1307577"/>
            <a:ext cx="7772400" cy="4114800"/>
          </a:xfrm>
        </p:spPr>
        <p:txBody>
          <a:bodyPr/>
          <a:lstStyle/>
          <a:p>
            <a:r>
              <a:rPr lang="zh-CN" altLang="zh-CN" dirty="0"/>
              <a:t>记录协议对</a:t>
            </a:r>
            <a:r>
              <a:rPr lang="zh-CN" altLang="zh-CN" dirty="0">
                <a:solidFill>
                  <a:srgbClr val="FF0000"/>
                </a:solidFill>
              </a:rPr>
              <a:t>应用数据</a:t>
            </a:r>
            <a:r>
              <a:rPr lang="zh-CN" altLang="zh-CN" dirty="0"/>
              <a:t>的处理过程</a:t>
            </a:r>
            <a:endParaRPr lang="zh-CN" altLang="en-US" dirty="0"/>
          </a:p>
        </p:txBody>
      </p:sp>
      <p:sp>
        <p:nvSpPr>
          <p:cNvPr id="3" name="标题 2"/>
          <p:cNvSpPr>
            <a:spLocks noGrp="1"/>
          </p:cNvSpPr>
          <p:nvPr>
            <p:ph type="title"/>
          </p:nvPr>
        </p:nvSpPr>
        <p:spPr/>
        <p:txBody>
          <a:bodyPr/>
          <a:lstStyle/>
          <a:p>
            <a:r>
              <a:rPr lang="en-US" altLang="zh-CN" dirty="0"/>
              <a:t>SSL</a:t>
            </a:r>
            <a:r>
              <a:rPr lang="zh-CN" altLang="en-US" dirty="0"/>
              <a:t>记录协议</a:t>
            </a:r>
          </a:p>
        </p:txBody>
      </p:sp>
      <p:grpSp>
        <p:nvGrpSpPr>
          <p:cNvPr id="109" name="组合 108"/>
          <p:cNvGrpSpPr/>
          <p:nvPr/>
        </p:nvGrpSpPr>
        <p:grpSpPr>
          <a:xfrm>
            <a:off x="324254" y="2152527"/>
            <a:ext cx="6264696" cy="3964092"/>
            <a:chOff x="35496" y="692696"/>
            <a:chExt cx="6264696" cy="3964092"/>
          </a:xfrm>
        </p:grpSpPr>
        <p:sp>
          <p:nvSpPr>
            <p:cNvPr id="110" name="TextBox 23"/>
            <p:cNvSpPr txBox="1"/>
            <p:nvPr/>
          </p:nvSpPr>
          <p:spPr>
            <a:xfrm>
              <a:off x="1835696" y="692696"/>
              <a:ext cx="4032448" cy="369332"/>
            </a:xfrm>
            <a:prstGeom prst="rect">
              <a:avLst/>
            </a:prstGeom>
            <a:solidFill>
              <a:sysClr val="window" lastClr="FFFFFF">
                <a:lumMod val="95000"/>
              </a:sysClr>
            </a:solidFill>
            <a:ln>
              <a:solidFill>
                <a:sysClr val="windowText" lastClr="000000"/>
              </a:solid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prstClr val="black"/>
                  </a:solidFill>
                  <a:effectLst/>
                  <a:uLnTx/>
                  <a:uFillTx/>
                  <a:latin typeface="Times New Roman" pitchFamily="18" charset="0"/>
                </a:rPr>
                <a:t> </a:t>
              </a:r>
            </a:p>
          </p:txBody>
        </p:sp>
        <p:sp>
          <p:nvSpPr>
            <p:cNvPr id="111" name="TextBox 9"/>
            <p:cNvSpPr txBox="1"/>
            <p:nvPr/>
          </p:nvSpPr>
          <p:spPr>
            <a:xfrm>
              <a:off x="1619672" y="1394192"/>
              <a:ext cx="1440160" cy="369332"/>
            </a:xfrm>
            <a:prstGeom prst="rect">
              <a:avLst/>
            </a:prstGeom>
            <a:solidFill>
              <a:sysClr val="window" lastClr="FFFFFF">
                <a:lumMod val="95000"/>
              </a:sysClr>
            </a:solidFill>
            <a:ln>
              <a:solidFill>
                <a:sysClr val="windowText" lastClr="000000"/>
              </a:solid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prstClr val="black"/>
                  </a:solidFill>
                  <a:effectLst/>
                  <a:uLnTx/>
                  <a:uFillTx/>
                  <a:latin typeface="Times New Roman" pitchFamily="18" charset="0"/>
                </a:rPr>
                <a:t> </a:t>
              </a:r>
            </a:p>
          </p:txBody>
        </p:sp>
        <p:sp>
          <p:nvSpPr>
            <p:cNvPr id="112" name="TextBox 10"/>
            <p:cNvSpPr txBox="1"/>
            <p:nvPr/>
          </p:nvSpPr>
          <p:spPr>
            <a:xfrm>
              <a:off x="3275856" y="1403484"/>
              <a:ext cx="1296144" cy="369332"/>
            </a:xfrm>
            <a:prstGeom prst="rect">
              <a:avLst/>
            </a:prstGeom>
            <a:solidFill>
              <a:sysClr val="window" lastClr="FFFFFF">
                <a:lumMod val="95000"/>
              </a:sysClr>
            </a:solidFill>
            <a:ln>
              <a:solidFill>
                <a:sysClr val="windowText" lastClr="000000"/>
              </a:solid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prstClr val="black"/>
                  </a:solidFill>
                  <a:effectLst/>
                  <a:uLnTx/>
                  <a:uFillTx/>
                  <a:latin typeface="Times New Roman" pitchFamily="18" charset="0"/>
                </a:rPr>
                <a:t> </a:t>
              </a:r>
            </a:p>
          </p:txBody>
        </p:sp>
        <p:sp>
          <p:nvSpPr>
            <p:cNvPr id="113" name="TextBox 11"/>
            <p:cNvSpPr txBox="1"/>
            <p:nvPr/>
          </p:nvSpPr>
          <p:spPr>
            <a:xfrm>
              <a:off x="4932040" y="1412776"/>
              <a:ext cx="1368152" cy="369332"/>
            </a:xfrm>
            <a:prstGeom prst="rect">
              <a:avLst/>
            </a:prstGeom>
            <a:solidFill>
              <a:sysClr val="window" lastClr="FFFFFF">
                <a:lumMod val="95000"/>
              </a:sysClr>
            </a:solidFill>
            <a:ln>
              <a:solidFill>
                <a:sysClr val="windowText" lastClr="000000"/>
              </a:solid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prstClr val="black"/>
                  </a:solidFill>
                  <a:effectLst/>
                  <a:uLnTx/>
                  <a:uFillTx/>
                  <a:latin typeface="Times New Roman" pitchFamily="18" charset="0"/>
                </a:rPr>
                <a:t> </a:t>
              </a:r>
            </a:p>
          </p:txBody>
        </p:sp>
        <p:cxnSp>
          <p:nvCxnSpPr>
            <p:cNvPr id="114" name="直接连接符 113"/>
            <p:cNvCxnSpPr/>
            <p:nvPr/>
          </p:nvCxnSpPr>
          <p:spPr>
            <a:xfrm flipH="1">
              <a:off x="1619672" y="1052736"/>
              <a:ext cx="216024" cy="360040"/>
            </a:xfrm>
            <a:prstGeom prst="line">
              <a:avLst/>
            </a:prstGeom>
            <a:noFill/>
            <a:ln w="12700" cap="flat" cmpd="sng" algn="ctr">
              <a:solidFill>
                <a:sysClr val="windowText" lastClr="000000"/>
              </a:solidFill>
              <a:prstDash val="sysDash"/>
            </a:ln>
            <a:effectLst/>
          </p:spPr>
        </p:cxnSp>
        <p:cxnSp>
          <p:nvCxnSpPr>
            <p:cNvPr id="115" name="直接连接符 114"/>
            <p:cNvCxnSpPr/>
            <p:nvPr/>
          </p:nvCxnSpPr>
          <p:spPr>
            <a:xfrm flipH="1">
              <a:off x="3059832" y="1052736"/>
              <a:ext cx="216024" cy="360040"/>
            </a:xfrm>
            <a:prstGeom prst="line">
              <a:avLst/>
            </a:prstGeom>
            <a:noFill/>
            <a:ln w="12700" cap="flat" cmpd="sng" algn="ctr">
              <a:solidFill>
                <a:sysClr val="windowText" lastClr="000000"/>
              </a:solidFill>
              <a:prstDash val="sysDash"/>
            </a:ln>
            <a:effectLst/>
          </p:spPr>
        </p:cxnSp>
        <p:cxnSp>
          <p:nvCxnSpPr>
            <p:cNvPr id="116" name="直接连接符 115"/>
            <p:cNvCxnSpPr/>
            <p:nvPr/>
          </p:nvCxnSpPr>
          <p:spPr>
            <a:xfrm>
              <a:off x="3275856" y="1052736"/>
              <a:ext cx="0" cy="360040"/>
            </a:xfrm>
            <a:prstGeom prst="line">
              <a:avLst/>
            </a:prstGeom>
            <a:noFill/>
            <a:ln w="12700" cap="flat" cmpd="sng" algn="ctr">
              <a:solidFill>
                <a:sysClr val="windowText" lastClr="000000"/>
              </a:solidFill>
              <a:prstDash val="sysDash"/>
            </a:ln>
            <a:effectLst/>
          </p:spPr>
        </p:cxnSp>
        <p:cxnSp>
          <p:nvCxnSpPr>
            <p:cNvPr id="117" name="直接连接符 116"/>
            <p:cNvCxnSpPr/>
            <p:nvPr/>
          </p:nvCxnSpPr>
          <p:spPr>
            <a:xfrm>
              <a:off x="4572000" y="1052736"/>
              <a:ext cx="0" cy="360040"/>
            </a:xfrm>
            <a:prstGeom prst="line">
              <a:avLst/>
            </a:prstGeom>
            <a:noFill/>
            <a:ln w="12700" cap="flat" cmpd="sng" algn="ctr">
              <a:solidFill>
                <a:sysClr val="windowText" lastClr="000000"/>
              </a:solidFill>
              <a:prstDash val="sysDash"/>
            </a:ln>
            <a:effectLst/>
          </p:spPr>
        </p:cxnSp>
        <p:cxnSp>
          <p:nvCxnSpPr>
            <p:cNvPr id="118" name="直接连接符 117"/>
            <p:cNvCxnSpPr/>
            <p:nvPr/>
          </p:nvCxnSpPr>
          <p:spPr>
            <a:xfrm>
              <a:off x="4572000" y="1052736"/>
              <a:ext cx="360040" cy="360040"/>
            </a:xfrm>
            <a:prstGeom prst="line">
              <a:avLst/>
            </a:prstGeom>
            <a:noFill/>
            <a:ln w="12700" cap="flat" cmpd="sng" algn="ctr">
              <a:solidFill>
                <a:sysClr val="windowText" lastClr="000000"/>
              </a:solidFill>
              <a:prstDash val="sysDash"/>
            </a:ln>
            <a:effectLst/>
          </p:spPr>
        </p:cxnSp>
        <p:cxnSp>
          <p:nvCxnSpPr>
            <p:cNvPr id="119" name="直接连接符 118"/>
            <p:cNvCxnSpPr/>
            <p:nvPr/>
          </p:nvCxnSpPr>
          <p:spPr>
            <a:xfrm>
              <a:off x="5868144" y="1052736"/>
              <a:ext cx="432048" cy="360040"/>
            </a:xfrm>
            <a:prstGeom prst="line">
              <a:avLst/>
            </a:prstGeom>
            <a:noFill/>
            <a:ln w="12700" cap="flat" cmpd="sng" algn="ctr">
              <a:solidFill>
                <a:sysClr val="windowText" lastClr="000000"/>
              </a:solidFill>
              <a:prstDash val="sysDash"/>
            </a:ln>
            <a:effectLst/>
          </p:spPr>
        </p:cxnSp>
        <p:cxnSp>
          <p:nvCxnSpPr>
            <p:cNvPr id="120" name="直接连接符 119"/>
            <p:cNvCxnSpPr/>
            <p:nvPr/>
          </p:nvCxnSpPr>
          <p:spPr>
            <a:xfrm>
              <a:off x="2339752" y="1052736"/>
              <a:ext cx="0" cy="360040"/>
            </a:xfrm>
            <a:prstGeom prst="line">
              <a:avLst/>
            </a:prstGeom>
            <a:noFill/>
            <a:ln w="12700" cap="flat" cmpd="sng" algn="ctr">
              <a:solidFill>
                <a:sysClr val="windowText" lastClr="000000"/>
              </a:solidFill>
              <a:prstDash val="solid"/>
              <a:headEnd type="none" w="med" len="med"/>
              <a:tailEnd type="triangle" w="med" len="med"/>
            </a:ln>
            <a:effectLst/>
          </p:spPr>
        </p:cxnSp>
        <p:cxnSp>
          <p:nvCxnSpPr>
            <p:cNvPr id="121" name="直接连接符 120"/>
            <p:cNvCxnSpPr/>
            <p:nvPr/>
          </p:nvCxnSpPr>
          <p:spPr>
            <a:xfrm>
              <a:off x="3923928" y="1052736"/>
              <a:ext cx="0" cy="360040"/>
            </a:xfrm>
            <a:prstGeom prst="line">
              <a:avLst/>
            </a:prstGeom>
            <a:noFill/>
            <a:ln w="12700" cap="flat" cmpd="sng" algn="ctr">
              <a:solidFill>
                <a:sysClr val="windowText" lastClr="000000"/>
              </a:solidFill>
              <a:prstDash val="solid"/>
              <a:headEnd type="none" w="med" len="med"/>
              <a:tailEnd type="triangle" w="med" len="med"/>
            </a:ln>
            <a:effectLst/>
          </p:spPr>
        </p:cxnSp>
        <p:cxnSp>
          <p:nvCxnSpPr>
            <p:cNvPr id="122" name="直接连接符 121"/>
            <p:cNvCxnSpPr/>
            <p:nvPr/>
          </p:nvCxnSpPr>
          <p:spPr>
            <a:xfrm>
              <a:off x="5292080" y="1052736"/>
              <a:ext cx="0" cy="360040"/>
            </a:xfrm>
            <a:prstGeom prst="line">
              <a:avLst/>
            </a:prstGeom>
            <a:noFill/>
            <a:ln w="12700" cap="flat" cmpd="sng" algn="ctr">
              <a:solidFill>
                <a:sysClr val="windowText" lastClr="000000"/>
              </a:solidFill>
              <a:prstDash val="solid"/>
              <a:headEnd type="none" w="med" len="med"/>
              <a:tailEnd type="triangle" w="med" len="med"/>
            </a:ln>
            <a:effectLst/>
          </p:spPr>
        </p:cxnSp>
        <p:cxnSp>
          <p:nvCxnSpPr>
            <p:cNvPr id="123" name="直接连接符 122"/>
            <p:cNvCxnSpPr/>
            <p:nvPr/>
          </p:nvCxnSpPr>
          <p:spPr>
            <a:xfrm>
              <a:off x="1619672" y="1772816"/>
              <a:ext cx="0" cy="360040"/>
            </a:xfrm>
            <a:prstGeom prst="line">
              <a:avLst/>
            </a:prstGeom>
            <a:noFill/>
            <a:ln w="12700" cap="flat" cmpd="sng" algn="ctr">
              <a:solidFill>
                <a:sysClr val="windowText" lastClr="000000"/>
              </a:solidFill>
              <a:prstDash val="sysDash"/>
            </a:ln>
            <a:effectLst/>
          </p:spPr>
        </p:cxnSp>
        <p:cxnSp>
          <p:nvCxnSpPr>
            <p:cNvPr id="124" name="直接连接符 123"/>
            <p:cNvCxnSpPr/>
            <p:nvPr/>
          </p:nvCxnSpPr>
          <p:spPr>
            <a:xfrm flipH="1">
              <a:off x="2627784" y="1772816"/>
              <a:ext cx="432048" cy="360040"/>
            </a:xfrm>
            <a:prstGeom prst="line">
              <a:avLst/>
            </a:prstGeom>
            <a:noFill/>
            <a:ln w="12700" cap="flat" cmpd="sng" algn="ctr">
              <a:solidFill>
                <a:sysClr val="windowText" lastClr="000000"/>
              </a:solidFill>
              <a:prstDash val="sysDash"/>
            </a:ln>
            <a:effectLst/>
          </p:spPr>
        </p:cxnSp>
        <p:grpSp>
          <p:nvGrpSpPr>
            <p:cNvPr id="125" name="组合 124"/>
            <p:cNvGrpSpPr/>
            <p:nvPr/>
          </p:nvGrpSpPr>
          <p:grpSpPr>
            <a:xfrm>
              <a:off x="1616242" y="2121568"/>
              <a:ext cx="1018470" cy="379169"/>
              <a:chOff x="1616242" y="2121568"/>
              <a:chExt cx="1018470" cy="379169"/>
            </a:xfrm>
          </p:grpSpPr>
          <p:sp>
            <p:nvSpPr>
              <p:cNvPr id="189" name="TextBox 36"/>
              <p:cNvSpPr txBox="1"/>
              <p:nvPr/>
            </p:nvSpPr>
            <p:spPr>
              <a:xfrm>
                <a:off x="1619672" y="2123564"/>
                <a:ext cx="1008112" cy="369332"/>
              </a:xfrm>
              <a:prstGeom prst="rect">
                <a:avLst/>
              </a:prstGeom>
              <a:noFill/>
              <a:ln>
                <a:solidFill>
                  <a:sysClr val="windowText" lastClr="000000"/>
                </a:solid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prstClr val="black"/>
                    </a:solidFill>
                    <a:effectLst/>
                    <a:uLnTx/>
                    <a:uFillTx/>
                    <a:latin typeface="Times New Roman" pitchFamily="18" charset="0"/>
                  </a:rPr>
                  <a:t> </a:t>
                </a:r>
              </a:p>
            </p:txBody>
          </p:sp>
          <p:cxnSp>
            <p:nvCxnSpPr>
              <p:cNvPr id="190" name="直接连接符 189"/>
              <p:cNvCxnSpPr/>
              <p:nvPr/>
            </p:nvCxnSpPr>
            <p:spPr>
              <a:xfrm flipH="1">
                <a:off x="1616242" y="2121568"/>
                <a:ext cx="276726" cy="112295"/>
              </a:xfrm>
              <a:prstGeom prst="line">
                <a:avLst/>
              </a:prstGeom>
              <a:noFill/>
              <a:ln w="9525" cap="flat" cmpd="sng" algn="ctr">
                <a:solidFill>
                  <a:sysClr val="windowText" lastClr="000000"/>
                </a:solidFill>
                <a:prstDash val="solid"/>
              </a:ln>
              <a:effectLst/>
            </p:spPr>
          </p:cxnSp>
          <p:cxnSp>
            <p:nvCxnSpPr>
              <p:cNvPr id="191" name="直接连接符 190"/>
              <p:cNvCxnSpPr/>
              <p:nvPr/>
            </p:nvCxnSpPr>
            <p:spPr>
              <a:xfrm flipV="1">
                <a:off x="1628274" y="2125579"/>
                <a:ext cx="529389" cy="228601"/>
              </a:xfrm>
              <a:prstGeom prst="line">
                <a:avLst/>
              </a:prstGeom>
              <a:noFill/>
              <a:ln w="9525" cap="flat" cmpd="sng" algn="ctr">
                <a:solidFill>
                  <a:sysClr val="windowText" lastClr="000000"/>
                </a:solidFill>
                <a:prstDash val="solid"/>
              </a:ln>
              <a:effectLst/>
            </p:spPr>
          </p:cxnSp>
          <p:cxnSp>
            <p:nvCxnSpPr>
              <p:cNvPr id="192" name="直接连接符 191"/>
              <p:cNvCxnSpPr/>
              <p:nvPr/>
            </p:nvCxnSpPr>
            <p:spPr>
              <a:xfrm flipV="1">
                <a:off x="2185086" y="2278251"/>
                <a:ext cx="439294" cy="214645"/>
              </a:xfrm>
              <a:prstGeom prst="line">
                <a:avLst/>
              </a:prstGeom>
              <a:noFill/>
              <a:ln w="9525" cap="flat" cmpd="sng" algn="ctr">
                <a:solidFill>
                  <a:sysClr val="windowText" lastClr="000000"/>
                </a:solidFill>
                <a:prstDash val="solid"/>
              </a:ln>
              <a:effectLst/>
            </p:spPr>
          </p:cxnSp>
          <p:cxnSp>
            <p:nvCxnSpPr>
              <p:cNvPr id="193" name="直接连接符 192"/>
              <p:cNvCxnSpPr/>
              <p:nvPr/>
            </p:nvCxnSpPr>
            <p:spPr>
              <a:xfrm flipV="1">
                <a:off x="1628056" y="2123268"/>
                <a:ext cx="805178" cy="369629"/>
              </a:xfrm>
              <a:prstGeom prst="line">
                <a:avLst/>
              </a:prstGeom>
              <a:noFill/>
              <a:ln w="9525" cap="flat" cmpd="sng" algn="ctr">
                <a:solidFill>
                  <a:sysClr val="windowText" lastClr="000000"/>
                </a:solidFill>
                <a:prstDash val="solid"/>
              </a:ln>
              <a:effectLst/>
            </p:spPr>
          </p:cxnSp>
          <p:cxnSp>
            <p:nvCxnSpPr>
              <p:cNvPr id="194" name="直接连接符 193"/>
              <p:cNvCxnSpPr/>
              <p:nvPr/>
            </p:nvCxnSpPr>
            <p:spPr>
              <a:xfrm flipV="1">
                <a:off x="1891844" y="2143932"/>
                <a:ext cx="742868" cy="356805"/>
              </a:xfrm>
              <a:prstGeom prst="line">
                <a:avLst/>
              </a:prstGeom>
              <a:noFill/>
              <a:ln w="9525" cap="flat" cmpd="sng" algn="ctr">
                <a:solidFill>
                  <a:sysClr val="windowText" lastClr="000000"/>
                </a:solidFill>
                <a:prstDash val="solid"/>
              </a:ln>
              <a:effectLst/>
            </p:spPr>
          </p:cxnSp>
          <p:cxnSp>
            <p:nvCxnSpPr>
              <p:cNvPr id="195" name="直接连接符 194"/>
              <p:cNvCxnSpPr/>
              <p:nvPr/>
            </p:nvCxnSpPr>
            <p:spPr>
              <a:xfrm flipH="1">
                <a:off x="2411760" y="2386739"/>
                <a:ext cx="222952" cy="106157"/>
              </a:xfrm>
              <a:prstGeom prst="line">
                <a:avLst/>
              </a:prstGeom>
              <a:noFill/>
              <a:ln w="9525" cap="flat" cmpd="sng" algn="ctr">
                <a:solidFill>
                  <a:sysClr val="windowText" lastClr="000000"/>
                </a:solidFill>
                <a:prstDash val="solid"/>
              </a:ln>
              <a:effectLst/>
            </p:spPr>
          </p:cxnSp>
        </p:grpSp>
        <p:grpSp>
          <p:nvGrpSpPr>
            <p:cNvPr id="126" name="组合 125"/>
            <p:cNvGrpSpPr/>
            <p:nvPr/>
          </p:nvGrpSpPr>
          <p:grpSpPr>
            <a:xfrm>
              <a:off x="1611824" y="3547659"/>
              <a:ext cx="1029005" cy="385397"/>
              <a:chOff x="1611824" y="3492285"/>
              <a:chExt cx="1029005" cy="385397"/>
            </a:xfrm>
          </p:grpSpPr>
          <p:sp>
            <p:nvSpPr>
              <p:cNvPr id="175" name="TextBox 89"/>
              <p:cNvSpPr txBox="1"/>
              <p:nvPr/>
            </p:nvSpPr>
            <p:spPr>
              <a:xfrm>
                <a:off x="1623102" y="3503004"/>
                <a:ext cx="1008112" cy="369332"/>
              </a:xfrm>
              <a:prstGeom prst="rect">
                <a:avLst/>
              </a:prstGeom>
              <a:noFill/>
              <a:ln>
                <a:solidFill>
                  <a:sysClr val="windowText" lastClr="000000"/>
                </a:solid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prstClr val="black"/>
                    </a:solidFill>
                    <a:effectLst/>
                    <a:uLnTx/>
                    <a:uFillTx/>
                    <a:latin typeface="Times New Roman" pitchFamily="18" charset="0"/>
                  </a:rPr>
                  <a:t> </a:t>
                </a:r>
              </a:p>
            </p:txBody>
          </p:sp>
          <p:cxnSp>
            <p:nvCxnSpPr>
              <p:cNvPr id="176" name="直接连接符 175"/>
              <p:cNvCxnSpPr/>
              <p:nvPr/>
            </p:nvCxnSpPr>
            <p:spPr>
              <a:xfrm flipH="1">
                <a:off x="1619672" y="3501008"/>
                <a:ext cx="276726" cy="112295"/>
              </a:xfrm>
              <a:prstGeom prst="line">
                <a:avLst/>
              </a:prstGeom>
              <a:noFill/>
              <a:ln w="9525" cap="flat" cmpd="sng" algn="ctr">
                <a:solidFill>
                  <a:sysClr val="windowText" lastClr="000000"/>
                </a:solidFill>
                <a:prstDash val="solid"/>
              </a:ln>
              <a:effectLst/>
            </p:spPr>
          </p:cxnSp>
          <p:cxnSp>
            <p:nvCxnSpPr>
              <p:cNvPr id="177" name="直接连接符 176"/>
              <p:cNvCxnSpPr/>
              <p:nvPr/>
            </p:nvCxnSpPr>
            <p:spPr>
              <a:xfrm flipV="1">
                <a:off x="1622156" y="3505020"/>
                <a:ext cx="538937" cy="235238"/>
              </a:xfrm>
              <a:prstGeom prst="line">
                <a:avLst/>
              </a:prstGeom>
              <a:noFill/>
              <a:ln w="9525" cap="flat" cmpd="sng" algn="ctr">
                <a:solidFill>
                  <a:sysClr val="windowText" lastClr="000000"/>
                </a:solidFill>
                <a:prstDash val="solid"/>
              </a:ln>
              <a:effectLst/>
            </p:spPr>
          </p:cxnSp>
          <p:cxnSp>
            <p:nvCxnSpPr>
              <p:cNvPr id="178" name="直接连接符 177"/>
              <p:cNvCxnSpPr/>
              <p:nvPr/>
            </p:nvCxnSpPr>
            <p:spPr>
              <a:xfrm flipV="1">
                <a:off x="2188516" y="3657691"/>
                <a:ext cx="439294" cy="214645"/>
              </a:xfrm>
              <a:prstGeom prst="line">
                <a:avLst/>
              </a:prstGeom>
              <a:noFill/>
              <a:ln w="9525" cap="flat" cmpd="sng" algn="ctr">
                <a:solidFill>
                  <a:sysClr val="windowText" lastClr="000000"/>
                </a:solidFill>
                <a:prstDash val="solid"/>
              </a:ln>
              <a:effectLst/>
            </p:spPr>
          </p:cxnSp>
          <p:cxnSp>
            <p:nvCxnSpPr>
              <p:cNvPr id="179" name="直接连接符 178"/>
              <p:cNvCxnSpPr/>
              <p:nvPr/>
            </p:nvCxnSpPr>
            <p:spPr>
              <a:xfrm flipV="1">
                <a:off x="1631486" y="3502708"/>
                <a:ext cx="805178" cy="369629"/>
              </a:xfrm>
              <a:prstGeom prst="line">
                <a:avLst/>
              </a:prstGeom>
              <a:noFill/>
              <a:ln w="9525" cap="flat" cmpd="sng" algn="ctr">
                <a:solidFill>
                  <a:sysClr val="windowText" lastClr="000000"/>
                </a:solidFill>
                <a:prstDash val="solid"/>
              </a:ln>
              <a:effectLst/>
            </p:spPr>
          </p:cxnSp>
          <p:cxnSp>
            <p:nvCxnSpPr>
              <p:cNvPr id="180" name="直接连接符 179"/>
              <p:cNvCxnSpPr/>
              <p:nvPr/>
            </p:nvCxnSpPr>
            <p:spPr>
              <a:xfrm flipV="1">
                <a:off x="1901125" y="3523373"/>
                <a:ext cx="737017" cy="351203"/>
              </a:xfrm>
              <a:prstGeom prst="line">
                <a:avLst/>
              </a:prstGeom>
              <a:noFill/>
              <a:ln w="9525" cap="flat" cmpd="sng" algn="ctr">
                <a:solidFill>
                  <a:sysClr val="windowText" lastClr="000000"/>
                </a:solidFill>
                <a:prstDash val="solid"/>
              </a:ln>
              <a:effectLst/>
            </p:spPr>
          </p:cxnSp>
          <p:cxnSp>
            <p:nvCxnSpPr>
              <p:cNvPr id="181" name="直接连接符 180"/>
              <p:cNvCxnSpPr/>
              <p:nvPr/>
            </p:nvCxnSpPr>
            <p:spPr>
              <a:xfrm flipH="1">
                <a:off x="2415190" y="3766179"/>
                <a:ext cx="222952" cy="106157"/>
              </a:xfrm>
              <a:prstGeom prst="line">
                <a:avLst/>
              </a:prstGeom>
              <a:noFill/>
              <a:ln w="9525" cap="flat" cmpd="sng" algn="ctr">
                <a:solidFill>
                  <a:sysClr val="windowText" lastClr="000000"/>
                </a:solidFill>
                <a:prstDash val="solid"/>
              </a:ln>
              <a:effectLst/>
            </p:spPr>
          </p:cxnSp>
          <p:cxnSp>
            <p:nvCxnSpPr>
              <p:cNvPr id="182" name="直接连接符 181"/>
              <p:cNvCxnSpPr/>
              <p:nvPr/>
            </p:nvCxnSpPr>
            <p:spPr>
              <a:xfrm>
                <a:off x="1611824" y="3683431"/>
                <a:ext cx="168850" cy="193321"/>
              </a:xfrm>
              <a:prstGeom prst="line">
                <a:avLst/>
              </a:prstGeom>
              <a:noFill/>
              <a:ln w="9525" cap="flat" cmpd="sng" algn="ctr">
                <a:solidFill>
                  <a:sysClr val="windowText" lastClr="000000"/>
                </a:solidFill>
                <a:prstDash val="solid"/>
              </a:ln>
              <a:effectLst/>
            </p:spPr>
          </p:cxnSp>
          <p:cxnSp>
            <p:nvCxnSpPr>
              <p:cNvPr id="183" name="直接连接符 182"/>
              <p:cNvCxnSpPr/>
              <p:nvPr/>
            </p:nvCxnSpPr>
            <p:spPr>
              <a:xfrm>
                <a:off x="1611824" y="3528447"/>
                <a:ext cx="309966" cy="340963"/>
              </a:xfrm>
              <a:prstGeom prst="line">
                <a:avLst/>
              </a:prstGeom>
              <a:noFill/>
              <a:ln w="9525" cap="flat" cmpd="sng" algn="ctr">
                <a:solidFill>
                  <a:sysClr val="windowText" lastClr="000000"/>
                </a:solidFill>
                <a:prstDash val="solid"/>
              </a:ln>
              <a:effectLst/>
            </p:spPr>
          </p:cxnSp>
          <p:cxnSp>
            <p:nvCxnSpPr>
              <p:cNvPr id="184" name="直接连接符 183"/>
              <p:cNvCxnSpPr/>
              <p:nvPr/>
            </p:nvCxnSpPr>
            <p:spPr>
              <a:xfrm>
                <a:off x="1761641" y="3497451"/>
                <a:ext cx="335018" cy="380231"/>
              </a:xfrm>
              <a:prstGeom prst="line">
                <a:avLst/>
              </a:prstGeom>
              <a:noFill/>
              <a:ln w="9525" cap="flat" cmpd="sng" algn="ctr">
                <a:solidFill>
                  <a:sysClr val="windowText" lastClr="000000"/>
                </a:solidFill>
                <a:prstDash val="solid"/>
              </a:ln>
              <a:effectLst/>
            </p:spPr>
          </p:cxnSp>
          <p:cxnSp>
            <p:nvCxnSpPr>
              <p:cNvPr id="185" name="直接连接符 184"/>
              <p:cNvCxnSpPr/>
              <p:nvPr/>
            </p:nvCxnSpPr>
            <p:spPr>
              <a:xfrm>
                <a:off x="1906292" y="3497451"/>
                <a:ext cx="335018" cy="375065"/>
              </a:xfrm>
              <a:prstGeom prst="line">
                <a:avLst/>
              </a:prstGeom>
              <a:noFill/>
              <a:ln w="9525" cap="flat" cmpd="sng" algn="ctr">
                <a:solidFill>
                  <a:sysClr val="windowText" lastClr="000000"/>
                </a:solidFill>
                <a:prstDash val="solid"/>
              </a:ln>
              <a:effectLst/>
            </p:spPr>
          </p:cxnSp>
          <p:cxnSp>
            <p:nvCxnSpPr>
              <p:cNvPr id="186" name="直接连接符 185"/>
              <p:cNvCxnSpPr/>
              <p:nvPr/>
            </p:nvCxnSpPr>
            <p:spPr>
              <a:xfrm>
                <a:off x="2061275" y="3497451"/>
                <a:ext cx="331582" cy="376718"/>
              </a:xfrm>
              <a:prstGeom prst="line">
                <a:avLst/>
              </a:prstGeom>
              <a:noFill/>
              <a:ln w="9525" cap="flat" cmpd="sng" algn="ctr">
                <a:solidFill>
                  <a:sysClr val="windowText" lastClr="000000"/>
                </a:solidFill>
                <a:prstDash val="solid"/>
              </a:ln>
              <a:effectLst/>
            </p:spPr>
          </p:cxnSp>
          <p:cxnSp>
            <p:nvCxnSpPr>
              <p:cNvPr id="187" name="直接连接符 186"/>
              <p:cNvCxnSpPr/>
              <p:nvPr/>
            </p:nvCxnSpPr>
            <p:spPr>
              <a:xfrm>
                <a:off x="2211092" y="3492285"/>
                <a:ext cx="352246" cy="381884"/>
              </a:xfrm>
              <a:prstGeom prst="line">
                <a:avLst/>
              </a:prstGeom>
              <a:noFill/>
              <a:ln w="9525" cap="flat" cmpd="sng" algn="ctr">
                <a:solidFill>
                  <a:sysClr val="windowText" lastClr="000000"/>
                </a:solidFill>
                <a:prstDash val="solid"/>
              </a:ln>
              <a:effectLst/>
            </p:spPr>
          </p:cxnSp>
          <p:cxnSp>
            <p:nvCxnSpPr>
              <p:cNvPr id="188" name="直接连接符 187"/>
              <p:cNvCxnSpPr/>
              <p:nvPr/>
            </p:nvCxnSpPr>
            <p:spPr>
              <a:xfrm>
                <a:off x="2391905" y="3502617"/>
                <a:ext cx="248924" cy="268230"/>
              </a:xfrm>
              <a:prstGeom prst="line">
                <a:avLst/>
              </a:prstGeom>
              <a:noFill/>
              <a:ln w="9525" cap="flat" cmpd="sng" algn="ctr">
                <a:solidFill>
                  <a:sysClr val="windowText" lastClr="000000"/>
                </a:solidFill>
                <a:prstDash val="solid"/>
              </a:ln>
              <a:effectLst/>
            </p:spPr>
          </p:cxnSp>
        </p:grpSp>
        <p:grpSp>
          <p:nvGrpSpPr>
            <p:cNvPr id="127" name="组合 126"/>
            <p:cNvGrpSpPr/>
            <p:nvPr/>
          </p:nvGrpSpPr>
          <p:grpSpPr>
            <a:xfrm>
              <a:off x="1618279" y="2841647"/>
              <a:ext cx="1018470" cy="371329"/>
              <a:chOff x="1609314" y="2761799"/>
              <a:chExt cx="1018470" cy="371329"/>
            </a:xfrm>
          </p:grpSpPr>
          <p:sp>
            <p:nvSpPr>
              <p:cNvPr id="168" name="TextBox 81"/>
              <p:cNvSpPr txBox="1"/>
              <p:nvPr/>
            </p:nvSpPr>
            <p:spPr>
              <a:xfrm>
                <a:off x="1612744" y="2763795"/>
                <a:ext cx="1008112" cy="369332"/>
              </a:xfrm>
              <a:prstGeom prst="rect">
                <a:avLst/>
              </a:prstGeom>
              <a:noFill/>
              <a:ln>
                <a:solidFill>
                  <a:sysClr val="windowText" lastClr="000000"/>
                </a:solid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prstClr val="black"/>
                    </a:solidFill>
                    <a:effectLst/>
                    <a:uLnTx/>
                    <a:uFillTx/>
                    <a:latin typeface="Times New Roman" pitchFamily="18" charset="0"/>
                  </a:rPr>
                  <a:t> </a:t>
                </a:r>
              </a:p>
            </p:txBody>
          </p:sp>
          <p:cxnSp>
            <p:nvCxnSpPr>
              <p:cNvPr id="169" name="直接连接符 168"/>
              <p:cNvCxnSpPr/>
              <p:nvPr/>
            </p:nvCxnSpPr>
            <p:spPr>
              <a:xfrm flipH="1">
                <a:off x="1609314" y="2761799"/>
                <a:ext cx="276726" cy="112295"/>
              </a:xfrm>
              <a:prstGeom prst="line">
                <a:avLst/>
              </a:prstGeom>
              <a:noFill/>
              <a:ln w="9525" cap="flat" cmpd="sng" algn="ctr">
                <a:solidFill>
                  <a:sysClr val="windowText" lastClr="000000"/>
                </a:solidFill>
                <a:prstDash val="solid"/>
              </a:ln>
              <a:effectLst/>
            </p:spPr>
          </p:cxnSp>
          <p:cxnSp>
            <p:nvCxnSpPr>
              <p:cNvPr id="170" name="直接连接符 169"/>
              <p:cNvCxnSpPr/>
              <p:nvPr/>
            </p:nvCxnSpPr>
            <p:spPr>
              <a:xfrm flipV="1">
                <a:off x="1621346" y="2765810"/>
                <a:ext cx="529389" cy="228601"/>
              </a:xfrm>
              <a:prstGeom prst="line">
                <a:avLst/>
              </a:prstGeom>
              <a:noFill/>
              <a:ln w="9525" cap="flat" cmpd="sng" algn="ctr">
                <a:solidFill>
                  <a:sysClr val="windowText" lastClr="000000"/>
                </a:solidFill>
                <a:prstDash val="solid"/>
              </a:ln>
              <a:effectLst/>
            </p:spPr>
          </p:cxnSp>
          <p:cxnSp>
            <p:nvCxnSpPr>
              <p:cNvPr id="171" name="直接连接符 170"/>
              <p:cNvCxnSpPr/>
              <p:nvPr/>
            </p:nvCxnSpPr>
            <p:spPr>
              <a:xfrm flipV="1">
                <a:off x="2178158" y="2918482"/>
                <a:ext cx="439294" cy="214645"/>
              </a:xfrm>
              <a:prstGeom prst="line">
                <a:avLst/>
              </a:prstGeom>
              <a:noFill/>
              <a:ln w="9525" cap="flat" cmpd="sng" algn="ctr">
                <a:solidFill>
                  <a:sysClr val="windowText" lastClr="000000"/>
                </a:solidFill>
                <a:prstDash val="solid"/>
              </a:ln>
              <a:effectLst/>
            </p:spPr>
          </p:cxnSp>
          <p:cxnSp>
            <p:nvCxnSpPr>
              <p:cNvPr id="172" name="直接连接符 171"/>
              <p:cNvCxnSpPr/>
              <p:nvPr/>
            </p:nvCxnSpPr>
            <p:spPr>
              <a:xfrm flipV="1">
                <a:off x="1621128" y="2763499"/>
                <a:ext cx="805178" cy="369629"/>
              </a:xfrm>
              <a:prstGeom prst="line">
                <a:avLst/>
              </a:prstGeom>
              <a:noFill/>
              <a:ln w="9525" cap="flat" cmpd="sng" algn="ctr">
                <a:solidFill>
                  <a:sysClr val="windowText" lastClr="000000"/>
                </a:solidFill>
                <a:prstDash val="solid"/>
              </a:ln>
              <a:effectLst/>
            </p:spPr>
          </p:cxnSp>
          <p:cxnSp>
            <p:nvCxnSpPr>
              <p:cNvPr id="173" name="直接连接符 172"/>
              <p:cNvCxnSpPr/>
              <p:nvPr/>
            </p:nvCxnSpPr>
            <p:spPr>
              <a:xfrm flipV="1">
                <a:off x="1921790" y="2784164"/>
                <a:ext cx="705994" cy="341328"/>
              </a:xfrm>
              <a:prstGeom prst="line">
                <a:avLst/>
              </a:prstGeom>
              <a:noFill/>
              <a:ln w="9525" cap="flat" cmpd="sng" algn="ctr">
                <a:solidFill>
                  <a:sysClr val="windowText" lastClr="000000"/>
                </a:solidFill>
                <a:prstDash val="solid"/>
              </a:ln>
              <a:effectLst/>
            </p:spPr>
          </p:cxnSp>
          <p:cxnSp>
            <p:nvCxnSpPr>
              <p:cNvPr id="174" name="直接连接符 173"/>
              <p:cNvCxnSpPr/>
              <p:nvPr/>
            </p:nvCxnSpPr>
            <p:spPr>
              <a:xfrm flipH="1">
                <a:off x="2404832" y="3026970"/>
                <a:ext cx="222952" cy="106157"/>
              </a:xfrm>
              <a:prstGeom prst="line">
                <a:avLst/>
              </a:prstGeom>
              <a:noFill/>
              <a:ln w="9525" cap="flat" cmpd="sng" algn="ctr">
                <a:solidFill>
                  <a:sysClr val="windowText" lastClr="000000"/>
                </a:solidFill>
                <a:prstDash val="solid"/>
              </a:ln>
              <a:effectLst/>
            </p:spPr>
          </p:cxnSp>
        </p:grpSp>
        <p:grpSp>
          <p:nvGrpSpPr>
            <p:cNvPr id="128" name="组合 127"/>
            <p:cNvGrpSpPr/>
            <p:nvPr/>
          </p:nvGrpSpPr>
          <p:grpSpPr>
            <a:xfrm>
              <a:off x="2622509" y="2838605"/>
              <a:ext cx="403460" cy="371901"/>
              <a:chOff x="2623876" y="2758757"/>
              <a:chExt cx="403460" cy="371901"/>
            </a:xfrm>
          </p:grpSpPr>
          <p:sp>
            <p:nvSpPr>
              <p:cNvPr id="162" name="矩形 161"/>
              <p:cNvSpPr/>
              <p:nvPr/>
            </p:nvSpPr>
            <p:spPr>
              <a:xfrm>
                <a:off x="2627784" y="2765448"/>
                <a:ext cx="394385" cy="365188"/>
              </a:xfrm>
              <a:prstGeom prst="rect">
                <a:avLst/>
              </a:prstGeom>
              <a:noFill/>
              <a:ln w="127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libri"/>
                  <a:ea typeface="宋体" panose="02010600030101010101" pitchFamily="2" charset="-122"/>
                  <a:cs typeface="+mn-cs"/>
                </a:endParaRPr>
              </a:p>
            </p:txBody>
          </p:sp>
          <p:cxnSp>
            <p:nvCxnSpPr>
              <p:cNvPr id="163" name="直接连接符 162"/>
              <p:cNvCxnSpPr/>
              <p:nvPr/>
            </p:nvCxnSpPr>
            <p:spPr>
              <a:xfrm>
                <a:off x="2900635" y="2765429"/>
                <a:ext cx="126701" cy="127588"/>
              </a:xfrm>
              <a:prstGeom prst="line">
                <a:avLst/>
              </a:prstGeom>
              <a:noFill/>
              <a:ln w="9525" cap="flat" cmpd="sng" algn="ctr">
                <a:solidFill>
                  <a:sysClr val="windowText" lastClr="000000"/>
                </a:solidFill>
                <a:prstDash val="solid"/>
              </a:ln>
              <a:effectLst/>
            </p:spPr>
          </p:cxnSp>
          <p:cxnSp>
            <p:nvCxnSpPr>
              <p:cNvPr id="164" name="直接连接符 163"/>
              <p:cNvCxnSpPr/>
              <p:nvPr/>
            </p:nvCxnSpPr>
            <p:spPr>
              <a:xfrm>
                <a:off x="2751211" y="2758757"/>
                <a:ext cx="276125" cy="268579"/>
              </a:xfrm>
              <a:prstGeom prst="line">
                <a:avLst/>
              </a:prstGeom>
              <a:noFill/>
              <a:ln w="9525" cap="flat" cmpd="sng" algn="ctr">
                <a:solidFill>
                  <a:sysClr val="windowText" lastClr="000000"/>
                </a:solidFill>
                <a:prstDash val="solid"/>
              </a:ln>
              <a:effectLst/>
            </p:spPr>
          </p:cxnSp>
          <p:cxnSp>
            <p:nvCxnSpPr>
              <p:cNvPr id="165" name="直接连接符 164"/>
              <p:cNvCxnSpPr/>
              <p:nvPr/>
            </p:nvCxnSpPr>
            <p:spPr>
              <a:xfrm>
                <a:off x="2623876" y="2764536"/>
                <a:ext cx="346632" cy="361014"/>
              </a:xfrm>
              <a:prstGeom prst="line">
                <a:avLst/>
              </a:prstGeom>
              <a:noFill/>
              <a:ln w="9525" cap="flat" cmpd="sng" algn="ctr">
                <a:solidFill>
                  <a:sysClr val="windowText" lastClr="000000"/>
                </a:solidFill>
                <a:prstDash val="solid"/>
              </a:ln>
              <a:effectLst/>
            </p:spPr>
          </p:cxnSp>
          <p:cxnSp>
            <p:nvCxnSpPr>
              <p:cNvPr id="166" name="直接连接符 165"/>
              <p:cNvCxnSpPr/>
              <p:nvPr/>
            </p:nvCxnSpPr>
            <p:spPr>
              <a:xfrm>
                <a:off x="2631439" y="2893392"/>
                <a:ext cx="215083" cy="232100"/>
              </a:xfrm>
              <a:prstGeom prst="line">
                <a:avLst/>
              </a:prstGeom>
              <a:noFill/>
              <a:ln w="9525" cap="flat" cmpd="sng" algn="ctr">
                <a:solidFill>
                  <a:sysClr val="windowText" lastClr="000000"/>
                </a:solidFill>
                <a:prstDash val="solid"/>
              </a:ln>
              <a:effectLst/>
            </p:spPr>
          </p:cxnSp>
          <p:cxnSp>
            <p:nvCxnSpPr>
              <p:cNvPr id="167" name="直接连接符 166"/>
              <p:cNvCxnSpPr/>
              <p:nvPr/>
            </p:nvCxnSpPr>
            <p:spPr>
              <a:xfrm>
                <a:off x="2623876" y="3002176"/>
                <a:ext cx="114158" cy="128482"/>
              </a:xfrm>
              <a:prstGeom prst="line">
                <a:avLst/>
              </a:prstGeom>
              <a:noFill/>
              <a:ln w="9525" cap="flat" cmpd="sng" algn="ctr">
                <a:solidFill>
                  <a:sysClr val="windowText" lastClr="000000"/>
                </a:solidFill>
                <a:prstDash val="solid"/>
              </a:ln>
              <a:effectLst/>
            </p:spPr>
          </p:cxnSp>
        </p:grpSp>
        <p:sp>
          <p:nvSpPr>
            <p:cNvPr id="129" name="矩形 128"/>
            <p:cNvSpPr/>
            <p:nvPr/>
          </p:nvSpPr>
          <p:spPr>
            <a:xfrm>
              <a:off x="1494953" y="4280044"/>
              <a:ext cx="125836" cy="376744"/>
            </a:xfrm>
            <a:prstGeom prst="rect">
              <a:avLst/>
            </a:prstGeom>
            <a:solidFill>
              <a:sysClr val="window" lastClr="FFFFFF">
                <a:lumMod val="85000"/>
              </a:sysClr>
            </a:solidFill>
            <a:ln w="127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libri"/>
                <a:ea typeface="宋体" panose="02010600030101010101" pitchFamily="2" charset="-122"/>
                <a:cs typeface="+mn-cs"/>
              </a:endParaRPr>
            </a:p>
          </p:txBody>
        </p:sp>
        <p:grpSp>
          <p:nvGrpSpPr>
            <p:cNvPr id="130" name="组合 129"/>
            <p:cNvGrpSpPr/>
            <p:nvPr/>
          </p:nvGrpSpPr>
          <p:grpSpPr>
            <a:xfrm>
              <a:off x="1613455" y="4269396"/>
              <a:ext cx="1029005" cy="385397"/>
              <a:chOff x="1611824" y="3492285"/>
              <a:chExt cx="1029005" cy="385397"/>
            </a:xfrm>
          </p:grpSpPr>
          <p:sp>
            <p:nvSpPr>
              <p:cNvPr id="148" name="TextBox 154"/>
              <p:cNvSpPr txBox="1"/>
              <p:nvPr/>
            </p:nvSpPr>
            <p:spPr>
              <a:xfrm>
                <a:off x="1623102" y="3503004"/>
                <a:ext cx="1008112" cy="369332"/>
              </a:xfrm>
              <a:prstGeom prst="rect">
                <a:avLst/>
              </a:prstGeom>
              <a:noFill/>
              <a:ln>
                <a:solidFill>
                  <a:sysClr val="windowText" lastClr="000000"/>
                </a:solid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prstClr val="black"/>
                    </a:solidFill>
                    <a:effectLst/>
                    <a:uLnTx/>
                    <a:uFillTx/>
                    <a:latin typeface="Times New Roman" pitchFamily="18" charset="0"/>
                  </a:rPr>
                  <a:t> </a:t>
                </a:r>
              </a:p>
            </p:txBody>
          </p:sp>
          <p:cxnSp>
            <p:nvCxnSpPr>
              <p:cNvPr id="149" name="直接连接符 148"/>
              <p:cNvCxnSpPr/>
              <p:nvPr/>
            </p:nvCxnSpPr>
            <p:spPr>
              <a:xfrm flipH="1">
                <a:off x="1619672" y="3501008"/>
                <a:ext cx="276726" cy="112295"/>
              </a:xfrm>
              <a:prstGeom prst="line">
                <a:avLst/>
              </a:prstGeom>
              <a:noFill/>
              <a:ln w="9525" cap="flat" cmpd="sng" algn="ctr">
                <a:solidFill>
                  <a:sysClr val="windowText" lastClr="000000"/>
                </a:solidFill>
                <a:prstDash val="solid"/>
              </a:ln>
              <a:effectLst/>
            </p:spPr>
          </p:cxnSp>
          <p:cxnSp>
            <p:nvCxnSpPr>
              <p:cNvPr id="150" name="直接连接符 149"/>
              <p:cNvCxnSpPr/>
              <p:nvPr/>
            </p:nvCxnSpPr>
            <p:spPr>
              <a:xfrm flipV="1">
                <a:off x="1622156" y="3505020"/>
                <a:ext cx="538937" cy="235238"/>
              </a:xfrm>
              <a:prstGeom prst="line">
                <a:avLst/>
              </a:prstGeom>
              <a:noFill/>
              <a:ln w="9525" cap="flat" cmpd="sng" algn="ctr">
                <a:solidFill>
                  <a:sysClr val="windowText" lastClr="000000"/>
                </a:solidFill>
                <a:prstDash val="solid"/>
              </a:ln>
              <a:effectLst/>
            </p:spPr>
          </p:cxnSp>
          <p:cxnSp>
            <p:nvCxnSpPr>
              <p:cNvPr id="151" name="直接连接符 150"/>
              <p:cNvCxnSpPr/>
              <p:nvPr/>
            </p:nvCxnSpPr>
            <p:spPr>
              <a:xfrm flipV="1">
                <a:off x="2188516" y="3657691"/>
                <a:ext cx="439294" cy="214645"/>
              </a:xfrm>
              <a:prstGeom prst="line">
                <a:avLst/>
              </a:prstGeom>
              <a:noFill/>
              <a:ln w="9525" cap="flat" cmpd="sng" algn="ctr">
                <a:solidFill>
                  <a:sysClr val="windowText" lastClr="000000"/>
                </a:solidFill>
                <a:prstDash val="solid"/>
              </a:ln>
              <a:effectLst/>
            </p:spPr>
          </p:cxnSp>
          <p:cxnSp>
            <p:nvCxnSpPr>
              <p:cNvPr id="152" name="直接连接符 151"/>
              <p:cNvCxnSpPr/>
              <p:nvPr/>
            </p:nvCxnSpPr>
            <p:spPr>
              <a:xfrm flipV="1">
                <a:off x="1631486" y="3502708"/>
                <a:ext cx="805178" cy="369629"/>
              </a:xfrm>
              <a:prstGeom prst="line">
                <a:avLst/>
              </a:prstGeom>
              <a:noFill/>
              <a:ln w="9525" cap="flat" cmpd="sng" algn="ctr">
                <a:solidFill>
                  <a:sysClr val="windowText" lastClr="000000"/>
                </a:solidFill>
                <a:prstDash val="solid"/>
              </a:ln>
              <a:effectLst/>
            </p:spPr>
          </p:cxnSp>
          <p:cxnSp>
            <p:nvCxnSpPr>
              <p:cNvPr id="153" name="直接连接符 152"/>
              <p:cNvCxnSpPr/>
              <p:nvPr/>
            </p:nvCxnSpPr>
            <p:spPr>
              <a:xfrm flipV="1">
                <a:off x="1901125" y="3523373"/>
                <a:ext cx="737017" cy="351203"/>
              </a:xfrm>
              <a:prstGeom prst="line">
                <a:avLst/>
              </a:prstGeom>
              <a:noFill/>
              <a:ln w="9525" cap="flat" cmpd="sng" algn="ctr">
                <a:solidFill>
                  <a:sysClr val="windowText" lastClr="000000"/>
                </a:solidFill>
                <a:prstDash val="solid"/>
              </a:ln>
              <a:effectLst/>
            </p:spPr>
          </p:cxnSp>
          <p:cxnSp>
            <p:nvCxnSpPr>
              <p:cNvPr id="154" name="直接连接符 153"/>
              <p:cNvCxnSpPr/>
              <p:nvPr/>
            </p:nvCxnSpPr>
            <p:spPr>
              <a:xfrm flipH="1">
                <a:off x="2415190" y="3766179"/>
                <a:ext cx="222952" cy="106157"/>
              </a:xfrm>
              <a:prstGeom prst="line">
                <a:avLst/>
              </a:prstGeom>
              <a:noFill/>
              <a:ln w="9525" cap="flat" cmpd="sng" algn="ctr">
                <a:solidFill>
                  <a:sysClr val="windowText" lastClr="000000"/>
                </a:solidFill>
                <a:prstDash val="solid"/>
              </a:ln>
              <a:effectLst/>
            </p:spPr>
          </p:cxnSp>
          <p:cxnSp>
            <p:nvCxnSpPr>
              <p:cNvPr id="155" name="直接连接符 154"/>
              <p:cNvCxnSpPr/>
              <p:nvPr/>
            </p:nvCxnSpPr>
            <p:spPr>
              <a:xfrm>
                <a:off x="1611824" y="3683431"/>
                <a:ext cx="168850" cy="193321"/>
              </a:xfrm>
              <a:prstGeom prst="line">
                <a:avLst/>
              </a:prstGeom>
              <a:noFill/>
              <a:ln w="9525" cap="flat" cmpd="sng" algn="ctr">
                <a:solidFill>
                  <a:sysClr val="windowText" lastClr="000000"/>
                </a:solidFill>
                <a:prstDash val="solid"/>
              </a:ln>
              <a:effectLst/>
            </p:spPr>
          </p:cxnSp>
          <p:cxnSp>
            <p:nvCxnSpPr>
              <p:cNvPr id="156" name="直接连接符 155"/>
              <p:cNvCxnSpPr/>
              <p:nvPr/>
            </p:nvCxnSpPr>
            <p:spPr>
              <a:xfrm>
                <a:off x="1611824" y="3528447"/>
                <a:ext cx="309966" cy="340963"/>
              </a:xfrm>
              <a:prstGeom prst="line">
                <a:avLst/>
              </a:prstGeom>
              <a:noFill/>
              <a:ln w="9525" cap="flat" cmpd="sng" algn="ctr">
                <a:solidFill>
                  <a:sysClr val="windowText" lastClr="000000"/>
                </a:solidFill>
                <a:prstDash val="solid"/>
              </a:ln>
              <a:effectLst/>
            </p:spPr>
          </p:cxnSp>
          <p:cxnSp>
            <p:nvCxnSpPr>
              <p:cNvPr id="157" name="直接连接符 156"/>
              <p:cNvCxnSpPr/>
              <p:nvPr/>
            </p:nvCxnSpPr>
            <p:spPr>
              <a:xfrm>
                <a:off x="1761641" y="3497451"/>
                <a:ext cx="335018" cy="380231"/>
              </a:xfrm>
              <a:prstGeom prst="line">
                <a:avLst/>
              </a:prstGeom>
              <a:noFill/>
              <a:ln w="9525" cap="flat" cmpd="sng" algn="ctr">
                <a:solidFill>
                  <a:sysClr val="windowText" lastClr="000000"/>
                </a:solidFill>
                <a:prstDash val="solid"/>
              </a:ln>
              <a:effectLst/>
            </p:spPr>
          </p:cxnSp>
          <p:cxnSp>
            <p:nvCxnSpPr>
              <p:cNvPr id="158" name="直接连接符 157"/>
              <p:cNvCxnSpPr/>
              <p:nvPr/>
            </p:nvCxnSpPr>
            <p:spPr>
              <a:xfrm>
                <a:off x="1906292" y="3497451"/>
                <a:ext cx="335018" cy="375065"/>
              </a:xfrm>
              <a:prstGeom prst="line">
                <a:avLst/>
              </a:prstGeom>
              <a:noFill/>
              <a:ln w="9525" cap="flat" cmpd="sng" algn="ctr">
                <a:solidFill>
                  <a:sysClr val="windowText" lastClr="000000"/>
                </a:solidFill>
                <a:prstDash val="solid"/>
              </a:ln>
              <a:effectLst/>
            </p:spPr>
          </p:cxnSp>
          <p:cxnSp>
            <p:nvCxnSpPr>
              <p:cNvPr id="159" name="直接连接符 158"/>
              <p:cNvCxnSpPr/>
              <p:nvPr/>
            </p:nvCxnSpPr>
            <p:spPr>
              <a:xfrm>
                <a:off x="2061275" y="3497451"/>
                <a:ext cx="331582" cy="376718"/>
              </a:xfrm>
              <a:prstGeom prst="line">
                <a:avLst/>
              </a:prstGeom>
              <a:noFill/>
              <a:ln w="9525" cap="flat" cmpd="sng" algn="ctr">
                <a:solidFill>
                  <a:sysClr val="windowText" lastClr="000000"/>
                </a:solidFill>
                <a:prstDash val="solid"/>
              </a:ln>
              <a:effectLst/>
            </p:spPr>
          </p:cxnSp>
          <p:cxnSp>
            <p:nvCxnSpPr>
              <p:cNvPr id="160" name="直接连接符 159"/>
              <p:cNvCxnSpPr/>
              <p:nvPr/>
            </p:nvCxnSpPr>
            <p:spPr>
              <a:xfrm>
                <a:off x="2211092" y="3492285"/>
                <a:ext cx="352246" cy="381884"/>
              </a:xfrm>
              <a:prstGeom prst="line">
                <a:avLst/>
              </a:prstGeom>
              <a:noFill/>
              <a:ln w="9525" cap="flat" cmpd="sng" algn="ctr">
                <a:solidFill>
                  <a:sysClr val="windowText" lastClr="000000"/>
                </a:solidFill>
                <a:prstDash val="solid"/>
              </a:ln>
              <a:effectLst/>
            </p:spPr>
          </p:cxnSp>
          <p:cxnSp>
            <p:nvCxnSpPr>
              <p:cNvPr id="161" name="直接连接符 160"/>
              <p:cNvCxnSpPr/>
              <p:nvPr/>
            </p:nvCxnSpPr>
            <p:spPr>
              <a:xfrm>
                <a:off x="2391905" y="3502617"/>
                <a:ext cx="248924" cy="268230"/>
              </a:xfrm>
              <a:prstGeom prst="line">
                <a:avLst/>
              </a:prstGeom>
              <a:noFill/>
              <a:ln w="9525" cap="flat" cmpd="sng" algn="ctr">
                <a:solidFill>
                  <a:sysClr val="windowText" lastClr="000000"/>
                </a:solidFill>
                <a:prstDash val="solid"/>
              </a:ln>
              <a:effectLst/>
            </p:spPr>
          </p:cxnSp>
        </p:grpSp>
        <p:sp>
          <p:nvSpPr>
            <p:cNvPr id="131" name="TextBox 170"/>
            <p:cNvSpPr txBox="1"/>
            <p:nvPr/>
          </p:nvSpPr>
          <p:spPr>
            <a:xfrm>
              <a:off x="323528" y="692696"/>
              <a:ext cx="110799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prstClr val="black"/>
                  </a:solidFill>
                  <a:effectLst/>
                  <a:uLnTx/>
                  <a:uFillTx/>
                  <a:latin typeface="Calibri"/>
                </a:rPr>
                <a:t>应用数据</a:t>
              </a:r>
            </a:p>
          </p:txBody>
        </p:sp>
        <p:sp>
          <p:nvSpPr>
            <p:cNvPr id="132" name="TextBox 171"/>
            <p:cNvSpPr txBox="1"/>
            <p:nvPr/>
          </p:nvSpPr>
          <p:spPr>
            <a:xfrm>
              <a:off x="323528" y="1403484"/>
              <a:ext cx="6463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prstClr val="black"/>
                  </a:solidFill>
                  <a:effectLst/>
                  <a:uLnTx/>
                  <a:uFillTx/>
                  <a:latin typeface="Calibri"/>
                </a:rPr>
                <a:t>分段</a:t>
              </a:r>
            </a:p>
          </p:txBody>
        </p:sp>
        <p:sp>
          <p:nvSpPr>
            <p:cNvPr id="133" name="TextBox 172"/>
            <p:cNvSpPr txBox="1"/>
            <p:nvPr/>
          </p:nvSpPr>
          <p:spPr>
            <a:xfrm>
              <a:off x="323528" y="2123564"/>
              <a:ext cx="6463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prstClr val="black"/>
                  </a:solidFill>
                  <a:effectLst/>
                  <a:uLnTx/>
                  <a:uFillTx/>
                  <a:latin typeface="Calibri"/>
                </a:rPr>
                <a:t>压缩</a:t>
              </a:r>
            </a:p>
          </p:txBody>
        </p:sp>
        <p:sp>
          <p:nvSpPr>
            <p:cNvPr id="134" name="TextBox 173"/>
            <p:cNvSpPr txBox="1"/>
            <p:nvPr/>
          </p:nvSpPr>
          <p:spPr>
            <a:xfrm>
              <a:off x="323528" y="2780928"/>
              <a:ext cx="11721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prstClr val="black"/>
                  </a:solidFill>
                  <a:effectLst/>
                  <a:uLnTx/>
                  <a:uFillTx/>
                  <a:latin typeface="Calibri"/>
                </a:rPr>
                <a:t>添加</a:t>
              </a:r>
              <a:r>
                <a:rPr kumimoji="0" lang="en-US" altLang="zh-CN" sz="1800" b="0" i="0" u="none" strike="noStrike" kern="0" cap="none" spc="0" normalizeH="0" baseline="0" noProof="0" dirty="0">
                  <a:ln>
                    <a:noFill/>
                  </a:ln>
                  <a:solidFill>
                    <a:prstClr val="black"/>
                  </a:solidFill>
                  <a:effectLst/>
                  <a:uLnTx/>
                  <a:uFillTx/>
                  <a:latin typeface="Times New Roman" pitchFamily="18" charset="0"/>
                  <a:cs typeface="Times New Roman" pitchFamily="18" charset="0"/>
                </a:rPr>
                <a:t>MAC</a:t>
              </a:r>
              <a:endParaRPr kumimoji="0" lang="zh-CN" altLang="en-US" sz="1800" b="0" i="0" u="none" strike="noStrike" kern="0" cap="none" spc="0" normalizeH="0" baseline="0" noProof="0" dirty="0">
                <a:ln>
                  <a:noFill/>
                </a:ln>
                <a:solidFill>
                  <a:prstClr val="black"/>
                </a:solidFill>
                <a:effectLst/>
                <a:uLnTx/>
                <a:uFillTx/>
                <a:latin typeface="Times New Roman" pitchFamily="18" charset="0"/>
                <a:cs typeface="Times New Roman" pitchFamily="18" charset="0"/>
              </a:endParaRPr>
            </a:p>
          </p:txBody>
        </p:sp>
        <p:sp>
          <p:nvSpPr>
            <p:cNvPr id="135" name="TextBox 174"/>
            <p:cNvSpPr txBox="1"/>
            <p:nvPr/>
          </p:nvSpPr>
          <p:spPr>
            <a:xfrm>
              <a:off x="395536" y="3501008"/>
              <a:ext cx="6463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prstClr val="black"/>
                  </a:solidFill>
                  <a:effectLst/>
                  <a:uLnTx/>
                  <a:uFillTx/>
                  <a:latin typeface="Calibri"/>
                </a:rPr>
                <a:t>加密</a:t>
              </a:r>
            </a:p>
          </p:txBody>
        </p:sp>
        <p:sp>
          <p:nvSpPr>
            <p:cNvPr id="136" name="TextBox 175"/>
            <p:cNvSpPr txBox="1"/>
            <p:nvPr/>
          </p:nvSpPr>
          <p:spPr>
            <a:xfrm>
              <a:off x="35496" y="4221088"/>
              <a:ext cx="150554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prstClr val="black"/>
                  </a:solidFill>
                  <a:effectLst/>
                  <a:uLnTx/>
                  <a:uFillTx/>
                  <a:latin typeface="Calibri"/>
                </a:rPr>
                <a:t>添加</a:t>
              </a:r>
              <a:r>
                <a:rPr kumimoji="0" lang="en-US" altLang="zh-CN" sz="1800" b="0" i="0" u="none" strike="noStrike" kern="0" cap="none" spc="0" normalizeH="0" baseline="0" noProof="0" dirty="0">
                  <a:ln>
                    <a:noFill/>
                  </a:ln>
                  <a:solidFill>
                    <a:prstClr val="black"/>
                  </a:solidFill>
                  <a:effectLst/>
                  <a:uLnTx/>
                  <a:uFillTx/>
                  <a:latin typeface="Times New Roman" pitchFamily="18" charset="0"/>
                  <a:cs typeface="Times New Roman" pitchFamily="18" charset="0"/>
                </a:rPr>
                <a:t>SSL</a:t>
              </a:r>
              <a:r>
                <a:rPr kumimoji="0" lang="zh-CN" altLang="en-US" sz="1800" b="0" i="0" u="none" strike="noStrike" kern="0" cap="none" spc="0" normalizeH="0" baseline="0" noProof="0" dirty="0">
                  <a:ln>
                    <a:noFill/>
                  </a:ln>
                  <a:solidFill>
                    <a:prstClr val="black"/>
                  </a:solidFill>
                  <a:effectLst/>
                  <a:uLnTx/>
                  <a:uFillTx/>
                  <a:latin typeface="Calibri"/>
                </a:rPr>
                <a:t>首部</a:t>
              </a:r>
            </a:p>
          </p:txBody>
        </p:sp>
        <p:cxnSp>
          <p:nvCxnSpPr>
            <p:cNvPr id="137" name="直接连接符 136"/>
            <p:cNvCxnSpPr/>
            <p:nvPr/>
          </p:nvCxnSpPr>
          <p:spPr>
            <a:xfrm>
              <a:off x="1619672" y="2492896"/>
              <a:ext cx="0" cy="360040"/>
            </a:xfrm>
            <a:prstGeom prst="line">
              <a:avLst/>
            </a:prstGeom>
            <a:noFill/>
            <a:ln w="12700" cap="flat" cmpd="sng" algn="ctr">
              <a:solidFill>
                <a:sysClr val="windowText" lastClr="000000"/>
              </a:solidFill>
              <a:prstDash val="sysDash"/>
            </a:ln>
            <a:effectLst/>
          </p:spPr>
        </p:cxnSp>
        <p:cxnSp>
          <p:nvCxnSpPr>
            <p:cNvPr id="138" name="直接连接符 137"/>
            <p:cNvCxnSpPr/>
            <p:nvPr/>
          </p:nvCxnSpPr>
          <p:spPr>
            <a:xfrm>
              <a:off x="1619672" y="3212976"/>
              <a:ext cx="0" cy="360040"/>
            </a:xfrm>
            <a:prstGeom prst="line">
              <a:avLst/>
            </a:prstGeom>
            <a:noFill/>
            <a:ln w="12700" cap="flat" cmpd="sng" algn="ctr">
              <a:solidFill>
                <a:sysClr val="windowText" lastClr="000000"/>
              </a:solidFill>
              <a:prstDash val="sysDash"/>
            </a:ln>
            <a:effectLst/>
          </p:spPr>
        </p:cxnSp>
        <p:cxnSp>
          <p:nvCxnSpPr>
            <p:cNvPr id="139" name="直接连接符 138"/>
            <p:cNvCxnSpPr/>
            <p:nvPr/>
          </p:nvCxnSpPr>
          <p:spPr>
            <a:xfrm>
              <a:off x="1619672" y="3933056"/>
              <a:ext cx="0" cy="360040"/>
            </a:xfrm>
            <a:prstGeom prst="line">
              <a:avLst/>
            </a:prstGeom>
            <a:noFill/>
            <a:ln w="12700" cap="flat" cmpd="sng" algn="ctr">
              <a:solidFill>
                <a:sysClr val="windowText" lastClr="000000"/>
              </a:solidFill>
              <a:prstDash val="sysDash"/>
            </a:ln>
            <a:effectLst/>
          </p:spPr>
        </p:cxnSp>
        <p:cxnSp>
          <p:nvCxnSpPr>
            <p:cNvPr id="140" name="直接连接符 139"/>
            <p:cNvCxnSpPr/>
            <p:nvPr/>
          </p:nvCxnSpPr>
          <p:spPr>
            <a:xfrm>
              <a:off x="2627784" y="2492896"/>
              <a:ext cx="0" cy="360040"/>
            </a:xfrm>
            <a:prstGeom prst="line">
              <a:avLst/>
            </a:prstGeom>
            <a:noFill/>
            <a:ln w="12700" cap="flat" cmpd="sng" algn="ctr">
              <a:solidFill>
                <a:sysClr val="windowText" lastClr="000000"/>
              </a:solidFill>
              <a:prstDash val="sysDash"/>
            </a:ln>
            <a:effectLst/>
          </p:spPr>
        </p:cxnSp>
        <p:cxnSp>
          <p:nvCxnSpPr>
            <p:cNvPr id="141" name="直接连接符 140"/>
            <p:cNvCxnSpPr/>
            <p:nvPr/>
          </p:nvCxnSpPr>
          <p:spPr>
            <a:xfrm>
              <a:off x="2627784" y="3212976"/>
              <a:ext cx="0" cy="360040"/>
            </a:xfrm>
            <a:prstGeom prst="line">
              <a:avLst/>
            </a:prstGeom>
            <a:noFill/>
            <a:ln w="12700" cap="flat" cmpd="sng" algn="ctr">
              <a:solidFill>
                <a:sysClr val="windowText" lastClr="000000"/>
              </a:solidFill>
              <a:prstDash val="sysDash"/>
            </a:ln>
            <a:effectLst/>
          </p:spPr>
        </p:cxnSp>
        <p:cxnSp>
          <p:nvCxnSpPr>
            <p:cNvPr id="142" name="直接连接符 141"/>
            <p:cNvCxnSpPr/>
            <p:nvPr/>
          </p:nvCxnSpPr>
          <p:spPr>
            <a:xfrm>
              <a:off x="2636749" y="3933056"/>
              <a:ext cx="0" cy="360040"/>
            </a:xfrm>
            <a:prstGeom prst="line">
              <a:avLst/>
            </a:prstGeom>
            <a:noFill/>
            <a:ln w="12700" cap="flat" cmpd="sng" algn="ctr">
              <a:solidFill>
                <a:sysClr val="windowText" lastClr="000000"/>
              </a:solidFill>
              <a:prstDash val="sysDash"/>
            </a:ln>
            <a:effectLst/>
          </p:spPr>
        </p:cxnSp>
        <p:cxnSp>
          <p:nvCxnSpPr>
            <p:cNvPr id="143" name="直接连接符 142"/>
            <p:cNvCxnSpPr/>
            <p:nvPr/>
          </p:nvCxnSpPr>
          <p:spPr>
            <a:xfrm>
              <a:off x="2123728" y="1772816"/>
              <a:ext cx="0" cy="360040"/>
            </a:xfrm>
            <a:prstGeom prst="line">
              <a:avLst/>
            </a:prstGeom>
            <a:noFill/>
            <a:ln w="12700" cap="flat" cmpd="sng" algn="ctr">
              <a:solidFill>
                <a:sysClr val="windowText" lastClr="000000"/>
              </a:solidFill>
              <a:prstDash val="solid"/>
              <a:headEnd type="none" w="med" len="med"/>
              <a:tailEnd type="triangle" w="med" len="med"/>
            </a:ln>
            <a:effectLst/>
          </p:spPr>
        </p:cxnSp>
        <p:cxnSp>
          <p:nvCxnSpPr>
            <p:cNvPr id="144" name="直接连接符 143"/>
            <p:cNvCxnSpPr/>
            <p:nvPr/>
          </p:nvCxnSpPr>
          <p:spPr>
            <a:xfrm>
              <a:off x="2123728" y="2492896"/>
              <a:ext cx="0" cy="360040"/>
            </a:xfrm>
            <a:prstGeom prst="line">
              <a:avLst/>
            </a:prstGeom>
            <a:noFill/>
            <a:ln w="12700" cap="flat" cmpd="sng" algn="ctr">
              <a:solidFill>
                <a:sysClr val="windowText" lastClr="000000"/>
              </a:solidFill>
              <a:prstDash val="solid"/>
              <a:headEnd type="none" w="med" len="med"/>
              <a:tailEnd type="triangle" w="med" len="med"/>
            </a:ln>
            <a:effectLst/>
          </p:spPr>
        </p:cxnSp>
        <p:cxnSp>
          <p:nvCxnSpPr>
            <p:cNvPr id="145" name="直接连接符 144"/>
            <p:cNvCxnSpPr/>
            <p:nvPr/>
          </p:nvCxnSpPr>
          <p:spPr>
            <a:xfrm>
              <a:off x="2123728" y="3212976"/>
              <a:ext cx="0" cy="360040"/>
            </a:xfrm>
            <a:prstGeom prst="line">
              <a:avLst/>
            </a:prstGeom>
            <a:noFill/>
            <a:ln w="12700" cap="flat" cmpd="sng" algn="ctr">
              <a:solidFill>
                <a:sysClr val="windowText" lastClr="000000"/>
              </a:solidFill>
              <a:prstDash val="solid"/>
              <a:headEnd type="none" w="med" len="med"/>
              <a:tailEnd type="triangle" w="med" len="med"/>
            </a:ln>
            <a:effectLst/>
          </p:spPr>
        </p:cxnSp>
        <p:cxnSp>
          <p:nvCxnSpPr>
            <p:cNvPr id="146" name="直接连接符 145"/>
            <p:cNvCxnSpPr/>
            <p:nvPr/>
          </p:nvCxnSpPr>
          <p:spPr>
            <a:xfrm>
              <a:off x="2123728" y="3933056"/>
              <a:ext cx="0" cy="360040"/>
            </a:xfrm>
            <a:prstGeom prst="line">
              <a:avLst/>
            </a:prstGeom>
            <a:noFill/>
            <a:ln w="12700" cap="flat" cmpd="sng" algn="ctr">
              <a:solidFill>
                <a:sysClr val="windowText" lastClr="000000"/>
              </a:solidFill>
              <a:prstDash val="solid"/>
              <a:headEnd type="none" w="med" len="med"/>
              <a:tailEnd type="triangle" w="med" len="med"/>
            </a:ln>
            <a:effectLst/>
          </p:spPr>
        </p:cxnSp>
        <p:cxnSp>
          <p:nvCxnSpPr>
            <p:cNvPr id="147" name="直接连接符 146"/>
            <p:cNvCxnSpPr>
              <a:endCxn id="162" idx="0"/>
            </p:cNvCxnSpPr>
            <p:nvPr/>
          </p:nvCxnSpPr>
          <p:spPr>
            <a:xfrm>
              <a:off x="2483768" y="2492896"/>
              <a:ext cx="339842" cy="352400"/>
            </a:xfrm>
            <a:prstGeom prst="line">
              <a:avLst/>
            </a:prstGeom>
            <a:noFill/>
            <a:ln w="12700" cap="flat" cmpd="sng" algn="ctr">
              <a:solidFill>
                <a:sysClr val="windowText" lastClr="000000"/>
              </a:solidFill>
              <a:prstDash val="solid"/>
              <a:headEnd type="none" w="med" len="med"/>
              <a:tailEnd type="triangle" w="med" len="med"/>
            </a:ln>
            <a:effectLst/>
          </p:spPr>
        </p:cxnSp>
      </p:grpSp>
      <p:sp>
        <p:nvSpPr>
          <p:cNvPr id="4" name="文本框 3">
            <a:extLst>
              <a:ext uri="{FF2B5EF4-FFF2-40B4-BE49-F238E27FC236}">
                <a16:creationId xmlns:a16="http://schemas.microsoft.com/office/drawing/2014/main" id="{2F79A303-3BF1-4462-B927-09023C860DC6}"/>
              </a:ext>
            </a:extLst>
          </p:cNvPr>
          <p:cNvSpPr txBox="1"/>
          <p:nvPr/>
        </p:nvSpPr>
        <p:spPr>
          <a:xfrm>
            <a:off x="4140678" y="3868111"/>
            <a:ext cx="4477246" cy="2238241"/>
          </a:xfrm>
          <a:prstGeom prst="rect">
            <a:avLst/>
          </a:prstGeom>
          <a:noFill/>
          <a:ln>
            <a:solidFill>
              <a:srgbClr val="FF0000"/>
            </a:solidFill>
          </a:ln>
        </p:spPr>
        <p:txBody>
          <a:bodyPr wrap="square" rtlCol="0">
            <a:spAutoFit/>
          </a:bodyPr>
          <a:lstStyle/>
          <a:p>
            <a:pPr>
              <a:lnSpc>
                <a:spcPct val="150000"/>
              </a:lnSpc>
            </a:pPr>
            <a:r>
              <a:rPr lang="en-US" altLang="zh-CN" sz="2400" b="0" dirty="0">
                <a:latin typeface="Times New Roman" panose="02020603050405020304" pitchFamily="18" charset="0"/>
                <a:ea typeface="黑体" panose="02010609060101010101" pitchFamily="49" charset="-122"/>
              </a:rPr>
              <a:t>1</a:t>
            </a:r>
            <a:r>
              <a:rPr lang="zh-CN" altLang="en-US" sz="2400" b="0" dirty="0">
                <a:latin typeface="Times New Roman" panose="02020603050405020304" pitchFamily="18" charset="0"/>
                <a:ea typeface="黑体" panose="02010609060101010101" pitchFamily="49" charset="-122"/>
              </a:rPr>
              <a:t>、如何得知采用的加密算法、</a:t>
            </a:r>
            <a:endParaRPr lang="en-US" altLang="zh-CN" sz="2400" b="0" dirty="0">
              <a:latin typeface="Times New Roman" panose="02020603050405020304" pitchFamily="18" charset="0"/>
              <a:ea typeface="黑体" panose="02010609060101010101" pitchFamily="49" charset="-122"/>
            </a:endParaRPr>
          </a:p>
          <a:p>
            <a:pPr>
              <a:lnSpc>
                <a:spcPct val="150000"/>
              </a:lnSpc>
            </a:pPr>
            <a:r>
              <a:rPr lang="en-US" altLang="zh-CN" sz="2400" b="0" dirty="0">
                <a:latin typeface="Times New Roman" panose="02020603050405020304" pitchFamily="18" charset="0"/>
                <a:ea typeface="黑体" panose="02010609060101010101" pitchFamily="49" charset="-122"/>
              </a:rPr>
              <a:t>      MAC</a:t>
            </a:r>
            <a:r>
              <a:rPr lang="zh-CN" altLang="en-US" sz="2400" b="0" dirty="0">
                <a:latin typeface="Times New Roman" panose="02020603050405020304" pitchFamily="18" charset="0"/>
                <a:ea typeface="黑体" panose="02010609060101010101" pitchFamily="49" charset="-122"/>
              </a:rPr>
              <a:t>算法、压缩算法？</a:t>
            </a:r>
            <a:endParaRPr lang="en-US" altLang="zh-CN" sz="2400" b="0" dirty="0">
              <a:latin typeface="Times New Roman" panose="02020603050405020304" pitchFamily="18" charset="0"/>
              <a:ea typeface="黑体" panose="02010609060101010101" pitchFamily="49" charset="-122"/>
            </a:endParaRPr>
          </a:p>
          <a:p>
            <a:pPr>
              <a:lnSpc>
                <a:spcPct val="150000"/>
              </a:lnSpc>
            </a:pPr>
            <a:r>
              <a:rPr lang="en-US" altLang="zh-CN" sz="2400" b="0" dirty="0">
                <a:latin typeface="Times New Roman" panose="02020603050405020304" pitchFamily="18" charset="0"/>
                <a:ea typeface="黑体" panose="02010609060101010101" pitchFamily="49" charset="-122"/>
              </a:rPr>
              <a:t>2</a:t>
            </a:r>
            <a:r>
              <a:rPr lang="zh-CN" altLang="en-US" sz="2400" b="0" dirty="0">
                <a:latin typeface="Times New Roman" panose="02020603050405020304" pitchFamily="18" charset="0"/>
                <a:ea typeface="黑体" panose="02010609060101010101" pitchFamily="49" charset="-122"/>
              </a:rPr>
              <a:t>、如何得到对称加密密钥、</a:t>
            </a:r>
            <a:endParaRPr lang="en-US" altLang="zh-CN" sz="2400" b="0" dirty="0">
              <a:latin typeface="Times New Roman" panose="02020603050405020304" pitchFamily="18" charset="0"/>
              <a:ea typeface="黑体" panose="02010609060101010101" pitchFamily="49" charset="-122"/>
            </a:endParaRPr>
          </a:p>
          <a:p>
            <a:pPr>
              <a:lnSpc>
                <a:spcPct val="150000"/>
              </a:lnSpc>
            </a:pPr>
            <a:r>
              <a:rPr lang="en-US" altLang="zh-CN" sz="2400" b="0" dirty="0">
                <a:latin typeface="Times New Roman" panose="02020603050405020304" pitchFamily="18" charset="0"/>
                <a:ea typeface="黑体" panose="02010609060101010101" pitchFamily="49" charset="-122"/>
              </a:rPr>
              <a:t>      MAC</a:t>
            </a:r>
            <a:r>
              <a:rPr lang="zh-CN" altLang="en-US" sz="2400" b="0" dirty="0">
                <a:latin typeface="Times New Roman" panose="02020603050405020304" pitchFamily="18" charset="0"/>
                <a:ea typeface="黑体" panose="02010609060101010101" pitchFamily="49" charset="-122"/>
              </a:rPr>
              <a:t>密钥？</a:t>
            </a:r>
          </a:p>
        </p:txBody>
      </p:sp>
    </p:spTree>
    <p:extLst>
      <p:ext uri="{BB962C8B-B14F-4D97-AF65-F5344CB8AC3E}">
        <p14:creationId xmlns:p14="http://schemas.microsoft.com/office/powerpoint/2010/main" val="803655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strVal val="#ppt_w*0.70"/>
                                          </p:val>
                                        </p:tav>
                                        <p:tav tm="100000">
                                          <p:val>
                                            <p:strVal val="#ppt_w"/>
                                          </p:val>
                                        </p:tav>
                                      </p:tavLst>
                                    </p:anim>
                                    <p:anim calcmode="lin" valueType="num">
                                      <p:cBhvr>
                                        <p:cTn id="8" dur="1000" fill="hold"/>
                                        <p:tgtEl>
                                          <p:spTgt spid="4"/>
                                        </p:tgtEl>
                                        <p:attrNameLst>
                                          <p:attrName>ppt_h</p:attrName>
                                        </p:attrNameLst>
                                      </p:cBhvr>
                                      <p:tavLst>
                                        <p:tav tm="0">
                                          <p:val>
                                            <p:strVal val="#ppt_h"/>
                                          </p:val>
                                        </p:tav>
                                        <p:tav tm="100000">
                                          <p:val>
                                            <p:strVal val="#ppt_h"/>
                                          </p:val>
                                        </p:tav>
                                      </p:tavLst>
                                    </p:anim>
                                    <p:animEffect transition="in" filter="fade">
                                      <p:cBhvr>
                                        <p:cTn id="9"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867360" y="1307577"/>
            <a:ext cx="7772400" cy="4114800"/>
          </a:xfrm>
        </p:spPr>
        <p:txBody>
          <a:bodyPr/>
          <a:lstStyle/>
          <a:p>
            <a:r>
              <a:rPr lang="zh-CN" altLang="zh-CN" dirty="0"/>
              <a:t>记录协议</a:t>
            </a:r>
            <a:r>
              <a:rPr lang="zh-CN" altLang="en-US" dirty="0"/>
              <a:t>支持的加密算法</a:t>
            </a:r>
          </a:p>
        </p:txBody>
      </p:sp>
      <p:sp>
        <p:nvSpPr>
          <p:cNvPr id="3" name="标题 2"/>
          <p:cNvSpPr>
            <a:spLocks noGrp="1"/>
          </p:cNvSpPr>
          <p:nvPr>
            <p:ph type="title"/>
          </p:nvPr>
        </p:nvSpPr>
        <p:spPr/>
        <p:txBody>
          <a:bodyPr/>
          <a:lstStyle/>
          <a:p>
            <a:r>
              <a:rPr lang="en-US" altLang="zh-CN" dirty="0"/>
              <a:t>SSL</a:t>
            </a:r>
            <a:r>
              <a:rPr lang="zh-CN" altLang="en-US" dirty="0"/>
              <a:t>记录协议</a:t>
            </a:r>
          </a:p>
        </p:txBody>
      </p:sp>
      <p:grpSp>
        <p:nvGrpSpPr>
          <p:cNvPr id="6" name="组合 5">
            <a:extLst>
              <a:ext uri="{FF2B5EF4-FFF2-40B4-BE49-F238E27FC236}">
                <a16:creationId xmlns:a16="http://schemas.microsoft.com/office/drawing/2014/main" id="{DFC0EAD5-01EC-4E48-8DC9-966261396FE9}"/>
              </a:ext>
            </a:extLst>
          </p:cNvPr>
          <p:cNvGrpSpPr/>
          <p:nvPr/>
        </p:nvGrpSpPr>
        <p:grpSpPr>
          <a:xfrm>
            <a:off x="217153" y="2165684"/>
            <a:ext cx="8422607" cy="3898231"/>
            <a:chOff x="1019175" y="2576763"/>
            <a:chExt cx="7105650" cy="2667000"/>
          </a:xfrm>
        </p:grpSpPr>
        <p:pic>
          <p:nvPicPr>
            <p:cNvPr id="4" name="图片 3"/>
            <p:cNvPicPr>
              <a:picLocks noChangeAspect="1"/>
            </p:cNvPicPr>
            <p:nvPr/>
          </p:nvPicPr>
          <p:blipFill>
            <a:blip r:embed="rId2"/>
            <a:stretch>
              <a:fillRect/>
            </a:stretch>
          </p:blipFill>
          <p:spPr>
            <a:xfrm>
              <a:off x="1019175" y="2576763"/>
              <a:ext cx="7105650" cy="2667000"/>
            </a:xfrm>
            <a:prstGeom prst="rect">
              <a:avLst/>
            </a:prstGeom>
          </p:spPr>
        </p:pic>
        <p:sp>
          <p:nvSpPr>
            <p:cNvPr id="5" name="矩形: 圆角 4">
              <a:extLst>
                <a:ext uri="{FF2B5EF4-FFF2-40B4-BE49-F238E27FC236}">
                  <a16:creationId xmlns:a16="http://schemas.microsoft.com/office/drawing/2014/main" id="{690FCB42-3BAA-4AD2-B742-6590EA74F015}"/>
                </a:ext>
              </a:extLst>
            </p:cNvPr>
            <p:cNvSpPr/>
            <p:nvPr/>
          </p:nvSpPr>
          <p:spPr bwMode="auto">
            <a:xfrm>
              <a:off x="3513221" y="2576763"/>
              <a:ext cx="417095" cy="182479"/>
            </a:xfrm>
            <a:prstGeom prst="roundRect">
              <a:avLst/>
            </a:pr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1800" b="1" i="0" u="none" strike="noStrike" cap="none" normalizeH="0" baseline="0">
                <a:ln>
                  <a:noFill/>
                </a:ln>
                <a:solidFill>
                  <a:schemeClr val="tx1"/>
                </a:solidFill>
                <a:effectLst/>
                <a:latin typeface="Tahoma" pitchFamily="34" charset="0"/>
                <a:ea typeface="宋体" charset="-122"/>
              </a:endParaRPr>
            </a:p>
          </p:txBody>
        </p:sp>
      </p:grpSp>
    </p:spTree>
    <p:extLst>
      <p:ext uri="{BB962C8B-B14F-4D97-AF65-F5344CB8AC3E}">
        <p14:creationId xmlns:p14="http://schemas.microsoft.com/office/powerpoint/2010/main" val="4302411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587095" y="1267292"/>
            <a:ext cx="7772400" cy="4114800"/>
          </a:xfrm>
        </p:spPr>
        <p:txBody>
          <a:bodyPr/>
          <a:lstStyle/>
          <a:p>
            <a:r>
              <a:rPr lang="en-US" altLang="zh-CN" dirty="0"/>
              <a:t>SSL</a:t>
            </a:r>
            <a:r>
              <a:rPr lang="zh-CN" altLang="en-US" dirty="0"/>
              <a:t>采用的是</a:t>
            </a:r>
            <a:r>
              <a:rPr lang="zh-CN" altLang="en-US" dirty="0">
                <a:solidFill>
                  <a:srgbClr val="FF0000"/>
                </a:solidFill>
              </a:rPr>
              <a:t>链式加密</a:t>
            </a:r>
            <a:r>
              <a:rPr lang="zh-CN" altLang="en-US" dirty="0"/>
              <a:t>（数字信封）方法：采用对称加密算法加密消息（</a:t>
            </a:r>
            <a:r>
              <a:rPr lang="en-US" altLang="zh-CN" dirty="0"/>
              <a:t>SSL</a:t>
            </a:r>
            <a:r>
              <a:rPr lang="zh-CN" altLang="en-US" dirty="0"/>
              <a:t>记录协议），用公开密码算法交换对称加密算法的对称密钥（</a:t>
            </a:r>
            <a:r>
              <a:rPr lang="en-US" altLang="zh-CN" dirty="0"/>
              <a:t>SSL</a:t>
            </a:r>
            <a:r>
              <a:rPr lang="zh-CN" altLang="en-US" dirty="0"/>
              <a:t>握手协议）</a:t>
            </a:r>
          </a:p>
        </p:txBody>
      </p:sp>
      <p:sp>
        <p:nvSpPr>
          <p:cNvPr id="3" name="标题 2"/>
          <p:cNvSpPr>
            <a:spLocks noGrp="1"/>
          </p:cNvSpPr>
          <p:nvPr>
            <p:ph type="title"/>
          </p:nvPr>
        </p:nvSpPr>
        <p:spPr/>
        <p:txBody>
          <a:bodyPr/>
          <a:lstStyle/>
          <a:p>
            <a:r>
              <a:rPr lang="en-US" altLang="zh-CN" dirty="0"/>
              <a:t>SSL</a:t>
            </a:r>
            <a:r>
              <a:rPr lang="zh-CN" altLang="en-US" dirty="0"/>
              <a:t>记录协议</a:t>
            </a: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98033" y="3647421"/>
            <a:ext cx="4819650" cy="2676525"/>
          </a:xfrm>
          <a:prstGeom prst="rect">
            <a:avLst/>
          </a:prstGeom>
        </p:spPr>
      </p:pic>
    </p:spTree>
    <p:extLst>
      <p:ext uri="{BB962C8B-B14F-4D97-AF65-F5344CB8AC3E}">
        <p14:creationId xmlns:p14="http://schemas.microsoft.com/office/powerpoint/2010/main" val="160685353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1742026" y="2904661"/>
            <a:ext cx="5812325" cy="865481"/>
          </a:xfrm>
        </p:spPr>
        <p:txBody>
          <a:bodyPr/>
          <a:lstStyle/>
          <a:p>
            <a:pPr marL="0" indent="0">
              <a:buNone/>
            </a:pPr>
            <a:r>
              <a:rPr lang="zh-CN" altLang="en-US" dirty="0">
                <a:solidFill>
                  <a:srgbClr val="FF0000"/>
                </a:solidFill>
              </a:rPr>
              <a:t>二、</a:t>
            </a:r>
            <a:r>
              <a:rPr lang="en-US" altLang="zh-CN" dirty="0">
                <a:solidFill>
                  <a:srgbClr val="FF0000"/>
                </a:solidFill>
              </a:rPr>
              <a:t>SSL </a:t>
            </a:r>
            <a:r>
              <a:rPr lang="zh-CN" altLang="en-US" dirty="0">
                <a:solidFill>
                  <a:srgbClr val="FF0000"/>
                </a:solidFill>
              </a:rPr>
              <a:t>密码变更规格协议</a:t>
            </a:r>
          </a:p>
        </p:txBody>
      </p:sp>
      <p:sp>
        <p:nvSpPr>
          <p:cNvPr id="3" name="标题 2"/>
          <p:cNvSpPr>
            <a:spLocks noGrp="1"/>
          </p:cNvSpPr>
          <p:nvPr>
            <p:ph type="title"/>
          </p:nvPr>
        </p:nvSpPr>
        <p:spPr/>
        <p:txBody>
          <a:bodyPr/>
          <a:lstStyle/>
          <a:p>
            <a:endParaRPr lang="zh-CN" altLang="en-US"/>
          </a:p>
        </p:txBody>
      </p:sp>
    </p:spTree>
    <p:extLst>
      <p:ext uri="{BB962C8B-B14F-4D97-AF65-F5344CB8AC3E}">
        <p14:creationId xmlns:p14="http://schemas.microsoft.com/office/powerpoint/2010/main" val="36767632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656379" y="1317879"/>
            <a:ext cx="7772400" cy="1715944"/>
          </a:xfrm>
        </p:spPr>
        <p:txBody>
          <a:bodyPr/>
          <a:lstStyle/>
          <a:p>
            <a:r>
              <a:rPr lang="zh-CN" altLang="zh-CN" dirty="0"/>
              <a:t>协议由一个仅包含</a:t>
            </a:r>
            <a:r>
              <a:rPr lang="en-US" altLang="zh-CN" dirty="0"/>
              <a:t>1</a:t>
            </a:r>
            <a:r>
              <a:rPr lang="zh-CN" altLang="zh-CN" dirty="0"/>
              <a:t>字节且值为</a:t>
            </a:r>
            <a:r>
              <a:rPr lang="en-US" altLang="zh-CN" dirty="0"/>
              <a:t>1</a:t>
            </a:r>
            <a:r>
              <a:rPr lang="zh-CN" altLang="zh-CN" dirty="0"/>
              <a:t>的消息组成，使得连接从挂起状态改变到当前状态，用于更新此连接使用的密码组</a:t>
            </a:r>
            <a:endParaRPr lang="en-US" altLang="zh-CN" dirty="0"/>
          </a:p>
          <a:p>
            <a:pPr lvl="1"/>
            <a:endParaRPr lang="zh-CN" altLang="en-US" dirty="0"/>
          </a:p>
        </p:txBody>
      </p:sp>
      <p:sp>
        <p:nvSpPr>
          <p:cNvPr id="3" name="标题 2"/>
          <p:cNvSpPr>
            <a:spLocks noGrp="1"/>
          </p:cNvSpPr>
          <p:nvPr>
            <p:ph type="title"/>
          </p:nvPr>
        </p:nvSpPr>
        <p:spPr/>
        <p:txBody>
          <a:bodyPr/>
          <a:lstStyle/>
          <a:p>
            <a:r>
              <a:rPr lang="zh-CN" altLang="zh-CN" dirty="0"/>
              <a:t>密码变更规格协议</a:t>
            </a:r>
            <a:endParaRPr lang="zh-CN" altLang="en-US" dirty="0"/>
          </a:p>
        </p:txBody>
      </p:sp>
      <p:sp>
        <p:nvSpPr>
          <p:cNvPr id="21" name="TextBox 25"/>
          <p:cNvSpPr txBox="1"/>
          <p:nvPr/>
        </p:nvSpPr>
        <p:spPr>
          <a:xfrm>
            <a:off x="1703771" y="3846318"/>
            <a:ext cx="576064" cy="461665"/>
          </a:xfrm>
          <a:prstGeom prst="rect">
            <a:avLst/>
          </a:prstGeom>
          <a:solidFill>
            <a:sysClr val="window" lastClr="FFFFFF">
              <a:lumMod val="95000"/>
            </a:sysClr>
          </a:solidFill>
          <a:ln>
            <a:solidFill>
              <a:sysClr val="windowText" lastClr="000000"/>
            </a:solid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400" i="0" u="none" strike="noStrike" kern="0" cap="none" spc="0" normalizeH="0" baseline="0" noProof="0" dirty="0">
                <a:ln>
                  <a:noFill/>
                </a:ln>
                <a:solidFill>
                  <a:prstClr val="black"/>
                </a:solidFill>
                <a:effectLst/>
                <a:uLnTx/>
                <a:uFillTx/>
                <a:latin typeface="Times New Roman" pitchFamily="18" charset="0"/>
              </a:rPr>
              <a:t>1</a:t>
            </a:r>
            <a:endParaRPr kumimoji="0" lang="zh-CN" altLang="en-US" sz="2400" i="0" u="none" strike="noStrike" kern="0" cap="none" spc="0" normalizeH="0" baseline="0" noProof="0" dirty="0">
              <a:ln>
                <a:noFill/>
              </a:ln>
              <a:solidFill>
                <a:prstClr val="black"/>
              </a:solidFill>
              <a:effectLst/>
              <a:uLnTx/>
              <a:uFillTx/>
              <a:latin typeface="Times New Roman" pitchFamily="18" charset="0"/>
            </a:endParaRPr>
          </a:p>
        </p:txBody>
      </p:sp>
      <p:sp>
        <p:nvSpPr>
          <p:cNvPr id="25" name="TextBox 8"/>
          <p:cNvSpPr txBox="1"/>
          <p:nvPr/>
        </p:nvSpPr>
        <p:spPr>
          <a:xfrm>
            <a:off x="238762" y="4307983"/>
            <a:ext cx="4333238"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2400" i="0" u="none" strike="noStrike" kern="0" cap="none" spc="0" normalizeH="0" baseline="0" noProof="0" dirty="0">
                <a:ln>
                  <a:noFill/>
                </a:ln>
                <a:solidFill>
                  <a:prstClr val="black"/>
                </a:solidFill>
                <a:effectLst/>
                <a:uLnTx/>
                <a:uFillTx/>
                <a:latin typeface="Times New Roman" pitchFamily="18" charset="0"/>
                <a:cs typeface="Times New Roman" pitchFamily="18" charset="0"/>
              </a:rPr>
              <a:t>(a)</a:t>
            </a:r>
            <a:r>
              <a:rPr kumimoji="0" lang="zh-CN" altLang="en-US" sz="2400" i="0" u="none" strike="noStrike" kern="0" cap="none" spc="0" normalizeH="0" baseline="0" noProof="0" dirty="0">
                <a:ln>
                  <a:noFill/>
                </a:ln>
                <a:solidFill>
                  <a:prstClr val="black"/>
                </a:solidFill>
                <a:effectLst/>
                <a:uLnTx/>
                <a:uFillTx/>
                <a:latin typeface="Times New Roman" pitchFamily="18" charset="0"/>
                <a:cs typeface="Times New Roman" pitchFamily="18" charset="0"/>
              </a:rPr>
              <a:t> 密码更改规范协议报文格式</a:t>
            </a:r>
            <a:endParaRPr kumimoji="0" lang="en-US" altLang="zh-CN" sz="2400" i="0" u="none" strike="noStrike" kern="0" cap="none" spc="0" normalizeH="0" baseline="0" noProof="0" dirty="0">
              <a:ln>
                <a:noFill/>
              </a:ln>
              <a:solidFill>
                <a:prstClr val="black"/>
              </a:solidFill>
              <a:effectLst/>
              <a:uLnTx/>
              <a:uFillTx/>
              <a:latin typeface="Times New Roman" pitchFamily="18" charset="0"/>
              <a:cs typeface="Times New Roman" pitchFamily="18" charset="0"/>
            </a:endParaRPr>
          </a:p>
        </p:txBody>
      </p:sp>
      <p:sp>
        <p:nvSpPr>
          <p:cNvPr id="26" name="TextBox 9"/>
          <p:cNvSpPr txBox="1"/>
          <p:nvPr/>
        </p:nvSpPr>
        <p:spPr>
          <a:xfrm>
            <a:off x="1703771" y="3434595"/>
            <a:ext cx="620683"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2400" i="0" u="none" strike="noStrike" kern="0" cap="none" spc="0" normalizeH="0" baseline="0" noProof="0" dirty="0">
                <a:ln>
                  <a:noFill/>
                </a:ln>
                <a:solidFill>
                  <a:prstClr val="black"/>
                </a:solidFill>
                <a:effectLst/>
                <a:uLnTx/>
                <a:uFillTx/>
                <a:latin typeface="Times New Roman" pitchFamily="18" charset="0"/>
                <a:cs typeface="Times New Roman" pitchFamily="18" charset="0"/>
              </a:rPr>
              <a:t>1</a:t>
            </a:r>
            <a:r>
              <a:rPr kumimoji="0" lang="zh-CN" altLang="en-US" sz="2400" i="0" u="none" strike="noStrike" kern="0" cap="none" spc="0" normalizeH="0" baseline="0" noProof="0" dirty="0">
                <a:ln>
                  <a:noFill/>
                </a:ln>
                <a:solidFill>
                  <a:prstClr val="black"/>
                </a:solidFill>
                <a:effectLst/>
                <a:uLnTx/>
                <a:uFillTx/>
                <a:latin typeface="Times New Roman" pitchFamily="18" charset="0"/>
                <a:cs typeface="Times New Roman" pitchFamily="18" charset="0"/>
              </a:rPr>
              <a:t> </a:t>
            </a:r>
            <a:r>
              <a:rPr kumimoji="0" lang="en-US" altLang="zh-CN" sz="2400" i="0" u="none" strike="noStrike" kern="0" cap="none" spc="0" normalizeH="0" baseline="0" noProof="0" dirty="0">
                <a:ln>
                  <a:noFill/>
                </a:ln>
                <a:solidFill>
                  <a:prstClr val="black"/>
                </a:solidFill>
                <a:effectLst/>
                <a:uLnTx/>
                <a:uFillTx/>
                <a:latin typeface="Times New Roman" pitchFamily="18" charset="0"/>
                <a:cs typeface="Times New Roman" pitchFamily="18" charset="0"/>
              </a:rPr>
              <a:t>B</a:t>
            </a:r>
            <a:endParaRPr kumimoji="0" lang="zh-CN" altLang="en-US" sz="2400" i="0" u="none" strike="noStrike" kern="0" cap="none" spc="0" normalizeH="0" baseline="0" noProof="0" dirty="0">
              <a:ln>
                <a:noFill/>
              </a:ln>
              <a:solidFill>
                <a:prstClr val="black"/>
              </a:solidFill>
              <a:effectLst/>
              <a:uLnTx/>
              <a:uFillTx/>
              <a:latin typeface="Times New Roman" pitchFamily="18" charset="0"/>
              <a:cs typeface="Times New Roman" pitchFamily="18" charset="0"/>
            </a:endParaRPr>
          </a:p>
        </p:txBody>
      </p:sp>
      <p:pic>
        <p:nvPicPr>
          <p:cNvPr id="7" name="图片 6">
            <a:extLst>
              <a:ext uri="{FF2B5EF4-FFF2-40B4-BE49-F238E27FC236}">
                <a16:creationId xmlns:a16="http://schemas.microsoft.com/office/drawing/2014/main" id="{327D3930-E724-4EE5-BEEC-6EF40185A4C0}"/>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3085373" y="1665420"/>
            <a:ext cx="5265420" cy="4823460"/>
          </a:xfrm>
          <a:prstGeom prst="rect">
            <a:avLst/>
          </a:prstGeom>
          <a:noFill/>
          <a:ln>
            <a:noFill/>
          </a:ln>
        </p:spPr>
      </p:pic>
    </p:spTree>
    <p:extLst>
      <p:ext uri="{BB962C8B-B14F-4D97-AF65-F5344CB8AC3E}">
        <p14:creationId xmlns:p14="http://schemas.microsoft.com/office/powerpoint/2010/main" val="3180370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strVal val="#ppt_w*0.70"/>
                                          </p:val>
                                        </p:tav>
                                        <p:tav tm="100000">
                                          <p:val>
                                            <p:strVal val="#ppt_w"/>
                                          </p:val>
                                        </p:tav>
                                      </p:tavLst>
                                    </p:anim>
                                    <p:anim calcmode="lin" valueType="num">
                                      <p:cBhvr>
                                        <p:cTn id="8" dur="1000" fill="hold"/>
                                        <p:tgtEl>
                                          <p:spTgt spid="7"/>
                                        </p:tgtEl>
                                        <p:attrNameLst>
                                          <p:attrName>ppt_h</p:attrName>
                                        </p:attrNameLst>
                                      </p:cBhvr>
                                      <p:tavLst>
                                        <p:tav tm="0">
                                          <p:val>
                                            <p:strVal val="#ppt_h"/>
                                          </p:val>
                                        </p:tav>
                                        <p:tav tm="100000">
                                          <p:val>
                                            <p:strVal val="#ppt_h"/>
                                          </p:val>
                                        </p:tav>
                                      </p:tavLst>
                                    </p:anim>
                                    <p:animEffect transition="in" filter="fade">
                                      <p:cBhvr>
                                        <p:cTn id="9"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656379" y="1317879"/>
            <a:ext cx="8070526" cy="1715944"/>
          </a:xfrm>
        </p:spPr>
        <p:txBody>
          <a:bodyPr/>
          <a:lstStyle/>
          <a:p>
            <a:r>
              <a:rPr lang="zh-CN" altLang="en-US" dirty="0"/>
              <a:t>一旦握手商定了一组新的密钥，都会发送一条变更规格协议报文指示启用新的密钥</a:t>
            </a:r>
            <a:endParaRPr lang="en-US" altLang="zh-CN" dirty="0"/>
          </a:p>
          <a:p>
            <a:pPr lvl="1"/>
            <a:r>
              <a:rPr lang="zh-CN" altLang="en-US" dirty="0">
                <a:solidFill>
                  <a:srgbClr val="FF0000"/>
                </a:solidFill>
              </a:rPr>
              <a:t>问题：</a:t>
            </a:r>
            <a:r>
              <a:rPr lang="zh-CN" altLang="en-US" dirty="0"/>
              <a:t>为什么不作为其它协议（如握手协议）的一条报文而要独立成一个协议？</a:t>
            </a:r>
          </a:p>
        </p:txBody>
      </p:sp>
      <p:sp>
        <p:nvSpPr>
          <p:cNvPr id="3" name="标题 2"/>
          <p:cNvSpPr>
            <a:spLocks noGrp="1"/>
          </p:cNvSpPr>
          <p:nvPr>
            <p:ph type="title"/>
          </p:nvPr>
        </p:nvSpPr>
        <p:spPr/>
        <p:txBody>
          <a:bodyPr/>
          <a:lstStyle/>
          <a:p>
            <a:r>
              <a:rPr lang="zh-CN" altLang="zh-CN" dirty="0"/>
              <a:t>密码变更规格协议</a:t>
            </a:r>
            <a:endParaRPr lang="zh-CN" altLang="en-US" dirty="0"/>
          </a:p>
        </p:txBody>
      </p:sp>
    </p:spTree>
    <p:extLst>
      <p:ext uri="{BB962C8B-B14F-4D97-AF65-F5344CB8AC3E}">
        <p14:creationId xmlns:p14="http://schemas.microsoft.com/office/powerpoint/2010/main" val="100036089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1742026" y="2904661"/>
            <a:ext cx="5812325" cy="865481"/>
          </a:xfrm>
        </p:spPr>
        <p:txBody>
          <a:bodyPr/>
          <a:lstStyle/>
          <a:p>
            <a:pPr marL="0" indent="0">
              <a:buNone/>
            </a:pPr>
            <a:r>
              <a:rPr lang="zh-CN" altLang="en-US" dirty="0">
                <a:solidFill>
                  <a:srgbClr val="FF0000"/>
                </a:solidFill>
              </a:rPr>
              <a:t>三、</a:t>
            </a:r>
            <a:r>
              <a:rPr lang="en-US" altLang="zh-CN" dirty="0">
                <a:solidFill>
                  <a:srgbClr val="FF0000"/>
                </a:solidFill>
              </a:rPr>
              <a:t>Alert</a:t>
            </a:r>
            <a:r>
              <a:rPr lang="zh-CN" altLang="en-US" dirty="0">
                <a:solidFill>
                  <a:srgbClr val="FF0000"/>
                </a:solidFill>
              </a:rPr>
              <a:t>协议</a:t>
            </a:r>
          </a:p>
        </p:txBody>
      </p:sp>
      <p:sp>
        <p:nvSpPr>
          <p:cNvPr id="3" name="标题 2"/>
          <p:cNvSpPr>
            <a:spLocks noGrp="1"/>
          </p:cNvSpPr>
          <p:nvPr>
            <p:ph type="title"/>
          </p:nvPr>
        </p:nvSpPr>
        <p:spPr/>
        <p:txBody>
          <a:bodyPr/>
          <a:lstStyle/>
          <a:p>
            <a:endParaRPr lang="zh-CN" altLang="en-US"/>
          </a:p>
        </p:txBody>
      </p:sp>
    </p:spTree>
    <p:extLst>
      <p:ext uri="{BB962C8B-B14F-4D97-AF65-F5344CB8AC3E}">
        <p14:creationId xmlns:p14="http://schemas.microsoft.com/office/powerpoint/2010/main" val="33036351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540831" y="1375596"/>
            <a:ext cx="7772400" cy="4114800"/>
          </a:xfrm>
        </p:spPr>
        <p:txBody>
          <a:bodyPr/>
          <a:lstStyle/>
          <a:p>
            <a:r>
              <a:rPr lang="zh-CN" altLang="zh-CN" dirty="0"/>
              <a:t>当客户端和服务器发现错误时，需要</a:t>
            </a:r>
            <a:r>
              <a:rPr lang="zh-CN" altLang="en-US" dirty="0"/>
              <a:t>通过告警协议</a:t>
            </a:r>
            <a:r>
              <a:rPr lang="zh-CN" altLang="zh-CN" dirty="0"/>
              <a:t>向对方发送一个告警消息</a:t>
            </a:r>
            <a:endParaRPr lang="en-US" altLang="zh-CN" dirty="0"/>
          </a:p>
          <a:p>
            <a:pPr lvl="1"/>
            <a:r>
              <a:rPr lang="zh-CN" altLang="zh-CN" dirty="0"/>
              <a:t>同应用数据一样，</a:t>
            </a:r>
            <a:r>
              <a:rPr lang="en-US" altLang="zh-CN" dirty="0"/>
              <a:t>SSL</a:t>
            </a:r>
            <a:r>
              <a:rPr lang="zh-CN" altLang="zh-CN" dirty="0"/>
              <a:t>告警协议报文同样交由</a:t>
            </a:r>
            <a:r>
              <a:rPr lang="en-US" altLang="zh-CN" dirty="0"/>
              <a:t>SSL</a:t>
            </a:r>
            <a:r>
              <a:rPr lang="zh-CN" altLang="zh-CN" dirty="0"/>
              <a:t>记录协议进行</a:t>
            </a:r>
            <a:r>
              <a:rPr lang="zh-CN" altLang="zh-CN" dirty="0">
                <a:solidFill>
                  <a:srgbClr val="FF0000"/>
                </a:solidFill>
              </a:rPr>
              <a:t>压缩和加密处理</a:t>
            </a:r>
            <a:r>
              <a:rPr lang="zh-CN" altLang="zh-CN" dirty="0"/>
              <a:t>后发送</a:t>
            </a:r>
            <a:endParaRPr lang="zh-CN" altLang="en-US" dirty="0"/>
          </a:p>
        </p:txBody>
      </p:sp>
      <p:sp>
        <p:nvSpPr>
          <p:cNvPr id="3" name="标题 2"/>
          <p:cNvSpPr>
            <a:spLocks noGrp="1"/>
          </p:cNvSpPr>
          <p:nvPr>
            <p:ph type="title"/>
          </p:nvPr>
        </p:nvSpPr>
        <p:spPr/>
        <p:txBody>
          <a:bodyPr/>
          <a:lstStyle/>
          <a:p>
            <a:r>
              <a:rPr lang="zh-CN" altLang="en-US" dirty="0"/>
              <a:t>告警协议</a:t>
            </a:r>
          </a:p>
        </p:txBody>
      </p:sp>
    </p:spTree>
    <p:extLst>
      <p:ext uri="{BB962C8B-B14F-4D97-AF65-F5344CB8AC3E}">
        <p14:creationId xmlns:p14="http://schemas.microsoft.com/office/powerpoint/2010/main" val="302919851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673981" y="1245741"/>
            <a:ext cx="7772400" cy="4114800"/>
          </a:xfrm>
        </p:spPr>
        <p:txBody>
          <a:bodyPr/>
          <a:lstStyle/>
          <a:p>
            <a:pPr>
              <a:lnSpc>
                <a:spcPts val="4400"/>
              </a:lnSpc>
              <a:spcBef>
                <a:spcPts val="0"/>
              </a:spcBef>
            </a:pPr>
            <a:r>
              <a:rPr lang="zh-CN" altLang="en-US" dirty="0"/>
              <a:t>协议格式：</a:t>
            </a:r>
            <a:endParaRPr lang="en-US" altLang="zh-CN" dirty="0"/>
          </a:p>
          <a:p>
            <a:pPr lvl="1">
              <a:lnSpc>
                <a:spcPts val="4400"/>
              </a:lnSpc>
              <a:spcBef>
                <a:spcPts val="0"/>
              </a:spcBef>
            </a:pPr>
            <a:r>
              <a:rPr lang="zh-CN" altLang="zh-CN" dirty="0"/>
              <a:t>第</a:t>
            </a:r>
            <a:r>
              <a:rPr lang="en-US" altLang="zh-CN" dirty="0"/>
              <a:t>1</a:t>
            </a:r>
            <a:r>
              <a:rPr lang="zh-CN" altLang="zh-CN" dirty="0"/>
              <a:t>个字节表示告警类型：值</a:t>
            </a:r>
            <a:r>
              <a:rPr lang="en-US" altLang="zh-CN" dirty="0"/>
              <a:t>1</a:t>
            </a:r>
            <a:r>
              <a:rPr lang="zh-CN" altLang="zh-CN" dirty="0"/>
              <a:t>表示告警，值</a:t>
            </a:r>
            <a:r>
              <a:rPr lang="en-US" altLang="zh-CN" dirty="0"/>
              <a:t>2</a:t>
            </a:r>
            <a:r>
              <a:rPr lang="zh-CN" altLang="zh-CN" dirty="0"/>
              <a:t>表示致命错误。如果是致</a:t>
            </a:r>
            <a:r>
              <a:rPr lang="zh-CN" altLang="en-US" dirty="0"/>
              <a:t>命</a:t>
            </a:r>
            <a:r>
              <a:rPr lang="zh-CN" altLang="zh-CN" dirty="0"/>
              <a:t>错误，则</a:t>
            </a:r>
            <a:r>
              <a:rPr lang="en-US" altLang="zh-CN" dirty="0"/>
              <a:t>SSL</a:t>
            </a:r>
            <a:r>
              <a:rPr lang="zh-CN" altLang="zh-CN" dirty="0"/>
              <a:t>立即关闭</a:t>
            </a:r>
            <a:r>
              <a:rPr lang="en-US" altLang="zh-CN" dirty="0"/>
              <a:t>SSL</a:t>
            </a:r>
            <a:r>
              <a:rPr lang="zh-CN" altLang="zh-CN" dirty="0"/>
              <a:t>连接，而会话中的其它连接将继续进行，但不会再在此会话中建立新连接</a:t>
            </a:r>
            <a:endParaRPr lang="en-US" altLang="zh-CN" dirty="0"/>
          </a:p>
          <a:p>
            <a:pPr lvl="1">
              <a:lnSpc>
                <a:spcPts val="4400"/>
              </a:lnSpc>
              <a:spcBef>
                <a:spcPts val="0"/>
              </a:spcBef>
            </a:pPr>
            <a:r>
              <a:rPr lang="zh-CN" altLang="zh-CN" dirty="0"/>
              <a:t>第</a:t>
            </a:r>
            <a:r>
              <a:rPr lang="en-US" altLang="zh-CN" dirty="0"/>
              <a:t>2</a:t>
            </a:r>
            <a:r>
              <a:rPr lang="zh-CN" altLang="zh-CN" dirty="0"/>
              <a:t>个字节包含指定告警信息的代码</a:t>
            </a:r>
            <a:endParaRPr lang="zh-CN" altLang="en-US" dirty="0"/>
          </a:p>
        </p:txBody>
      </p:sp>
      <p:sp>
        <p:nvSpPr>
          <p:cNvPr id="3" name="标题 2"/>
          <p:cNvSpPr>
            <a:spLocks noGrp="1"/>
          </p:cNvSpPr>
          <p:nvPr>
            <p:ph type="title"/>
          </p:nvPr>
        </p:nvSpPr>
        <p:spPr/>
        <p:txBody>
          <a:bodyPr/>
          <a:lstStyle/>
          <a:p>
            <a:r>
              <a:rPr lang="zh-CN" altLang="en-US" dirty="0"/>
              <a:t>告警协议</a:t>
            </a:r>
          </a:p>
        </p:txBody>
      </p:sp>
      <p:sp>
        <p:nvSpPr>
          <p:cNvPr id="21" name="TextBox 14"/>
          <p:cNvSpPr txBox="1"/>
          <p:nvPr/>
        </p:nvSpPr>
        <p:spPr>
          <a:xfrm>
            <a:off x="3080206" y="5282565"/>
            <a:ext cx="1159751" cy="400110"/>
          </a:xfrm>
          <a:prstGeom prst="rect">
            <a:avLst/>
          </a:prstGeom>
          <a:solidFill>
            <a:sysClr val="window" lastClr="FFFFFF">
              <a:lumMod val="95000"/>
            </a:sysClr>
          </a:solidFill>
          <a:ln>
            <a:solidFill>
              <a:sysClr val="windowText" lastClr="000000"/>
            </a:solid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000" i="0" u="none" strike="noStrike" kern="0" cap="none" spc="0" normalizeH="0" baseline="0" noProof="0" dirty="0">
                <a:ln>
                  <a:noFill/>
                </a:ln>
                <a:solidFill>
                  <a:prstClr val="black"/>
                </a:solidFill>
                <a:effectLst/>
                <a:uLnTx/>
                <a:uFillTx/>
                <a:latin typeface="Times New Roman" pitchFamily="18" charset="0"/>
              </a:rPr>
              <a:t>类型</a:t>
            </a:r>
          </a:p>
        </p:txBody>
      </p:sp>
      <p:sp>
        <p:nvSpPr>
          <p:cNvPr id="22" name="TextBox 15"/>
          <p:cNvSpPr txBox="1"/>
          <p:nvPr/>
        </p:nvSpPr>
        <p:spPr>
          <a:xfrm>
            <a:off x="3080206" y="5795913"/>
            <a:ext cx="2626040"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2000" i="0" u="none" strike="noStrike" kern="0" cap="none" spc="0" normalizeH="0" baseline="0" noProof="0" dirty="0">
                <a:ln>
                  <a:noFill/>
                </a:ln>
                <a:solidFill>
                  <a:prstClr val="black"/>
                </a:solidFill>
                <a:effectLst/>
                <a:uLnTx/>
                <a:uFillTx/>
                <a:latin typeface="Times New Roman" pitchFamily="18" charset="0"/>
                <a:cs typeface="Times New Roman" pitchFamily="18" charset="0"/>
              </a:rPr>
              <a:t>(b)</a:t>
            </a:r>
            <a:r>
              <a:rPr kumimoji="0" lang="zh-CN" altLang="en-US" sz="2000" i="0" u="none" strike="noStrike" kern="0" cap="none" spc="0" normalizeH="0" baseline="0" noProof="0" dirty="0">
                <a:ln>
                  <a:noFill/>
                </a:ln>
                <a:solidFill>
                  <a:prstClr val="black"/>
                </a:solidFill>
                <a:effectLst/>
                <a:uLnTx/>
                <a:uFillTx/>
                <a:latin typeface="Times New Roman" pitchFamily="18" charset="0"/>
                <a:cs typeface="Times New Roman" pitchFamily="18" charset="0"/>
              </a:rPr>
              <a:t> 告警协议报文格式</a:t>
            </a:r>
            <a:endParaRPr kumimoji="0" lang="en-US" altLang="zh-CN" sz="2000" i="0" u="none" strike="noStrike" kern="0" cap="none" spc="0" normalizeH="0" baseline="0" noProof="0" dirty="0">
              <a:ln>
                <a:noFill/>
              </a:ln>
              <a:solidFill>
                <a:prstClr val="black"/>
              </a:solidFill>
              <a:effectLst/>
              <a:uLnTx/>
              <a:uFillTx/>
              <a:latin typeface="Times New Roman" pitchFamily="18" charset="0"/>
              <a:cs typeface="Times New Roman" pitchFamily="18" charset="0"/>
            </a:endParaRPr>
          </a:p>
        </p:txBody>
      </p:sp>
      <p:sp>
        <p:nvSpPr>
          <p:cNvPr id="23" name="TextBox 16"/>
          <p:cNvSpPr txBox="1"/>
          <p:nvPr/>
        </p:nvSpPr>
        <p:spPr>
          <a:xfrm>
            <a:off x="3584262" y="4922525"/>
            <a:ext cx="54854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2000" i="0" u="none" strike="noStrike" kern="0" cap="none" spc="0" normalizeH="0" baseline="0" noProof="0" dirty="0">
                <a:ln>
                  <a:noFill/>
                </a:ln>
                <a:solidFill>
                  <a:prstClr val="black"/>
                </a:solidFill>
                <a:effectLst/>
                <a:uLnTx/>
                <a:uFillTx/>
                <a:latin typeface="Times New Roman" pitchFamily="18" charset="0"/>
                <a:cs typeface="Times New Roman" pitchFamily="18" charset="0"/>
              </a:rPr>
              <a:t>1</a:t>
            </a:r>
            <a:r>
              <a:rPr kumimoji="0" lang="zh-CN" altLang="en-US" sz="2000" i="0" u="none" strike="noStrike" kern="0" cap="none" spc="0" normalizeH="0" baseline="0" noProof="0" dirty="0">
                <a:ln>
                  <a:noFill/>
                </a:ln>
                <a:solidFill>
                  <a:prstClr val="black"/>
                </a:solidFill>
                <a:effectLst/>
                <a:uLnTx/>
                <a:uFillTx/>
                <a:latin typeface="Times New Roman" pitchFamily="18" charset="0"/>
                <a:cs typeface="Times New Roman" pitchFamily="18" charset="0"/>
              </a:rPr>
              <a:t> </a:t>
            </a:r>
            <a:r>
              <a:rPr kumimoji="0" lang="en-US" altLang="zh-CN" sz="2000" i="0" u="none" strike="noStrike" kern="0" cap="none" spc="0" normalizeH="0" baseline="0" noProof="0" dirty="0">
                <a:ln>
                  <a:noFill/>
                </a:ln>
                <a:solidFill>
                  <a:prstClr val="black"/>
                </a:solidFill>
                <a:effectLst/>
                <a:uLnTx/>
                <a:uFillTx/>
                <a:latin typeface="Times New Roman" pitchFamily="18" charset="0"/>
                <a:cs typeface="Times New Roman" pitchFamily="18" charset="0"/>
              </a:rPr>
              <a:t>B</a:t>
            </a:r>
            <a:endParaRPr kumimoji="0" lang="zh-CN" altLang="en-US" sz="2000" i="0" u="none" strike="noStrike" kern="0" cap="none" spc="0" normalizeH="0" baseline="0" noProof="0" dirty="0">
              <a:ln>
                <a:noFill/>
              </a:ln>
              <a:solidFill>
                <a:prstClr val="black"/>
              </a:solidFill>
              <a:effectLst/>
              <a:uLnTx/>
              <a:uFillTx/>
              <a:latin typeface="Times New Roman" pitchFamily="18" charset="0"/>
              <a:cs typeface="Times New Roman" pitchFamily="18" charset="0"/>
            </a:endParaRPr>
          </a:p>
        </p:txBody>
      </p:sp>
      <p:sp>
        <p:nvSpPr>
          <p:cNvPr id="24" name="TextBox 17"/>
          <p:cNvSpPr txBox="1"/>
          <p:nvPr/>
        </p:nvSpPr>
        <p:spPr>
          <a:xfrm>
            <a:off x="4239956" y="5282565"/>
            <a:ext cx="1182275" cy="400110"/>
          </a:xfrm>
          <a:prstGeom prst="rect">
            <a:avLst/>
          </a:prstGeom>
          <a:solidFill>
            <a:sysClr val="window" lastClr="FFFFFF">
              <a:lumMod val="95000"/>
            </a:sysClr>
          </a:solidFill>
          <a:ln>
            <a:solidFill>
              <a:sysClr val="windowText" lastClr="000000"/>
            </a:solid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000" i="0" u="none" strike="noStrike" kern="0" cap="none" spc="0" normalizeH="0" baseline="0" noProof="0" dirty="0">
                <a:ln>
                  <a:noFill/>
                </a:ln>
                <a:solidFill>
                  <a:prstClr val="black"/>
                </a:solidFill>
                <a:effectLst/>
                <a:uLnTx/>
                <a:uFillTx/>
                <a:latin typeface="Times New Roman" pitchFamily="18" charset="0"/>
              </a:rPr>
              <a:t>告警</a:t>
            </a:r>
          </a:p>
        </p:txBody>
      </p:sp>
      <p:sp>
        <p:nvSpPr>
          <p:cNvPr id="25" name="TextBox 18"/>
          <p:cNvSpPr txBox="1"/>
          <p:nvPr/>
        </p:nvSpPr>
        <p:spPr>
          <a:xfrm>
            <a:off x="4304342" y="4931817"/>
            <a:ext cx="54854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2000" i="0" u="none" strike="noStrike" kern="0" cap="none" spc="0" normalizeH="0" baseline="0" noProof="0" dirty="0">
                <a:ln>
                  <a:noFill/>
                </a:ln>
                <a:solidFill>
                  <a:prstClr val="black"/>
                </a:solidFill>
                <a:effectLst/>
                <a:uLnTx/>
                <a:uFillTx/>
                <a:latin typeface="Times New Roman" pitchFamily="18" charset="0"/>
                <a:cs typeface="Times New Roman" pitchFamily="18" charset="0"/>
              </a:rPr>
              <a:t>1</a:t>
            </a:r>
            <a:r>
              <a:rPr kumimoji="0" lang="zh-CN" altLang="en-US" sz="2000" i="0" u="none" strike="noStrike" kern="0" cap="none" spc="0" normalizeH="0" baseline="0" noProof="0" dirty="0">
                <a:ln>
                  <a:noFill/>
                </a:ln>
                <a:solidFill>
                  <a:prstClr val="black"/>
                </a:solidFill>
                <a:effectLst/>
                <a:uLnTx/>
                <a:uFillTx/>
                <a:latin typeface="Times New Roman" pitchFamily="18" charset="0"/>
                <a:cs typeface="Times New Roman" pitchFamily="18" charset="0"/>
              </a:rPr>
              <a:t> </a:t>
            </a:r>
            <a:r>
              <a:rPr kumimoji="0" lang="en-US" altLang="zh-CN" sz="2000" i="0" u="none" strike="noStrike" kern="0" cap="none" spc="0" normalizeH="0" baseline="0" noProof="0" dirty="0">
                <a:ln>
                  <a:noFill/>
                </a:ln>
                <a:solidFill>
                  <a:prstClr val="black"/>
                </a:solidFill>
                <a:effectLst/>
                <a:uLnTx/>
                <a:uFillTx/>
                <a:latin typeface="Times New Roman" pitchFamily="18" charset="0"/>
                <a:cs typeface="Times New Roman" pitchFamily="18" charset="0"/>
              </a:rPr>
              <a:t>B</a:t>
            </a:r>
            <a:endParaRPr kumimoji="0" lang="zh-CN" altLang="en-US" sz="2000" i="0" u="none" strike="noStrike" kern="0" cap="none" spc="0" normalizeH="0" baseline="0" noProof="0" dirty="0">
              <a:ln>
                <a:noFill/>
              </a:ln>
              <a:solidFill>
                <a:prstClr val="black"/>
              </a:solidFill>
              <a:effectLst/>
              <a:uLnTx/>
              <a:uFillTx/>
              <a:latin typeface="Times New Roman" pitchFamily="18" charset="0"/>
              <a:cs typeface="Times New Roman" pitchFamily="18" charset="0"/>
            </a:endParaRPr>
          </a:p>
        </p:txBody>
      </p:sp>
    </p:spTree>
    <p:extLst>
      <p:ext uri="{BB962C8B-B14F-4D97-AF65-F5344CB8AC3E}">
        <p14:creationId xmlns:p14="http://schemas.microsoft.com/office/powerpoint/2010/main" val="34950641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1586" name="Rectangle 2"/>
          <p:cNvSpPr>
            <a:spLocks noGrp="1" noChangeArrowheads="1"/>
          </p:cNvSpPr>
          <p:nvPr>
            <p:ph type="title"/>
          </p:nvPr>
        </p:nvSpPr>
        <p:spPr/>
        <p:txBody>
          <a:bodyPr/>
          <a:lstStyle/>
          <a:p>
            <a:r>
              <a:rPr lang="en-US" altLang="zh-CN" dirty="0">
                <a:latin typeface="Times New Roman" pitchFamily="18" charset="0"/>
              </a:rPr>
              <a:t>Web</a:t>
            </a:r>
            <a:r>
              <a:rPr lang="zh-CN" altLang="en-US" dirty="0"/>
              <a:t>安全威胁</a:t>
            </a:r>
          </a:p>
        </p:txBody>
      </p:sp>
      <p:sp>
        <p:nvSpPr>
          <p:cNvPr id="451587" name="Rectangle 3"/>
          <p:cNvSpPr>
            <a:spLocks noGrp="1" noChangeArrowheads="1"/>
          </p:cNvSpPr>
          <p:nvPr>
            <p:ph type="body" idx="1"/>
          </p:nvPr>
        </p:nvSpPr>
        <p:spPr>
          <a:xfrm>
            <a:off x="682697" y="1545142"/>
            <a:ext cx="7127803" cy="3767716"/>
          </a:xfrm>
        </p:spPr>
        <p:txBody>
          <a:bodyPr/>
          <a:lstStyle/>
          <a:p>
            <a:pPr>
              <a:lnSpc>
                <a:spcPct val="150000"/>
              </a:lnSpc>
              <a:spcBef>
                <a:spcPts val="0"/>
              </a:spcBef>
              <a:buSzPct val="100000"/>
            </a:pPr>
            <a:r>
              <a:rPr lang="zh-CN" altLang="en-US" sz="2800" dirty="0"/>
              <a:t>对</a:t>
            </a:r>
            <a:r>
              <a:rPr lang="en-US" altLang="zh-CN" sz="2800" dirty="0"/>
              <a:t>Web</a:t>
            </a:r>
            <a:r>
              <a:rPr lang="zh-CN" altLang="en-US" sz="2800" dirty="0"/>
              <a:t>服务器的安全威胁</a:t>
            </a:r>
          </a:p>
          <a:p>
            <a:pPr>
              <a:lnSpc>
                <a:spcPct val="150000"/>
              </a:lnSpc>
              <a:spcBef>
                <a:spcPts val="0"/>
              </a:spcBef>
              <a:buSzPct val="100000"/>
            </a:pPr>
            <a:r>
              <a:rPr lang="zh-CN" altLang="en-US" sz="2800" dirty="0"/>
              <a:t>对</a:t>
            </a:r>
            <a:r>
              <a:rPr lang="en-US" altLang="zh-CN" sz="2800" dirty="0"/>
              <a:t>Web</a:t>
            </a:r>
            <a:r>
              <a:rPr lang="zh-CN" altLang="en-US" sz="2800" dirty="0"/>
              <a:t>浏览器的安全威胁</a:t>
            </a:r>
          </a:p>
          <a:p>
            <a:pPr>
              <a:lnSpc>
                <a:spcPct val="150000"/>
              </a:lnSpc>
              <a:spcBef>
                <a:spcPts val="0"/>
              </a:spcBef>
              <a:buSzPct val="100000"/>
            </a:pPr>
            <a:r>
              <a:rPr lang="zh-CN" altLang="en-US" sz="2800" dirty="0"/>
              <a:t>对通信信道的安全威胁</a:t>
            </a:r>
            <a:endParaRPr lang="zh-CN" altLang="en-US" dirty="0"/>
          </a:p>
        </p:txBody>
      </p:sp>
      <p:sp>
        <p:nvSpPr>
          <p:cNvPr id="4" name="AutoShape 7">
            <a:extLst>
              <a:ext uri="{FF2B5EF4-FFF2-40B4-BE49-F238E27FC236}">
                <a16:creationId xmlns:a16="http://schemas.microsoft.com/office/drawing/2014/main" id="{AD9FB4AC-B11A-483B-BB51-C87F58282416}"/>
              </a:ext>
            </a:extLst>
          </p:cNvPr>
          <p:cNvSpPr>
            <a:spLocks/>
          </p:cNvSpPr>
          <p:nvPr/>
        </p:nvSpPr>
        <p:spPr bwMode="auto">
          <a:xfrm>
            <a:off x="5273674" y="1912938"/>
            <a:ext cx="174626" cy="792162"/>
          </a:xfrm>
          <a:prstGeom prst="rightBrace">
            <a:avLst>
              <a:gd name="adj1" fmla="val 92408"/>
              <a:gd name="adj2" fmla="val 50000"/>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 name="Rectangle 6">
            <a:extLst>
              <a:ext uri="{FF2B5EF4-FFF2-40B4-BE49-F238E27FC236}">
                <a16:creationId xmlns:a16="http://schemas.microsoft.com/office/drawing/2014/main" id="{E34D12B8-A4C5-4600-B4ED-20445AEABE31}"/>
              </a:ext>
            </a:extLst>
          </p:cNvPr>
          <p:cNvSpPr>
            <a:spLocks noChangeArrowheads="1"/>
          </p:cNvSpPr>
          <p:nvPr/>
        </p:nvSpPr>
        <p:spPr bwMode="auto">
          <a:xfrm>
            <a:off x="5480445" y="2101849"/>
            <a:ext cx="2620817" cy="49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pPr>
            <a:r>
              <a:rPr lang="en-US" altLang="zh-CN" sz="2800" b="1" dirty="0"/>
              <a:t> </a:t>
            </a:r>
            <a:r>
              <a:rPr lang="zh-CN" altLang="en-US" sz="2800" b="1" dirty="0"/>
              <a:t>第二章 </a:t>
            </a:r>
            <a:r>
              <a:rPr lang="en-US" altLang="zh-CN" sz="2800" b="1" dirty="0">
                <a:latin typeface="+mn-lt"/>
              </a:rPr>
              <a:t>(2</a:t>
            </a:r>
            <a:r>
              <a:rPr lang="en-US" altLang="zh-CN" sz="2800" dirty="0">
                <a:latin typeface="+mn-lt"/>
              </a:rPr>
              <a:t>.9</a:t>
            </a:r>
            <a:r>
              <a:rPr lang="en-US" altLang="zh-CN" sz="2800" b="1" dirty="0">
                <a:latin typeface="+mn-lt"/>
              </a:rPr>
              <a:t>)</a:t>
            </a:r>
            <a:endParaRPr lang="zh-CN" altLang="en-US" sz="2800" b="1" dirty="0">
              <a:latin typeface="+mn-lt"/>
            </a:endParaRPr>
          </a:p>
        </p:txBody>
      </p:sp>
      <p:sp>
        <p:nvSpPr>
          <p:cNvPr id="6" name="Rectangle 6">
            <a:extLst>
              <a:ext uri="{FF2B5EF4-FFF2-40B4-BE49-F238E27FC236}">
                <a16:creationId xmlns:a16="http://schemas.microsoft.com/office/drawing/2014/main" id="{236A0E3C-C29C-4F90-B76D-E89B3BC37F17}"/>
              </a:ext>
            </a:extLst>
          </p:cNvPr>
          <p:cNvSpPr>
            <a:spLocks noChangeArrowheads="1"/>
          </p:cNvSpPr>
          <p:nvPr/>
        </p:nvSpPr>
        <p:spPr bwMode="auto">
          <a:xfrm>
            <a:off x="5480446" y="3038979"/>
            <a:ext cx="1377950" cy="49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20000"/>
              </a:spcBef>
            </a:pPr>
            <a:r>
              <a:rPr lang="en-US" altLang="zh-CN" sz="2800" b="1" dirty="0"/>
              <a:t> </a:t>
            </a:r>
            <a:r>
              <a:rPr lang="zh-CN" altLang="en-US" sz="2800" dirty="0"/>
              <a:t>本   </a:t>
            </a:r>
            <a:r>
              <a:rPr lang="zh-CN" altLang="en-US" sz="2800" b="1" dirty="0"/>
              <a:t>章</a:t>
            </a:r>
            <a:endParaRPr lang="zh-CN" altLang="en-US" sz="2800" b="1" dirty="0">
              <a:latin typeface="Times New Roman" panose="02020603050405020304" pitchFamily="18" charset="0"/>
            </a:endParaRPr>
          </a:p>
        </p:txBody>
      </p:sp>
      <p:cxnSp>
        <p:nvCxnSpPr>
          <p:cNvPr id="3" name="直接连接符 2">
            <a:extLst>
              <a:ext uri="{FF2B5EF4-FFF2-40B4-BE49-F238E27FC236}">
                <a16:creationId xmlns:a16="http://schemas.microsoft.com/office/drawing/2014/main" id="{A3C0EBD7-8E3B-4C7F-8EEF-7A7BAB107BAA}"/>
              </a:ext>
            </a:extLst>
          </p:cNvPr>
          <p:cNvCxnSpPr/>
          <p:nvPr/>
        </p:nvCxnSpPr>
        <p:spPr bwMode="auto">
          <a:xfrm>
            <a:off x="4857750" y="3238500"/>
            <a:ext cx="762000" cy="0"/>
          </a:xfrm>
          <a:prstGeom prst="line">
            <a:avLst/>
          </a:prstGeom>
          <a:solidFill>
            <a:schemeClr val="accent1"/>
          </a:solidFill>
          <a:ln w="28575" cap="flat" cmpd="sng" algn="ctr">
            <a:solidFill>
              <a:srgbClr val="FF0000"/>
            </a:solidFill>
            <a:prstDash val="solid"/>
            <a:round/>
            <a:headEnd type="none" w="med" len="med"/>
            <a:tailEnd type="none" w="med" len="med"/>
          </a:ln>
          <a:effectLst/>
        </p:spPr>
      </p:cxnSp>
    </p:spTree>
    <p:extLst>
      <p:ext uri="{BB962C8B-B14F-4D97-AF65-F5344CB8AC3E}">
        <p14:creationId xmlns:p14="http://schemas.microsoft.com/office/powerpoint/2010/main" val="257290893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endParaRPr lang="zh-CN" altLang="en-US"/>
          </a:p>
        </p:txBody>
      </p:sp>
      <p:sp>
        <p:nvSpPr>
          <p:cNvPr id="3" name="标题 2"/>
          <p:cNvSpPr>
            <a:spLocks noGrp="1"/>
          </p:cNvSpPr>
          <p:nvPr>
            <p:ph type="title"/>
          </p:nvPr>
        </p:nvSpPr>
        <p:spPr/>
        <p:txBody>
          <a:bodyPr/>
          <a:lstStyle/>
          <a:p>
            <a:r>
              <a:rPr lang="zh-CN" altLang="en-US" dirty="0"/>
              <a:t>告警协议</a:t>
            </a:r>
          </a:p>
        </p:txBody>
      </p:sp>
      <p:grpSp>
        <p:nvGrpSpPr>
          <p:cNvPr id="6" name="组合 5">
            <a:extLst>
              <a:ext uri="{FF2B5EF4-FFF2-40B4-BE49-F238E27FC236}">
                <a16:creationId xmlns:a16="http://schemas.microsoft.com/office/drawing/2014/main" id="{5BCC9D21-178E-4A1F-90B7-A646E30ACF49}"/>
              </a:ext>
            </a:extLst>
          </p:cNvPr>
          <p:cNvGrpSpPr/>
          <p:nvPr/>
        </p:nvGrpSpPr>
        <p:grpSpPr>
          <a:xfrm>
            <a:off x="930191" y="1283368"/>
            <a:ext cx="6962775" cy="4879808"/>
            <a:chOff x="930191" y="1283368"/>
            <a:chExt cx="6962775" cy="4879808"/>
          </a:xfrm>
        </p:grpSpPr>
        <p:pic>
          <p:nvPicPr>
            <p:cNvPr id="4" name="图片 3"/>
            <p:cNvPicPr>
              <a:picLocks noChangeAspect="1"/>
            </p:cNvPicPr>
            <p:nvPr/>
          </p:nvPicPr>
          <p:blipFill>
            <a:blip r:embed="rId2"/>
            <a:stretch>
              <a:fillRect/>
            </a:stretch>
          </p:blipFill>
          <p:spPr>
            <a:xfrm>
              <a:off x="930191" y="1400676"/>
              <a:ext cx="6962775" cy="4762500"/>
            </a:xfrm>
            <a:prstGeom prst="rect">
              <a:avLst/>
            </a:prstGeom>
          </p:spPr>
        </p:pic>
        <p:sp>
          <p:nvSpPr>
            <p:cNvPr id="5" name="矩形: 圆角 4">
              <a:extLst>
                <a:ext uri="{FF2B5EF4-FFF2-40B4-BE49-F238E27FC236}">
                  <a16:creationId xmlns:a16="http://schemas.microsoft.com/office/drawing/2014/main" id="{83EFBEA4-8419-4B1D-AE18-112C64F8944D}"/>
                </a:ext>
              </a:extLst>
            </p:cNvPr>
            <p:cNvSpPr/>
            <p:nvPr/>
          </p:nvSpPr>
          <p:spPr bwMode="auto">
            <a:xfrm>
              <a:off x="3657600" y="1283368"/>
              <a:ext cx="657726" cy="270795"/>
            </a:xfrm>
            <a:prstGeom prst="roundRect">
              <a:avLst/>
            </a:pr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1800" b="1" i="0" u="none" strike="noStrike" cap="none" normalizeH="0" baseline="0">
                <a:ln>
                  <a:noFill/>
                </a:ln>
                <a:solidFill>
                  <a:schemeClr val="tx1"/>
                </a:solidFill>
                <a:effectLst/>
                <a:latin typeface="Tahoma" pitchFamily="34" charset="0"/>
                <a:ea typeface="宋体" charset="-122"/>
              </a:endParaRPr>
            </a:p>
          </p:txBody>
        </p:sp>
      </p:grpSp>
    </p:spTree>
    <p:extLst>
      <p:ext uri="{BB962C8B-B14F-4D97-AF65-F5344CB8AC3E}">
        <p14:creationId xmlns:p14="http://schemas.microsoft.com/office/powerpoint/2010/main" val="270814904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2386604" y="3009593"/>
            <a:ext cx="4628794" cy="865481"/>
          </a:xfrm>
        </p:spPr>
        <p:txBody>
          <a:bodyPr/>
          <a:lstStyle/>
          <a:p>
            <a:pPr marL="0" indent="0">
              <a:buNone/>
            </a:pPr>
            <a:r>
              <a:rPr lang="zh-CN" altLang="en-US" dirty="0">
                <a:solidFill>
                  <a:srgbClr val="FF0000"/>
                </a:solidFill>
              </a:rPr>
              <a:t>四、握手协议</a:t>
            </a:r>
          </a:p>
        </p:txBody>
      </p:sp>
      <p:sp>
        <p:nvSpPr>
          <p:cNvPr id="3" name="标题 2"/>
          <p:cNvSpPr>
            <a:spLocks noGrp="1"/>
          </p:cNvSpPr>
          <p:nvPr>
            <p:ph type="title"/>
          </p:nvPr>
        </p:nvSpPr>
        <p:spPr/>
        <p:txBody>
          <a:bodyPr/>
          <a:lstStyle/>
          <a:p>
            <a:endParaRPr lang="zh-CN" altLang="en-US"/>
          </a:p>
        </p:txBody>
      </p:sp>
    </p:spTree>
    <p:extLst>
      <p:ext uri="{BB962C8B-B14F-4D97-AF65-F5344CB8AC3E}">
        <p14:creationId xmlns:p14="http://schemas.microsoft.com/office/powerpoint/2010/main" val="310751886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587095" y="1267292"/>
            <a:ext cx="7772400" cy="4114800"/>
          </a:xfrm>
        </p:spPr>
        <p:txBody>
          <a:bodyPr/>
          <a:lstStyle/>
          <a:p>
            <a:r>
              <a:rPr lang="en-US" altLang="zh-CN" dirty="0"/>
              <a:t>SSL</a:t>
            </a:r>
            <a:r>
              <a:rPr lang="zh-CN" altLang="en-US" dirty="0"/>
              <a:t>采用的是链式加密（数字信封）方法：采用对称加密算法加密消息（</a:t>
            </a:r>
            <a:r>
              <a:rPr lang="en-US" altLang="zh-CN" dirty="0"/>
              <a:t>SSL</a:t>
            </a:r>
            <a:r>
              <a:rPr lang="zh-CN" altLang="en-US" dirty="0"/>
              <a:t>记录协议），用公开密码算法交换对称加密算法的对称密钥（</a:t>
            </a:r>
            <a:r>
              <a:rPr lang="en-US" altLang="zh-CN" dirty="0">
                <a:solidFill>
                  <a:srgbClr val="FF0000"/>
                </a:solidFill>
              </a:rPr>
              <a:t>SSL</a:t>
            </a:r>
            <a:r>
              <a:rPr lang="zh-CN" altLang="en-US" dirty="0">
                <a:solidFill>
                  <a:srgbClr val="FF0000"/>
                </a:solidFill>
              </a:rPr>
              <a:t>握手协议</a:t>
            </a:r>
            <a:r>
              <a:rPr lang="zh-CN" altLang="en-US" dirty="0"/>
              <a:t>）</a:t>
            </a:r>
          </a:p>
        </p:txBody>
      </p:sp>
      <p:sp>
        <p:nvSpPr>
          <p:cNvPr id="3" name="标题 2"/>
          <p:cNvSpPr>
            <a:spLocks noGrp="1"/>
          </p:cNvSpPr>
          <p:nvPr>
            <p:ph type="title"/>
          </p:nvPr>
        </p:nvSpPr>
        <p:spPr/>
        <p:txBody>
          <a:bodyPr/>
          <a:lstStyle/>
          <a:p>
            <a:r>
              <a:rPr lang="en-US" altLang="zh-CN" dirty="0"/>
              <a:t>SSL</a:t>
            </a:r>
            <a:r>
              <a:rPr lang="zh-CN" altLang="en-US" dirty="0"/>
              <a:t>加密方法</a:t>
            </a: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98033" y="3647421"/>
            <a:ext cx="4819650" cy="2676525"/>
          </a:xfrm>
          <a:prstGeom prst="rect">
            <a:avLst/>
          </a:prstGeom>
        </p:spPr>
      </p:pic>
    </p:spTree>
    <p:extLst>
      <p:ext uri="{BB962C8B-B14F-4D97-AF65-F5344CB8AC3E}">
        <p14:creationId xmlns:p14="http://schemas.microsoft.com/office/powerpoint/2010/main" val="203628990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658813" y="1522079"/>
            <a:ext cx="7772400" cy="4114800"/>
          </a:xfrm>
        </p:spPr>
        <p:txBody>
          <a:bodyPr/>
          <a:lstStyle/>
          <a:p>
            <a:r>
              <a:rPr lang="en-US" altLang="zh-CN" dirty="0"/>
              <a:t>SSL</a:t>
            </a:r>
            <a:r>
              <a:rPr lang="zh-CN" altLang="zh-CN" dirty="0"/>
              <a:t>握手协议是客户端和服务器用</a:t>
            </a:r>
            <a:r>
              <a:rPr lang="en-US" altLang="zh-CN" dirty="0"/>
              <a:t>SSL</a:t>
            </a:r>
            <a:r>
              <a:rPr lang="zh-CN" altLang="zh-CN" dirty="0"/>
              <a:t>连接通信时使用的第一个子协议，在开始传输上层应用数据之前使用。</a:t>
            </a:r>
            <a:endParaRPr lang="en-US" altLang="zh-CN" dirty="0"/>
          </a:p>
          <a:p>
            <a:pPr lvl="1"/>
            <a:r>
              <a:rPr lang="zh-CN" altLang="zh-CN" dirty="0"/>
              <a:t>该协议允许服务器和客户端</a:t>
            </a:r>
            <a:r>
              <a:rPr lang="zh-CN" altLang="zh-CN" dirty="0">
                <a:solidFill>
                  <a:srgbClr val="FF0000"/>
                </a:solidFill>
              </a:rPr>
              <a:t>相互验证</a:t>
            </a:r>
            <a:r>
              <a:rPr lang="zh-CN" altLang="zh-CN" dirty="0"/>
              <a:t>，</a:t>
            </a:r>
            <a:r>
              <a:rPr lang="zh-CN" altLang="zh-CN" dirty="0">
                <a:solidFill>
                  <a:srgbClr val="FF0000"/>
                </a:solidFill>
              </a:rPr>
              <a:t>协商</a:t>
            </a:r>
            <a:r>
              <a:rPr lang="zh-CN" altLang="zh-CN" dirty="0"/>
              <a:t>加密和</a:t>
            </a:r>
            <a:r>
              <a:rPr lang="en-US" altLang="zh-CN" dirty="0"/>
              <a:t>MAC</a:t>
            </a:r>
            <a:r>
              <a:rPr lang="zh-CN" altLang="zh-CN" dirty="0">
                <a:solidFill>
                  <a:srgbClr val="FF0000"/>
                </a:solidFill>
              </a:rPr>
              <a:t>算法</a:t>
            </a:r>
            <a:r>
              <a:rPr lang="zh-CN" altLang="zh-CN" dirty="0"/>
              <a:t>以及</a:t>
            </a:r>
            <a:r>
              <a:rPr lang="zh-CN" altLang="zh-CN" dirty="0">
                <a:solidFill>
                  <a:srgbClr val="FF0000"/>
                </a:solidFill>
              </a:rPr>
              <a:t>加密密钥</a:t>
            </a:r>
            <a:r>
              <a:rPr lang="zh-CN" altLang="zh-CN" dirty="0"/>
              <a:t>，用来保护在</a:t>
            </a:r>
            <a:r>
              <a:rPr lang="en-US" altLang="zh-CN" dirty="0"/>
              <a:t>SSL</a:t>
            </a:r>
            <a:r>
              <a:rPr lang="zh-CN" altLang="zh-CN" dirty="0"/>
              <a:t>记录协议中发送的数据</a:t>
            </a:r>
            <a:endParaRPr lang="zh-CN" altLang="en-US" dirty="0"/>
          </a:p>
        </p:txBody>
      </p:sp>
      <p:sp>
        <p:nvSpPr>
          <p:cNvPr id="3" name="标题 2"/>
          <p:cNvSpPr>
            <a:spLocks noGrp="1"/>
          </p:cNvSpPr>
          <p:nvPr>
            <p:ph type="title"/>
          </p:nvPr>
        </p:nvSpPr>
        <p:spPr/>
        <p:txBody>
          <a:bodyPr/>
          <a:lstStyle/>
          <a:p>
            <a:r>
              <a:rPr lang="zh-CN" altLang="zh-CN" dirty="0"/>
              <a:t>握手协议</a:t>
            </a:r>
            <a:endParaRPr lang="zh-CN" altLang="en-US" dirty="0"/>
          </a:p>
        </p:txBody>
      </p:sp>
    </p:spTree>
    <p:extLst>
      <p:ext uri="{BB962C8B-B14F-4D97-AF65-F5344CB8AC3E}">
        <p14:creationId xmlns:p14="http://schemas.microsoft.com/office/powerpoint/2010/main" val="73455066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787150" y="1538121"/>
            <a:ext cx="7772400" cy="1092784"/>
          </a:xfrm>
        </p:spPr>
        <p:txBody>
          <a:bodyPr/>
          <a:lstStyle/>
          <a:p>
            <a:r>
              <a:rPr lang="zh-CN" altLang="en-US" dirty="0"/>
              <a:t>协议格式</a:t>
            </a:r>
          </a:p>
        </p:txBody>
      </p:sp>
      <p:sp>
        <p:nvSpPr>
          <p:cNvPr id="3" name="标题 2"/>
          <p:cNvSpPr>
            <a:spLocks noGrp="1"/>
          </p:cNvSpPr>
          <p:nvPr>
            <p:ph type="title"/>
          </p:nvPr>
        </p:nvSpPr>
        <p:spPr/>
        <p:txBody>
          <a:bodyPr/>
          <a:lstStyle/>
          <a:p>
            <a:r>
              <a:rPr lang="zh-CN" altLang="en-US" dirty="0"/>
              <a:t>握手协议</a:t>
            </a:r>
          </a:p>
        </p:txBody>
      </p:sp>
      <p:sp>
        <p:nvSpPr>
          <p:cNvPr id="6" name="TextBox 28"/>
          <p:cNvSpPr txBox="1"/>
          <p:nvPr/>
        </p:nvSpPr>
        <p:spPr>
          <a:xfrm>
            <a:off x="3675967" y="1585617"/>
            <a:ext cx="830444" cy="400110"/>
          </a:xfrm>
          <a:prstGeom prst="rect">
            <a:avLst/>
          </a:prstGeom>
          <a:solidFill>
            <a:sysClr val="window" lastClr="FFFFFF">
              <a:lumMod val="95000"/>
            </a:sysClr>
          </a:solidFill>
          <a:ln>
            <a:solidFill>
              <a:sysClr val="windowText" lastClr="000000"/>
            </a:solid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000" i="0" u="none" strike="noStrike" kern="0" cap="none" spc="0" normalizeH="0" baseline="0" noProof="0" dirty="0">
                <a:ln>
                  <a:noFill/>
                </a:ln>
                <a:solidFill>
                  <a:prstClr val="black"/>
                </a:solidFill>
                <a:effectLst/>
                <a:uLnTx/>
                <a:uFillTx/>
                <a:latin typeface="Times New Roman" pitchFamily="18" charset="0"/>
              </a:rPr>
              <a:t>类型</a:t>
            </a:r>
          </a:p>
        </p:txBody>
      </p:sp>
      <p:sp>
        <p:nvSpPr>
          <p:cNvPr id="7" name="TextBox 30"/>
          <p:cNvSpPr txBox="1"/>
          <p:nvPr/>
        </p:nvSpPr>
        <p:spPr>
          <a:xfrm>
            <a:off x="4506411" y="1585617"/>
            <a:ext cx="1368152" cy="400110"/>
          </a:xfrm>
          <a:prstGeom prst="rect">
            <a:avLst/>
          </a:prstGeom>
          <a:solidFill>
            <a:sysClr val="window" lastClr="FFFFFF">
              <a:lumMod val="95000"/>
            </a:sysClr>
          </a:solidFill>
          <a:ln>
            <a:solidFill>
              <a:sysClr val="windowText" lastClr="000000"/>
            </a:solid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000" i="0" u="none" strike="noStrike" kern="0" cap="none" spc="0" normalizeH="0" baseline="0" noProof="0" dirty="0">
                <a:ln>
                  <a:noFill/>
                </a:ln>
                <a:solidFill>
                  <a:prstClr val="black"/>
                </a:solidFill>
                <a:effectLst/>
                <a:uLnTx/>
                <a:uFillTx/>
                <a:latin typeface="Times New Roman" pitchFamily="18" charset="0"/>
              </a:rPr>
              <a:t>长度</a:t>
            </a:r>
          </a:p>
        </p:txBody>
      </p:sp>
      <p:sp>
        <p:nvSpPr>
          <p:cNvPr id="8" name="TextBox 31"/>
          <p:cNvSpPr txBox="1"/>
          <p:nvPr/>
        </p:nvSpPr>
        <p:spPr>
          <a:xfrm>
            <a:off x="5874563" y="1585617"/>
            <a:ext cx="2448272" cy="400110"/>
          </a:xfrm>
          <a:prstGeom prst="rect">
            <a:avLst/>
          </a:prstGeom>
          <a:solidFill>
            <a:sysClr val="window" lastClr="FFFFFF">
              <a:lumMod val="95000"/>
            </a:sysClr>
          </a:solidFill>
          <a:ln>
            <a:solidFill>
              <a:sysClr val="windowText" lastClr="000000"/>
            </a:solid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000" i="0" u="none" strike="noStrike" kern="0" cap="none" spc="0" normalizeH="0" baseline="0" noProof="0" dirty="0">
                <a:ln>
                  <a:noFill/>
                </a:ln>
                <a:solidFill>
                  <a:prstClr val="black"/>
                </a:solidFill>
                <a:effectLst/>
                <a:uLnTx/>
                <a:uFillTx/>
                <a:latin typeface="Times New Roman" pitchFamily="18" charset="0"/>
              </a:rPr>
              <a:t>内容</a:t>
            </a:r>
          </a:p>
        </p:txBody>
      </p:sp>
      <p:sp>
        <p:nvSpPr>
          <p:cNvPr id="11" name="TextBox 10"/>
          <p:cNvSpPr txBox="1"/>
          <p:nvPr/>
        </p:nvSpPr>
        <p:spPr>
          <a:xfrm>
            <a:off x="3930347" y="1225577"/>
            <a:ext cx="54854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2000" i="0" u="none" strike="noStrike" kern="0" cap="none" spc="0" normalizeH="0" baseline="0" noProof="0" dirty="0">
                <a:ln>
                  <a:noFill/>
                </a:ln>
                <a:solidFill>
                  <a:prstClr val="black"/>
                </a:solidFill>
                <a:effectLst/>
                <a:uLnTx/>
                <a:uFillTx/>
                <a:latin typeface="Times New Roman" pitchFamily="18" charset="0"/>
                <a:cs typeface="Times New Roman" pitchFamily="18" charset="0"/>
              </a:rPr>
              <a:t>1</a:t>
            </a:r>
            <a:r>
              <a:rPr kumimoji="0" lang="zh-CN" altLang="en-US" sz="2000" i="0" u="none" strike="noStrike" kern="0" cap="none" spc="0" normalizeH="0" baseline="0" noProof="0" dirty="0">
                <a:ln>
                  <a:noFill/>
                </a:ln>
                <a:solidFill>
                  <a:prstClr val="black"/>
                </a:solidFill>
                <a:effectLst/>
                <a:uLnTx/>
                <a:uFillTx/>
                <a:latin typeface="Times New Roman" pitchFamily="18" charset="0"/>
                <a:cs typeface="Times New Roman" pitchFamily="18" charset="0"/>
              </a:rPr>
              <a:t> </a:t>
            </a:r>
            <a:r>
              <a:rPr kumimoji="0" lang="en-US" altLang="zh-CN" sz="2000" i="0" u="none" strike="noStrike" kern="0" cap="none" spc="0" normalizeH="0" baseline="0" noProof="0" dirty="0">
                <a:ln>
                  <a:noFill/>
                </a:ln>
                <a:solidFill>
                  <a:prstClr val="black"/>
                </a:solidFill>
                <a:effectLst/>
                <a:uLnTx/>
                <a:uFillTx/>
                <a:latin typeface="Times New Roman" pitchFamily="18" charset="0"/>
                <a:cs typeface="Times New Roman" pitchFamily="18" charset="0"/>
              </a:rPr>
              <a:t>B</a:t>
            </a:r>
            <a:endParaRPr kumimoji="0" lang="zh-CN" altLang="en-US" sz="2000" i="0" u="none" strike="noStrike" kern="0" cap="none" spc="0" normalizeH="0" baseline="0" noProof="0" dirty="0">
              <a:ln>
                <a:noFill/>
              </a:ln>
              <a:solidFill>
                <a:prstClr val="black"/>
              </a:solidFill>
              <a:effectLst/>
              <a:uLnTx/>
              <a:uFillTx/>
              <a:latin typeface="Times New Roman" pitchFamily="18" charset="0"/>
              <a:cs typeface="Times New Roman" pitchFamily="18" charset="0"/>
            </a:endParaRPr>
          </a:p>
        </p:txBody>
      </p:sp>
      <p:sp>
        <p:nvSpPr>
          <p:cNvPr id="12" name="TextBox 11"/>
          <p:cNvSpPr txBox="1"/>
          <p:nvPr/>
        </p:nvSpPr>
        <p:spPr>
          <a:xfrm>
            <a:off x="4866451" y="1225577"/>
            <a:ext cx="54854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2000" i="0" u="none" strike="noStrike" kern="0" cap="none" spc="0" normalizeH="0" baseline="0" noProof="0" dirty="0">
                <a:ln>
                  <a:noFill/>
                </a:ln>
                <a:solidFill>
                  <a:prstClr val="black"/>
                </a:solidFill>
                <a:effectLst/>
                <a:uLnTx/>
                <a:uFillTx/>
                <a:latin typeface="Times New Roman" pitchFamily="18" charset="0"/>
                <a:cs typeface="Times New Roman" pitchFamily="18" charset="0"/>
              </a:rPr>
              <a:t>3</a:t>
            </a:r>
            <a:r>
              <a:rPr kumimoji="0" lang="zh-CN" altLang="en-US" sz="2000" i="0" u="none" strike="noStrike" kern="0" cap="none" spc="0" normalizeH="0" baseline="0" noProof="0" dirty="0">
                <a:ln>
                  <a:noFill/>
                </a:ln>
                <a:solidFill>
                  <a:prstClr val="black"/>
                </a:solidFill>
                <a:effectLst/>
                <a:uLnTx/>
                <a:uFillTx/>
                <a:latin typeface="Times New Roman" pitchFamily="18" charset="0"/>
                <a:cs typeface="Times New Roman" pitchFamily="18" charset="0"/>
              </a:rPr>
              <a:t> </a:t>
            </a:r>
            <a:r>
              <a:rPr kumimoji="0" lang="en-US" altLang="zh-CN" sz="2000" i="0" u="none" strike="noStrike" kern="0" cap="none" spc="0" normalizeH="0" baseline="0" noProof="0" dirty="0">
                <a:ln>
                  <a:noFill/>
                </a:ln>
                <a:solidFill>
                  <a:prstClr val="black"/>
                </a:solidFill>
                <a:effectLst/>
                <a:uLnTx/>
                <a:uFillTx/>
                <a:latin typeface="Times New Roman" pitchFamily="18" charset="0"/>
                <a:cs typeface="Times New Roman" pitchFamily="18" charset="0"/>
              </a:rPr>
              <a:t>B</a:t>
            </a:r>
            <a:endParaRPr kumimoji="0" lang="zh-CN" altLang="en-US" sz="2000" i="0" u="none" strike="noStrike" kern="0" cap="none" spc="0" normalizeH="0" baseline="0" noProof="0" dirty="0">
              <a:ln>
                <a:noFill/>
              </a:ln>
              <a:solidFill>
                <a:prstClr val="black"/>
              </a:solidFill>
              <a:effectLst/>
              <a:uLnTx/>
              <a:uFillTx/>
              <a:latin typeface="Times New Roman" pitchFamily="18" charset="0"/>
              <a:cs typeface="Times New Roman" pitchFamily="18" charset="0"/>
            </a:endParaRPr>
          </a:p>
        </p:txBody>
      </p:sp>
      <p:sp>
        <p:nvSpPr>
          <p:cNvPr id="13" name="TextBox 12"/>
          <p:cNvSpPr txBox="1"/>
          <p:nvPr/>
        </p:nvSpPr>
        <p:spPr>
          <a:xfrm>
            <a:off x="6594643" y="1225577"/>
            <a:ext cx="75373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2000" i="0" u="none" strike="noStrike" kern="0" cap="none" spc="0" normalizeH="0" baseline="0" noProof="0" dirty="0">
                <a:ln>
                  <a:noFill/>
                </a:ln>
                <a:solidFill>
                  <a:prstClr val="black"/>
                </a:solidFill>
                <a:effectLst/>
                <a:uLnTx/>
                <a:uFillTx/>
                <a:latin typeface="Times New Roman" pitchFamily="18" charset="0"/>
                <a:cs typeface="Times New Roman" pitchFamily="18" charset="0"/>
              </a:rPr>
              <a:t>≥ 0</a:t>
            </a:r>
            <a:r>
              <a:rPr kumimoji="0" lang="zh-CN" altLang="en-US" sz="2000" i="0" u="none" strike="noStrike" kern="0" cap="none" spc="0" normalizeH="0" baseline="0" noProof="0" dirty="0">
                <a:ln>
                  <a:noFill/>
                </a:ln>
                <a:solidFill>
                  <a:prstClr val="black"/>
                </a:solidFill>
                <a:effectLst/>
                <a:uLnTx/>
                <a:uFillTx/>
                <a:latin typeface="Times New Roman" pitchFamily="18" charset="0"/>
                <a:cs typeface="Times New Roman" pitchFamily="18" charset="0"/>
              </a:rPr>
              <a:t> </a:t>
            </a:r>
            <a:r>
              <a:rPr kumimoji="0" lang="en-US" altLang="zh-CN" sz="2000" i="0" u="none" strike="noStrike" kern="0" cap="none" spc="0" normalizeH="0" baseline="0" noProof="0" dirty="0">
                <a:ln>
                  <a:noFill/>
                </a:ln>
                <a:solidFill>
                  <a:prstClr val="black"/>
                </a:solidFill>
                <a:effectLst/>
                <a:uLnTx/>
                <a:uFillTx/>
                <a:latin typeface="Times New Roman" pitchFamily="18" charset="0"/>
                <a:cs typeface="Times New Roman" pitchFamily="18" charset="0"/>
              </a:rPr>
              <a:t>B</a:t>
            </a:r>
            <a:endParaRPr kumimoji="0" lang="zh-CN" altLang="en-US" sz="2000" i="0" u="none" strike="noStrike" kern="0" cap="none" spc="0" normalizeH="0" baseline="0" noProof="0" dirty="0">
              <a:ln>
                <a:noFill/>
              </a:ln>
              <a:solidFill>
                <a:prstClr val="black"/>
              </a:solidFill>
              <a:effectLst/>
              <a:uLnTx/>
              <a:uFillTx/>
              <a:latin typeface="Times New Roman" pitchFamily="18" charset="0"/>
              <a:cs typeface="Times New Roman" pitchFamily="18" charset="0"/>
            </a:endParaRPr>
          </a:p>
        </p:txBody>
      </p:sp>
      <p:sp>
        <p:nvSpPr>
          <p:cNvPr id="14" name="TextBox 13"/>
          <p:cNvSpPr txBox="1"/>
          <p:nvPr/>
        </p:nvSpPr>
        <p:spPr>
          <a:xfrm>
            <a:off x="4582382" y="2074389"/>
            <a:ext cx="2584362"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2000" i="0" u="none" strike="noStrike" kern="0" cap="none" spc="0" normalizeH="0" baseline="0" noProof="0" dirty="0">
                <a:ln>
                  <a:noFill/>
                </a:ln>
                <a:solidFill>
                  <a:prstClr val="black"/>
                </a:solidFill>
                <a:effectLst/>
                <a:uLnTx/>
                <a:uFillTx/>
                <a:latin typeface="Times New Roman" pitchFamily="18" charset="0"/>
                <a:cs typeface="Times New Roman" pitchFamily="18" charset="0"/>
              </a:rPr>
              <a:t>(c)</a:t>
            </a:r>
            <a:r>
              <a:rPr kumimoji="0" lang="zh-CN" altLang="en-US" sz="2000" i="0" u="none" strike="noStrike" kern="0" cap="none" spc="0" normalizeH="0" baseline="0" noProof="0" dirty="0">
                <a:ln>
                  <a:noFill/>
                </a:ln>
                <a:solidFill>
                  <a:prstClr val="black"/>
                </a:solidFill>
                <a:effectLst/>
                <a:uLnTx/>
                <a:uFillTx/>
                <a:latin typeface="Times New Roman" pitchFamily="18" charset="0"/>
                <a:cs typeface="Times New Roman" pitchFamily="18" charset="0"/>
              </a:rPr>
              <a:t> 握手协议报文格式</a:t>
            </a:r>
            <a:endParaRPr kumimoji="0" lang="en-US" altLang="zh-CN" sz="2000" i="0" u="none" strike="noStrike" kern="0" cap="none" spc="0" normalizeH="0" baseline="0" noProof="0" dirty="0">
              <a:ln>
                <a:noFill/>
              </a:ln>
              <a:solidFill>
                <a:prstClr val="black"/>
              </a:solidFill>
              <a:effectLst/>
              <a:uLnTx/>
              <a:uFillTx/>
              <a:latin typeface="Times New Roman" pitchFamily="18" charset="0"/>
              <a:cs typeface="Times New Roman" pitchFamily="18" charset="0"/>
            </a:endParaRPr>
          </a:p>
        </p:txBody>
      </p:sp>
      <p:pic>
        <p:nvPicPr>
          <p:cNvPr id="16" name="图片 15">
            <a:extLst>
              <a:ext uri="{FF2B5EF4-FFF2-40B4-BE49-F238E27FC236}">
                <a16:creationId xmlns:a16="http://schemas.microsoft.com/office/drawing/2014/main" id="{AA6596C5-3317-4389-86CD-D63F91AF0458}"/>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150938" y="2153158"/>
            <a:ext cx="6630426" cy="4460688"/>
          </a:xfrm>
          <a:prstGeom prst="rect">
            <a:avLst/>
          </a:prstGeom>
          <a:noFill/>
          <a:ln>
            <a:noFill/>
          </a:ln>
        </p:spPr>
      </p:pic>
    </p:spTree>
    <p:extLst>
      <p:ext uri="{BB962C8B-B14F-4D97-AF65-F5344CB8AC3E}">
        <p14:creationId xmlns:p14="http://schemas.microsoft.com/office/powerpoint/2010/main" val="367015152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787149" y="1441868"/>
            <a:ext cx="7772400" cy="1092784"/>
          </a:xfrm>
        </p:spPr>
        <p:txBody>
          <a:bodyPr/>
          <a:lstStyle/>
          <a:p>
            <a:r>
              <a:rPr lang="zh-CN" altLang="en-US" dirty="0"/>
              <a:t>协议格式</a:t>
            </a:r>
          </a:p>
        </p:txBody>
      </p:sp>
      <p:sp>
        <p:nvSpPr>
          <p:cNvPr id="3" name="标题 2"/>
          <p:cNvSpPr>
            <a:spLocks noGrp="1"/>
          </p:cNvSpPr>
          <p:nvPr>
            <p:ph type="title"/>
          </p:nvPr>
        </p:nvSpPr>
        <p:spPr/>
        <p:txBody>
          <a:bodyPr/>
          <a:lstStyle/>
          <a:p>
            <a:r>
              <a:rPr lang="zh-CN" altLang="en-US" dirty="0"/>
              <a:t>握手协议</a:t>
            </a:r>
          </a:p>
        </p:txBody>
      </p:sp>
      <p:grpSp>
        <p:nvGrpSpPr>
          <p:cNvPr id="6" name="组合 5">
            <a:extLst>
              <a:ext uri="{FF2B5EF4-FFF2-40B4-BE49-F238E27FC236}">
                <a16:creationId xmlns:a16="http://schemas.microsoft.com/office/drawing/2014/main" id="{D9D97D14-407C-4341-B697-4B3F464F8A96}"/>
              </a:ext>
            </a:extLst>
          </p:cNvPr>
          <p:cNvGrpSpPr/>
          <p:nvPr/>
        </p:nvGrpSpPr>
        <p:grpSpPr>
          <a:xfrm>
            <a:off x="685800" y="1988260"/>
            <a:ext cx="7772400" cy="4203993"/>
            <a:chOff x="685800" y="1988260"/>
            <a:chExt cx="7772400" cy="4203993"/>
          </a:xfrm>
        </p:grpSpPr>
        <p:pic>
          <p:nvPicPr>
            <p:cNvPr id="4" name="图片 3"/>
            <p:cNvPicPr>
              <a:picLocks noChangeAspect="1"/>
            </p:cNvPicPr>
            <p:nvPr/>
          </p:nvPicPr>
          <p:blipFill>
            <a:blip r:embed="rId2"/>
            <a:stretch>
              <a:fillRect/>
            </a:stretch>
          </p:blipFill>
          <p:spPr>
            <a:xfrm>
              <a:off x="685800" y="1988260"/>
              <a:ext cx="7772400" cy="4203993"/>
            </a:xfrm>
            <a:prstGeom prst="rect">
              <a:avLst/>
            </a:prstGeom>
          </p:spPr>
        </p:pic>
        <p:sp>
          <p:nvSpPr>
            <p:cNvPr id="5" name="矩形: 圆角 4">
              <a:extLst>
                <a:ext uri="{FF2B5EF4-FFF2-40B4-BE49-F238E27FC236}">
                  <a16:creationId xmlns:a16="http://schemas.microsoft.com/office/drawing/2014/main" id="{CECDFB3E-3687-4492-B841-C9710B59EFF8}"/>
                </a:ext>
              </a:extLst>
            </p:cNvPr>
            <p:cNvSpPr/>
            <p:nvPr/>
          </p:nvSpPr>
          <p:spPr bwMode="auto">
            <a:xfrm>
              <a:off x="3882189" y="1988260"/>
              <a:ext cx="513348" cy="209508"/>
            </a:xfrm>
            <a:prstGeom prst="roundRect">
              <a:avLst/>
            </a:pr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1800" b="1" i="0" u="none" strike="noStrike" cap="none" normalizeH="0" baseline="0">
                <a:ln>
                  <a:noFill/>
                </a:ln>
                <a:solidFill>
                  <a:schemeClr val="tx1"/>
                </a:solidFill>
                <a:effectLst/>
                <a:latin typeface="Tahoma" pitchFamily="34" charset="0"/>
                <a:ea typeface="宋体" charset="-122"/>
              </a:endParaRPr>
            </a:p>
          </p:txBody>
        </p:sp>
      </p:grpSp>
    </p:spTree>
    <p:extLst>
      <p:ext uri="{BB962C8B-B14F-4D97-AF65-F5344CB8AC3E}">
        <p14:creationId xmlns:p14="http://schemas.microsoft.com/office/powerpoint/2010/main" val="248780556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634248" y="1538119"/>
            <a:ext cx="2205205" cy="4317249"/>
          </a:xfrm>
        </p:spPr>
        <p:txBody>
          <a:bodyPr/>
          <a:lstStyle/>
          <a:p>
            <a:r>
              <a:rPr lang="zh-CN" altLang="zh-CN" sz="2800" dirty="0"/>
              <a:t>客户端与服务器之间建立逻辑连接的</a:t>
            </a:r>
            <a:r>
              <a:rPr lang="zh-CN" altLang="zh-CN" sz="2800" dirty="0">
                <a:solidFill>
                  <a:srgbClr val="FF0000"/>
                </a:solidFill>
              </a:rPr>
              <a:t>初始交换过程</a:t>
            </a:r>
            <a:r>
              <a:rPr lang="zh-CN" altLang="zh-CN" sz="2800" dirty="0"/>
              <a:t>包括四个阶段</a:t>
            </a:r>
            <a:endParaRPr lang="zh-CN" altLang="en-US" sz="2800" dirty="0"/>
          </a:p>
        </p:txBody>
      </p:sp>
      <p:sp>
        <p:nvSpPr>
          <p:cNvPr id="3" name="标题 2"/>
          <p:cNvSpPr>
            <a:spLocks noGrp="1"/>
          </p:cNvSpPr>
          <p:nvPr>
            <p:ph type="title"/>
          </p:nvPr>
        </p:nvSpPr>
        <p:spPr/>
        <p:txBody>
          <a:bodyPr/>
          <a:lstStyle/>
          <a:p>
            <a:r>
              <a:rPr lang="zh-CN" altLang="en-US" dirty="0"/>
              <a:t>握手协议</a:t>
            </a:r>
          </a:p>
        </p:txBody>
      </p:sp>
      <p:pic>
        <p:nvPicPr>
          <p:cNvPr id="5" name="图片 4"/>
          <p:cNvPicPr>
            <a:picLocks noChangeAspect="1"/>
          </p:cNvPicPr>
          <p:nvPr/>
        </p:nvPicPr>
        <p:blipFill>
          <a:blip r:embed="rId2"/>
          <a:stretch>
            <a:fillRect/>
          </a:stretch>
        </p:blipFill>
        <p:spPr>
          <a:xfrm>
            <a:off x="3205914" y="1214020"/>
            <a:ext cx="5055769" cy="5331159"/>
          </a:xfrm>
          <a:prstGeom prst="rect">
            <a:avLst/>
          </a:prstGeom>
        </p:spPr>
      </p:pic>
    </p:spTree>
    <p:extLst>
      <p:ext uri="{BB962C8B-B14F-4D97-AF65-F5344CB8AC3E}">
        <p14:creationId xmlns:p14="http://schemas.microsoft.com/office/powerpoint/2010/main" val="247905172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握手协议</a:t>
            </a:r>
          </a:p>
        </p:txBody>
      </p:sp>
      <p:graphicFrame>
        <p:nvGraphicFramePr>
          <p:cNvPr id="5" name="Object 16"/>
          <p:cNvGraphicFramePr>
            <a:graphicFrameLocks noGrp="1" noChangeAspect="1"/>
          </p:cNvGraphicFramePr>
          <p:nvPr>
            <p:ph sz="half" idx="4294967295"/>
            <p:extLst>
              <p:ext uri="{D42A27DB-BD31-4B8C-83A1-F6EECF244321}">
                <p14:modId xmlns:p14="http://schemas.microsoft.com/office/powerpoint/2010/main" val="978035701"/>
              </p:ext>
            </p:extLst>
          </p:nvPr>
        </p:nvGraphicFramePr>
        <p:xfrm>
          <a:off x="504172" y="1101725"/>
          <a:ext cx="7989887" cy="4966447"/>
        </p:xfrm>
        <a:graphic>
          <a:graphicData uri="http://schemas.openxmlformats.org/presentationml/2006/ole">
            <mc:AlternateContent xmlns:mc="http://schemas.openxmlformats.org/markup-compatibility/2006">
              <mc:Choice xmlns:v="urn:schemas-microsoft-com:vml" Requires="v">
                <p:oleObj spid="_x0000_s1128" name="Visio" r:id="rId4" imgW="5254752" imgH="3688797" progId="Visio.Drawing.11">
                  <p:embed/>
                </p:oleObj>
              </mc:Choice>
              <mc:Fallback>
                <p:oleObj name="Visio" r:id="rId4" imgW="5254752" imgH="3688797" progId="Visio.Drawing.11">
                  <p:embed/>
                  <p:pic>
                    <p:nvPicPr>
                      <p:cNvPr id="2050" name="Object 16"/>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4172" y="1101725"/>
                        <a:ext cx="7989887" cy="4966447"/>
                      </a:xfrm>
                      <a:prstGeom prst="rect">
                        <a:avLst/>
                      </a:prstGeom>
                      <a:noFill/>
                      <a:ln>
                        <a:noFill/>
                      </a:ln>
                      <a:effectLst/>
                    </p:spPr>
                  </p:pic>
                </p:oleObj>
              </mc:Fallback>
            </mc:AlternateContent>
          </a:graphicData>
        </a:graphic>
      </p:graphicFrame>
      <p:sp>
        <p:nvSpPr>
          <p:cNvPr id="6" name="Rectangle 13">
            <a:extLst>
              <a:ext uri="{FF2B5EF4-FFF2-40B4-BE49-F238E27FC236}">
                <a16:creationId xmlns:a16="http://schemas.microsoft.com/office/drawing/2014/main" id="{995A49ED-1C28-42D6-BA14-E4E156DB4873}"/>
              </a:ext>
            </a:extLst>
          </p:cNvPr>
          <p:cNvSpPr txBox="1">
            <a:spLocks noChangeArrowheads="1"/>
          </p:cNvSpPr>
          <p:nvPr/>
        </p:nvSpPr>
        <p:spPr bwMode="gray">
          <a:xfrm>
            <a:off x="6395384" y="3429000"/>
            <a:ext cx="2098675" cy="1181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
                <a:srgbClr val="4D4D4D"/>
              </a:buClr>
              <a:buSzTx/>
              <a:buFontTx/>
              <a:buNone/>
              <a:tabLst/>
              <a:defRPr/>
            </a:pPr>
            <a:r>
              <a:rPr kumimoji="0" lang="zh-CN" altLang="en-US" sz="2000" b="1" i="0" u="none" strike="noStrike" kern="0" cap="none" spc="0" normalizeH="0" baseline="0" noProof="0" dirty="0">
                <a:ln>
                  <a:noFill/>
                </a:ln>
                <a:solidFill>
                  <a:srgbClr val="FF3300"/>
                </a:solidFill>
                <a:effectLst/>
                <a:uLnTx/>
                <a:uFillTx/>
                <a:latin typeface="黑体"/>
                <a:ea typeface="黑体"/>
                <a:cs typeface="+mn-cs"/>
              </a:rPr>
              <a:t>不需要</a:t>
            </a:r>
            <a:r>
              <a:rPr kumimoji="0" lang="en-US" altLang="zh-CN" sz="2000" b="1" i="0" u="none" strike="noStrike" kern="0" cap="none" spc="0" normalizeH="0" baseline="0" noProof="0" dirty="0">
                <a:ln>
                  <a:noFill/>
                </a:ln>
                <a:solidFill>
                  <a:srgbClr val="FF3300"/>
                </a:solidFill>
                <a:effectLst/>
                <a:uLnTx/>
                <a:uFillTx/>
                <a:latin typeface="Times New Roman" panose="02020603050405020304" pitchFamily="18" charset="0"/>
                <a:ea typeface="黑体"/>
                <a:cs typeface="+mn-cs"/>
              </a:rPr>
              <a:t>CA</a:t>
            </a:r>
            <a:r>
              <a:rPr kumimoji="0" lang="zh-CN" altLang="en-US" sz="2000" b="1" i="0" u="none" strike="noStrike" kern="0" cap="none" spc="0" normalizeH="0" baseline="0" noProof="0" dirty="0">
                <a:ln>
                  <a:noFill/>
                </a:ln>
                <a:solidFill>
                  <a:srgbClr val="FF3300"/>
                </a:solidFill>
                <a:effectLst/>
                <a:uLnTx/>
                <a:uFillTx/>
                <a:latin typeface="Times New Roman" panose="02020603050405020304" pitchFamily="18" charset="0"/>
                <a:ea typeface="黑体"/>
                <a:cs typeface="+mn-cs"/>
              </a:rPr>
              <a:t>实时</a:t>
            </a:r>
          </a:p>
          <a:p>
            <a:pPr marL="342900" marR="0" lvl="0" indent="-342900" algn="l" defTabSz="914400" rtl="0" eaLnBrk="1" fontAlgn="base" latinLnBrk="0" hangingPunct="1">
              <a:lnSpc>
                <a:spcPct val="100000"/>
              </a:lnSpc>
              <a:spcBef>
                <a:spcPct val="20000"/>
              </a:spcBef>
              <a:spcAft>
                <a:spcPct val="0"/>
              </a:spcAft>
              <a:buClr>
                <a:srgbClr val="4D4D4D"/>
              </a:buClr>
              <a:buSzTx/>
              <a:buFontTx/>
              <a:buNone/>
              <a:tabLst/>
              <a:defRPr/>
            </a:pPr>
            <a:r>
              <a:rPr kumimoji="0" lang="zh-CN" altLang="en-US" sz="2000" b="1" i="0" u="none" strike="noStrike" kern="0" cap="none" spc="0" normalizeH="0" baseline="0" noProof="0" dirty="0">
                <a:ln>
                  <a:noFill/>
                </a:ln>
                <a:solidFill>
                  <a:srgbClr val="FF3300"/>
                </a:solidFill>
                <a:effectLst/>
                <a:uLnTx/>
                <a:uFillTx/>
                <a:latin typeface="Times New Roman" panose="02020603050405020304" pitchFamily="18" charset="0"/>
                <a:ea typeface="黑体"/>
                <a:cs typeface="+mn-cs"/>
              </a:rPr>
              <a:t>参与，也不需要</a:t>
            </a:r>
          </a:p>
          <a:p>
            <a:pPr marL="342900" marR="0" lvl="0" indent="-342900" algn="l" defTabSz="914400" rtl="0" eaLnBrk="1" fontAlgn="base" latinLnBrk="0" hangingPunct="1">
              <a:lnSpc>
                <a:spcPct val="100000"/>
              </a:lnSpc>
              <a:spcBef>
                <a:spcPct val="20000"/>
              </a:spcBef>
              <a:spcAft>
                <a:spcPct val="0"/>
              </a:spcAft>
              <a:buClr>
                <a:srgbClr val="4D4D4D"/>
              </a:buClr>
              <a:buSzTx/>
              <a:buFontTx/>
              <a:buNone/>
              <a:tabLst/>
              <a:defRPr/>
            </a:pPr>
            <a:r>
              <a:rPr kumimoji="0" lang="zh-CN" altLang="en-US" sz="2000" b="1" i="0" u="none" strike="noStrike" kern="0" cap="none" spc="0" normalizeH="0" baseline="0" noProof="0" dirty="0">
                <a:ln>
                  <a:noFill/>
                </a:ln>
                <a:solidFill>
                  <a:srgbClr val="FF3300"/>
                </a:solidFill>
                <a:effectLst/>
                <a:uLnTx/>
                <a:uFillTx/>
                <a:latin typeface="Times New Roman" panose="02020603050405020304" pitchFamily="18" charset="0"/>
                <a:ea typeface="黑体"/>
                <a:cs typeface="+mn-cs"/>
              </a:rPr>
              <a:t>实时查询证书库</a:t>
            </a:r>
          </a:p>
        </p:txBody>
      </p:sp>
    </p:spTree>
    <p:extLst>
      <p:ext uri="{BB962C8B-B14F-4D97-AF65-F5344CB8AC3E}">
        <p14:creationId xmlns:p14="http://schemas.microsoft.com/office/powerpoint/2010/main" val="1066385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anim calcmode="lin" valueType="num">
                                      <p:cBhvr additive="base">
                                        <p:cTn id="11"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6">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 calcmode="lin" valueType="num">
                                      <p:cBhvr additive="base">
                                        <p:cTn id="15"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6">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a:extLst>
              <a:ext uri="{FF2B5EF4-FFF2-40B4-BE49-F238E27FC236}">
                <a16:creationId xmlns:a16="http://schemas.microsoft.com/office/drawing/2014/main" id="{8FA3D666-7EC9-4E00-89EA-A1434C1B0E07}"/>
              </a:ext>
            </a:extLst>
          </p:cNvPr>
          <p:cNvSpPr>
            <a:spLocks noGrp="1" noChangeArrowheads="1"/>
          </p:cNvSpPr>
          <p:nvPr>
            <p:ph type="title"/>
          </p:nvPr>
        </p:nvSpPr>
        <p:spPr/>
        <p:txBody>
          <a:bodyPr/>
          <a:lstStyle/>
          <a:p>
            <a:pPr eaLnBrk="1" hangingPunct="1">
              <a:defRPr/>
            </a:pPr>
            <a:r>
              <a:rPr lang="zh-CN" altLang="en-US">
                <a:latin typeface="Times New Roman" pitchFamily="18" charset="0"/>
              </a:rPr>
              <a:t>握手协议的</a:t>
            </a:r>
            <a:r>
              <a:rPr lang="en-US" altLang="zh-CN">
                <a:latin typeface="Times New Roman" pitchFamily="18" charset="0"/>
              </a:rPr>
              <a:t>Hello</a:t>
            </a:r>
            <a:r>
              <a:rPr lang="zh-CN" altLang="en-US">
                <a:latin typeface="Times New Roman" pitchFamily="18" charset="0"/>
              </a:rPr>
              <a:t>阶段</a:t>
            </a:r>
            <a:endParaRPr lang="zh-CN" altLang="en-US"/>
          </a:p>
        </p:txBody>
      </p:sp>
      <p:sp>
        <p:nvSpPr>
          <p:cNvPr id="33795" name="Rectangle 3">
            <a:extLst>
              <a:ext uri="{FF2B5EF4-FFF2-40B4-BE49-F238E27FC236}">
                <a16:creationId xmlns:a16="http://schemas.microsoft.com/office/drawing/2014/main" id="{820BBC22-E184-46F7-A34B-DCD30CFD0777}"/>
              </a:ext>
            </a:extLst>
          </p:cNvPr>
          <p:cNvSpPr>
            <a:spLocks noGrp="1" noChangeArrowheads="1"/>
          </p:cNvSpPr>
          <p:nvPr>
            <p:ph idx="1"/>
          </p:nvPr>
        </p:nvSpPr>
        <p:spPr>
          <a:xfrm>
            <a:off x="429419" y="1441868"/>
            <a:ext cx="8285162" cy="4846637"/>
          </a:xfrm>
        </p:spPr>
        <p:txBody>
          <a:bodyPr/>
          <a:lstStyle/>
          <a:p>
            <a:pPr eaLnBrk="1" hangingPunct="1">
              <a:lnSpc>
                <a:spcPts val="4200"/>
              </a:lnSpc>
              <a:spcBef>
                <a:spcPts val="0"/>
              </a:spcBef>
              <a:buFontTx/>
              <a:buNone/>
            </a:pPr>
            <a:r>
              <a:rPr lang="en-US" altLang="zh-CN" sz="2800" dirty="0">
                <a:latin typeface="Times New Roman" panose="02020603050405020304" pitchFamily="18" charset="0"/>
              </a:rPr>
              <a:t>——</a:t>
            </a:r>
            <a:r>
              <a:rPr lang="zh-CN" altLang="en-US" sz="2800" dirty="0">
                <a:latin typeface="Times New Roman" panose="02020603050405020304" pitchFamily="18" charset="0"/>
              </a:rPr>
              <a:t>协商协议版本、会话</a:t>
            </a:r>
            <a:r>
              <a:rPr lang="en-US" altLang="zh-CN" sz="2800" dirty="0">
                <a:latin typeface="Times New Roman" panose="02020603050405020304" pitchFamily="18" charset="0"/>
              </a:rPr>
              <a:t>ID</a:t>
            </a:r>
            <a:r>
              <a:rPr lang="zh-CN" altLang="en-US" sz="2800" dirty="0">
                <a:latin typeface="Times New Roman" panose="02020603050405020304" pitchFamily="18" charset="0"/>
              </a:rPr>
              <a:t>、密码组、压缩算法、交换随机数等。 </a:t>
            </a:r>
          </a:p>
          <a:p>
            <a:pPr eaLnBrk="1" hangingPunct="1">
              <a:lnSpc>
                <a:spcPts val="4200"/>
              </a:lnSpc>
              <a:spcBef>
                <a:spcPts val="0"/>
              </a:spcBef>
              <a:buFontTx/>
              <a:buNone/>
            </a:pPr>
            <a:r>
              <a:rPr lang="zh-CN" altLang="en-US" sz="2800" dirty="0">
                <a:latin typeface="Times New Roman" panose="02020603050405020304" pitchFamily="18" charset="0"/>
              </a:rPr>
              <a:t>（</a:t>
            </a:r>
            <a:r>
              <a:rPr lang="en-US" altLang="zh-CN" sz="2800" dirty="0">
                <a:latin typeface="Times New Roman" panose="02020603050405020304" pitchFamily="18" charset="0"/>
              </a:rPr>
              <a:t>1</a:t>
            </a:r>
            <a:r>
              <a:rPr lang="zh-CN" altLang="en-US" sz="2800" dirty="0">
                <a:latin typeface="Times New Roman" panose="02020603050405020304" pitchFamily="18" charset="0"/>
              </a:rPr>
              <a:t>）</a:t>
            </a:r>
            <a:r>
              <a:rPr lang="en-US" altLang="zh-CN" sz="2800" dirty="0">
                <a:latin typeface="Times New Roman" panose="02020603050405020304" pitchFamily="18" charset="0"/>
              </a:rPr>
              <a:t>Client Hello</a:t>
            </a:r>
            <a:r>
              <a:rPr lang="zh-CN" altLang="en-US" sz="2800" dirty="0">
                <a:latin typeface="Times New Roman" panose="02020603050405020304" pitchFamily="18" charset="0"/>
              </a:rPr>
              <a:t>消息</a:t>
            </a:r>
          </a:p>
          <a:p>
            <a:pPr eaLnBrk="1" hangingPunct="1">
              <a:lnSpc>
                <a:spcPts val="4200"/>
              </a:lnSpc>
              <a:spcBef>
                <a:spcPts val="0"/>
              </a:spcBef>
              <a:buFontTx/>
              <a:buNone/>
            </a:pPr>
            <a:r>
              <a:rPr lang="zh-CN" altLang="en-US" sz="2800" dirty="0">
                <a:latin typeface="Times New Roman" panose="02020603050405020304" pitchFamily="18" charset="0"/>
              </a:rPr>
              <a:t>    客户端将版本号、随机数、会话</a:t>
            </a:r>
            <a:r>
              <a:rPr lang="en-US" altLang="zh-CN" sz="2800" dirty="0">
                <a:latin typeface="Times New Roman" panose="02020603050405020304" pitchFamily="18" charset="0"/>
              </a:rPr>
              <a:t>ID</a:t>
            </a:r>
            <a:r>
              <a:rPr lang="zh-CN" altLang="en-US" sz="2800" dirty="0">
                <a:latin typeface="Times New Roman" panose="02020603050405020304" pitchFamily="18" charset="0"/>
              </a:rPr>
              <a:t>、支持的密码算法组合和压缩算法发给服务器供其选择。</a:t>
            </a:r>
          </a:p>
          <a:p>
            <a:pPr eaLnBrk="1" hangingPunct="1">
              <a:lnSpc>
                <a:spcPts val="4200"/>
              </a:lnSpc>
              <a:spcBef>
                <a:spcPts val="0"/>
              </a:spcBef>
              <a:buFontTx/>
              <a:buNone/>
            </a:pPr>
            <a:r>
              <a:rPr lang="zh-CN" altLang="en-US" sz="2800" dirty="0">
                <a:latin typeface="Times New Roman" panose="02020603050405020304" pitchFamily="18" charset="0"/>
              </a:rPr>
              <a:t>（</a:t>
            </a:r>
            <a:r>
              <a:rPr lang="en-US" altLang="zh-CN" sz="2800" dirty="0">
                <a:latin typeface="Times New Roman" panose="02020603050405020304" pitchFamily="18" charset="0"/>
              </a:rPr>
              <a:t>2</a:t>
            </a:r>
            <a:r>
              <a:rPr lang="zh-CN" altLang="en-US" sz="2800" dirty="0">
                <a:latin typeface="Times New Roman" panose="02020603050405020304" pitchFamily="18" charset="0"/>
              </a:rPr>
              <a:t>）</a:t>
            </a:r>
            <a:r>
              <a:rPr lang="en-US" altLang="zh-CN" sz="2800" dirty="0">
                <a:latin typeface="Times New Roman" panose="02020603050405020304" pitchFamily="18" charset="0"/>
              </a:rPr>
              <a:t>Server Hello</a:t>
            </a:r>
            <a:r>
              <a:rPr lang="zh-CN" altLang="en-US" sz="2800" dirty="0">
                <a:latin typeface="Times New Roman" panose="02020603050405020304" pitchFamily="18" charset="0"/>
              </a:rPr>
              <a:t>消息</a:t>
            </a:r>
          </a:p>
          <a:p>
            <a:pPr eaLnBrk="1" hangingPunct="1">
              <a:lnSpc>
                <a:spcPts val="4200"/>
              </a:lnSpc>
              <a:spcBef>
                <a:spcPts val="0"/>
              </a:spcBef>
              <a:buFontTx/>
              <a:buNone/>
            </a:pPr>
            <a:r>
              <a:rPr lang="zh-CN" altLang="en-US" sz="2800" dirty="0">
                <a:latin typeface="Times New Roman" panose="02020603050405020304" pitchFamily="18" charset="0"/>
              </a:rPr>
              <a:t>    该消息做出决定并将决定传回客户端：版本号、会话</a:t>
            </a:r>
            <a:r>
              <a:rPr lang="en-US" altLang="zh-CN" sz="2800" dirty="0">
                <a:latin typeface="Times New Roman" panose="02020603050405020304" pitchFamily="18" charset="0"/>
              </a:rPr>
              <a:t>ID</a:t>
            </a:r>
            <a:r>
              <a:rPr lang="zh-CN" altLang="en-US" sz="2800" dirty="0">
                <a:latin typeface="Times New Roman" panose="02020603050405020304" pitchFamily="18" charset="0"/>
              </a:rPr>
              <a:t>、服务器随机数、选择的密码算法组合和压缩算法。</a:t>
            </a:r>
          </a:p>
        </p:txBody>
      </p:sp>
      <p:sp>
        <p:nvSpPr>
          <p:cNvPr id="33796" name="日期占位符 3">
            <a:extLst>
              <a:ext uri="{FF2B5EF4-FFF2-40B4-BE49-F238E27FC236}">
                <a16:creationId xmlns:a16="http://schemas.microsoft.com/office/drawing/2014/main" id="{697BE3D1-FBF9-49DD-A6D2-37218F875D38}"/>
              </a:ext>
            </a:extLst>
          </p:cNvPr>
          <p:cNvSpPr>
            <a:spLocks noGrp="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B1F3A171-5223-4D8F-A2F8-D59647A0BF58}" type="datetime1">
              <a:rPr lang="zh-CN" altLang="en-US" smtClean="0">
                <a:solidFill>
                  <a:schemeClr val="bg1"/>
                </a:solidFill>
                <a:latin typeface="Verdana" panose="020B0604030504040204" pitchFamily="34" charset="0"/>
              </a:rPr>
              <a:pPr eaLnBrk="1" hangingPunct="1"/>
              <a:t>2021/11/15</a:t>
            </a:fld>
            <a:endParaRPr lang="en-US" altLang="zh-CN">
              <a:solidFill>
                <a:schemeClr val="bg1"/>
              </a:solidFill>
              <a:latin typeface="Verdana" panose="020B0604030504040204" pitchFamily="34" charset="0"/>
            </a:endParaRPr>
          </a:p>
        </p:txBody>
      </p:sp>
      <p:sp>
        <p:nvSpPr>
          <p:cNvPr id="33797" name="灯片编号占位符 5">
            <a:extLst>
              <a:ext uri="{FF2B5EF4-FFF2-40B4-BE49-F238E27FC236}">
                <a16:creationId xmlns:a16="http://schemas.microsoft.com/office/drawing/2014/main" id="{2F882D41-7AC9-4F64-9B7B-FE6AE9B66C65}"/>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63D1F5D4-EE16-4A01-BE1C-CF2DC9E6815E}" type="slidenum">
              <a:rPr lang="en-US" altLang="zh-CN">
                <a:solidFill>
                  <a:schemeClr val="bg1"/>
                </a:solidFill>
                <a:latin typeface="Verdana" panose="020B0604030504040204" pitchFamily="34" charset="0"/>
              </a:rPr>
              <a:pPr eaLnBrk="1" hangingPunct="1"/>
              <a:t>48</a:t>
            </a:fld>
            <a:endParaRPr lang="en-US" altLang="zh-CN">
              <a:solidFill>
                <a:schemeClr val="bg1"/>
              </a:solidFill>
              <a:latin typeface="Verdana" panose="020B0604030504040204" pitchFamily="34" charset="0"/>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a:extLst>
              <a:ext uri="{FF2B5EF4-FFF2-40B4-BE49-F238E27FC236}">
                <a16:creationId xmlns:a16="http://schemas.microsoft.com/office/drawing/2014/main" id="{E5681681-41F2-4300-84FB-7E67F56258ED}"/>
              </a:ext>
            </a:extLst>
          </p:cNvPr>
          <p:cNvSpPr>
            <a:spLocks noGrp="1" noChangeArrowheads="1"/>
          </p:cNvSpPr>
          <p:nvPr>
            <p:ph type="title"/>
          </p:nvPr>
        </p:nvSpPr>
        <p:spPr/>
        <p:txBody>
          <a:bodyPr/>
          <a:lstStyle/>
          <a:p>
            <a:pPr eaLnBrk="1" hangingPunct="1">
              <a:defRPr/>
            </a:pPr>
            <a:r>
              <a:rPr lang="zh-CN" altLang="en-US" sz="4000" dirty="0">
                <a:latin typeface="Times New Roman" pitchFamily="18" charset="0"/>
              </a:rPr>
              <a:t>握手协议的</a:t>
            </a:r>
            <a:r>
              <a:rPr lang="en-US" altLang="zh-CN" sz="4000" dirty="0">
                <a:latin typeface="Times New Roman" pitchFamily="18" charset="0"/>
              </a:rPr>
              <a:t>Key Agreement</a:t>
            </a:r>
            <a:r>
              <a:rPr lang="zh-CN" altLang="en-US" sz="4000" dirty="0">
                <a:latin typeface="Times New Roman" pitchFamily="18" charset="0"/>
              </a:rPr>
              <a:t>阶段</a:t>
            </a:r>
          </a:p>
        </p:txBody>
      </p:sp>
      <p:sp>
        <p:nvSpPr>
          <p:cNvPr id="34819" name="Rectangle 3">
            <a:extLst>
              <a:ext uri="{FF2B5EF4-FFF2-40B4-BE49-F238E27FC236}">
                <a16:creationId xmlns:a16="http://schemas.microsoft.com/office/drawing/2014/main" id="{98B96275-8C94-4701-9693-182FE025FA08}"/>
              </a:ext>
            </a:extLst>
          </p:cNvPr>
          <p:cNvSpPr>
            <a:spLocks noGrp="1" noChangeArrowheads="1"/>
          </p:cNvSpPr>
          <p:nvPr>
            <p:ph idx="1"/>
          </p:nvPr>
        </p:nvSpPr>
        <p:spPr>
          <a:xfrm>
            <a:off x="567740" y="1506037"/>
            <a:ext cx="8008519" cy="4622048"/>
          </a:xfrm>
        </p:spPr>
        <p:txBody>
          <a:bodyPr/>
          <a:lstStyle/>
          <a:p>
            <a:pPr eaLnBrk="1" hangingPunct="1">
              <a:lnSpc>
                <a:spcPts val="4200"/>
              </a:lnSpc>
              <a:spcBef>
                <a:spcPts val="0"/>
              </a:spcBef>
              <a:buFontTx/>
              <a:buNone/>
            </a:pPr>
            <a:r>
              <a:rPr lang="en-US" altLang="zh-CN" sz="2800" dirty="0">
                <a:latin typeface="Times New Roman" panose="02020603050405020304" pitchFamily="18" charset="0"/>
              </a:rPr>
              <a:t>——</a:t>
            </a:r>
            <a:r>
              <a:rPr lang="zh-CN" altLang="en-US" sz="2800" dirty="0">
                <a:latin typeface="Times New Roman" panose="02020603050405020304" pitchFamily="18" charset="0"/>
              </a:rPr>
              <a:t>发送服务器证书，并请求客户端证书（可选）。</a:t>
            </a:r>
          </a:p>
          <a:p>
            <a:pPr eaLnBrk="1" hangingPunct="1">
              <a:lnSpc>
                <a:spcPts val="4200"/>
              </a:lnSpc>
              <a:spcBef>
                <a:spcPts val="0"/>
              </a:spcBef>
              <a:buFontTx/>
              <a:buNone/>
            </a:pPr>
            <a:r>
              <a:rPr lang="zh-CN" altLang="en-US" sz="2800" dirty="0">
                <a:latin typeface="Times New Roman" panose="02020603050405020304" pitchFamily="18" charset="0"/>
              </a:rPr>
              <a:t>（</a:t>
            </a:r>
            <a:r>
              <a:rPr lang="en-US" altLang="zh-CN" sz="2800" dirty="0">
                <a:latin typeface="Times New Roman" panose="02020603050405020304" pitchFamily="18" charset="0"/>
              </a:rPr>
              <a:t>3</a:t>
            </a:r>
            <a:r>
              <a:rPr lang="zh-CN" altLang="en-US" sz="2800" dirty="0">
                <a:latin typeface="Times New Roman" panose="02020603050405020304" pitchFamily="18" charset="0"/>
              </a:rPr>
              <a:t>）</a:t>
            </a:r>
            <a:r>
              <a:rPr lang="en-US" altLang="zh-CN" sz="2800" dirty="0">
                <a:latin typeface="Times New Roman" panose="02020603050405020304" pitchFamily="18" charset="0"/>
              </a:rPr>
              <a:t>Certificate</a:t>
            </a:r>
            <a:r>
              <a:rPr lang="zh-CN" altLang="en-US" sz="2800" dirty="0">
                <a:latin typeface="Times New Roman" panose="02020603050405020304" pitchFamily="18" charset="0"/>
              </a:rPr>
              <a:t>消息</a:t>
            </a:r>
          </a:p>
          <a:p>
            <a:pPr eaLnBrk="1" hangingPunct="1">
              <a:lnSpc>
                <a:spcPts val="4200"/>
              </a:lnSpc>
              <a:spcBef>
                <a:spcPts val="0"/>
              </a:spcBef>
              <a:buFontTx/>
              <a:buNone/>
            </a:pPr>
            <a:r>
              <a:rPr lang="zh-CN" altLang="en-US" sz="2800" dirty="0">
                <a:latin typeface="Times New Roman" panose="02020603050405020304" pitchFamily="18" charset="0"/>
              </a:rPr>
              <a:t>    服务器发送自己证书给客户端以证明自己身份。</a:t>
            </a:r>
          </a:p>
          <a:p>
            <a:pPr eaLnBrk="1" hangingPunct="1">
              <a:lnSpc>
                <a:spcPts val="4200"/>
              </a:lnSpc>
              <a:spcBef>
                <a:spcPts val="0"/>
              </a:spcBef>
              <a:buFontTx/>
              <a:buNone/>
            </a:pPr>
            <a:r>
              <a:rPr lang="zh-CN" altLang="en-US" sz="2800" dirty="0">
                <a:latin typeface="Times New Roman" panose="02020603050405020304" pitchFamily="18" charset="0"/>
              </a:rPr>
              <a:t>（</a:t>
            </a:r>
            <a:r>
              <a:rPr lang="en-US" altLang="zh-CN" sz="2800" dirty="0">
                <a:latin typeface="Times New Roman" panose="02020603050405020304" pitchFamily="18" charset="0"/>
              </a:rPr>
              <a:t>4</a:t>
            </a:r>
            <a:r>
              <a:rPr lang="zh-CN" altLang="en-US" sz="2800" dirty="0">
                <a:latin typeface="Times New Roman" panose="02020603050405020304" pitchFamily="18" charset="0"/>
              </a:rPr>
              <a:t>）</a:t>
            </a:r>
            <a:r>
              <a:rPr lang="en-US" altLang="zh-CN" sz="2800" dirty="0">
                <a:latin typeface="Times New Roman" panose="02020603050405020304" pitchFamily="18" charset="0"/>
              </a:rPr>
              <a:t>Server Hello Done</a:t>
            </a:r>
            <a:r>
              <a:rPr lang="zh-CN" altLang="en-US" sz="2800" dirty="0">
                <a:latin typeface="Times New Roman" panose="02020603050405020304" pitchFamily="18" charset="0"/>
              </a:rPr>
              <a:t>消息</a:t>
            </a:r>
          </a:p>
          <a:p>
            <a:pPr eaLnBrk="1" hangingPunct="1">
              <a:lnSpc>
                <a:spcPts val="4200"/>
              </a:lnSpc>
              <a:spcBef>
                <a:spcPts val="0"/>
              </a:spcBef>
              <a:buFontTx/>
              <a:buNone/>
            </a:pPr>
            <a:r>
              <a:rPr lang="zh-CN" altLang="en-US" sz="2800" dirty="0">
                <a:latin typeface="Times New Roman" panose="02020603050405020304" pitchFamily="18" charset="0"/>
              </a:rPr>
              <a:t>    服务器向客户端表明</a:t>
            </a:r>
            <a:r>
              <a:rPr lang="en-US" altLang="zh-CN" sz="2800" dirty="0">
                <a:latin typeface="Times New Roman" panose="02020603050405020304" pitchFamily="18" charset="0"/>
              </a:rPr>
              <a:t>Server Hello</a:t>
            </a:r>
            <a:r>
              <a:rPr lang="zh-CN" altLang="en-US" sz="2800" dirty="0">
                <a:latin typeface="Times New Roman" panose="02020603050405020304" pitchFamily="18" charset="0"/>
              </a:rPr>
              <a:t>结束。</a:t>
            </a:r>
          </a:p>
          <a:p>
            <a:pPr eaLnBrk="1" hangingPunct="1">
              <a:lnSpc>
                <a:spcPts val="4200"/>
              </a:lnSpc>
              <a:spcBef>
                <a:spcPts val="0"/>
              </a:spcBef>
              <a:buFontTx/>
              <a:buNone/>
            </a:pPr>
            <a:r>
              <a:rPr lang="zh-CN" altLang="en-US" sz="2800" dirty="0">
                <a:latin typeface="Times New Roman" panose="02020603050405020304" pitchFamily="18" charset="0"/>
              </a:rPr>
              <a:t>（</a:t>
            </a:r>
            <a:r>
              <a:rPr lang="en-US" altLang="zh-CN" sz="2800" dirty="0">
                <a:latin typeface="Times New Roman" panose="02020603050405020304" pitchFamily="18" charset="0"/>
              </a:rPr>
              <a:t>5</a:t>
            </a:r>
            <a:r>
              <a:rPr lang="zh-CN" altLang="en-US" sz="2800" dirty="0">
                <a:latin typeface="Times New Roman" panose="02020603050405020304" pitchFamily="18" charset="0"/>
              </a:rPr>
              <a:t>）</a:t>
            </a:r>
            <a:r>
              <a:rPr lang="en-US" altLang="zh-CN" sz="2800" dirty="0">
                <a:latin typeface="Times New Roman" panose="02020603050405020304" pitchFamily="18" charset="0"/>
              </a:rPr>
              <a:t>Client Key Exchange</a:t>
            </a:r>
            <a:r>
              <a:rPr lang="zh-CN" altLang="en-US" sz="2800" dirty="0">
                <a:latin typeface="Times New Roman" panose="02020603050405020304" pitchFamily="18" charset="0"/>
              </a:rPr>
              <a:t>消息</a:t>
            </a:r>
          </a:p>
          <a:p>
            <a:pPr eaLnBrk="1" hangingPunct="1">
              <a:lnSpc>
                <a:spcPts val="4200"/>
              </a:lnSpc>
              <a:spcBef>
                <a:spcPts val="0"/>
              </a:spcBef>
              <a:buFontTx/>
              <a:buNone/>
            </a:pPr>
            <a:r>
              <a:rPr lang="zh-CN" altLang="en-US" sz="2800" dirty="0">
                <a:latin typeface="Times New Roman" panose="02020603050405020304" pitchFamily="18" charset="0"/>
              </a:rPr>
              <a:t>    </a:t>
            </a:r>
            <a:r>
              <a:rPr lang="zh-CN" altLang="en-US" sz="2800" dirty="0">
                <a:solidFill>
                  <a:srgbClr val="FF3300"/>
                </a:solidFill>
                <a:latin typeface="Times New Roman" panose="02020603050405020304" pitchFamily="18" charset="0"/>
              </a:rPr>
              <a:t>客户端用服务器的公钥加密预主密钥发送给服务器，以便双方协商会话密钥。</a:t>
            </a:r>
          </a:p>
        </p:txBody>
      </p:sp>
      <p:sp>
        <p:nvSpPr>
          <p:cNvPr id="34820" name="日期占位符 3">
            <a:extLst>
              <a:ext uri="{FF2B5EF4-FFF2-40B4-BE49-F238E27FC236}">
                <a16:creationId xmlns:a16="http://schemas.microsoft.com/office/drawing/2014/main" id="{27BAB06F-8CA0-4AFF-83EA-225070B2E546}"/>
              </a:ext>
            </a:extLst>
          </p:cNvPr>
          <p:cNvSpPr>
            <a:spLocks noGrp="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B99A1F15-9307-4DB5-87DA-1E5F0935B7D9}" type="datetime1">
              <a:rPr lang="zh-CN" altLang="en-US" smtClean="0">
                <a:solidFill>
                  <a:schemeClr val="bg1"/>
                </a:solidFill>
                <a:latin typeface="Verdana" panose="020B0604030504040204" pitchFamily="34" charset="0"/>
              </a:rPr>
              <a:pPr eaLnBrk="1" hangingPunct="1"/>
              <a:t>2021/11/15</a:t>
            </a:fld>
            <a:endParaRPr lang="en-US" altLang="zh-CN">
              <a:solidFill>
                <a:schemeClr val="bg1"/>
              </a:solidFill>
              <a:latin typeface="Verdana" panose="020B0604030504040204" pitchFamily="34" charset="0"/>
            </a:endParaRPr>
          </a:p>
        </p:txBody>
      </p:sp>
      <p:sp>
        <p:nvSpPr>
          <p:cNvPr id="34821" name="灯片编号占位符 5">
            <a:extLst>
              <a:ext uri="{FF2B5EF4-FFF2-40B4-BE49-F238E27FC236}">
                <a16:creationId xmlns:a16="http://schemas.microsoft.com/office/drawing/2014/main" id="{BE81290F-BB8D-415C-B53C-ABAE1667498F}"/>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47763BA7-45EF-4772-98B7-FC76F98892D5}" type="slidenum">
              <a:rPr lang="en-US" altLang="zh-CN">
                <a:solidFill>
                  <a:schemeClr val="bg1"/>
                </a:solidFill>
                <a:latin typeface="Verdana" panose="020B0604030504040204" pitchFamily="34" charset="0"/>
              </a:rPr>
              <a:pPr eaLnBrk="1" hangingPunct="1"/>
              <a:t>49</a:t>
            </a:fld>
            <a:endParaRPr lang="en-US" altLang="zh-CN">
              <a:solidFill>
                <a:schemeClr val="bg1"/>
              </a:solidFill>
              <a:latin typeface="Verdana" panose="020B0604030504040204" pitchFamily="3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1586" name="Rectangle 2"/>
          <p:cNvSpPr>
            <a:spLocks noGrp="1" noChangeArrowheads="1"/>
          </p:cNvSpPr>
          <p:nvPr>
            <p:ph type="title"/>
          </p:nvPr>
        </p:nvSpPr>
        <p:spPr/>
        <p:txBody>
          <a:bodyPr/>
          <a:lstStyle/>
          <a:p>
            <a:r>
              <a:rPr lang="zh-CN" altLang="en-US" dirty="0">
                <a:latin typeface="Times New Roman" pitchFamily="18" charset="0"/>
              </a:rPr>
              <a:t>对</a:t>
            </a:r>
            <a:r>
              <a:rPr lang="en-US" altLang="zh-CN" dirty="0">
                <a:latin typeface="Times New Roman" pitchFamily="18" charset="0"/>
              </a:rPr>
              <a:t>Web</a:t>
            </a:r>
            <a:r>
              <a:rPr lang="zh-CN" altLang="en-US" dirty="0">
                <a:latin typeface="Times New Roman" pitchFamily="18" charset="0"/>
              </a:rPr>
              <a:t>浏览器的安全威胁</a:t>
            </a:r>
            <a:endParaRPr lang="zh-CN" altLang="en-US" dirty="0"/>
          </a:p>
        </p:txBody>
      </p:sp>
      <p:sp>
        <p:nvSpPr>
          <p:cNvPr id="7" name="Rectangle 3">
            <a:extLst>
              <a:ext uri="{FF2B5EF4-FFF2-40B4-BE49-F238E27FC236}">
                <a16:creationId xmlns:a16="http://schemas.microsoft.com/office/drawing/2014/main" id="{73A3386A-A459-4132-B1A7-938ED7DD3C2B}"/>
              </a:ext>
            </a:extLst>
          </p:cNvPr>
          <p:cNvSpPr txBox="1">
            <a:spLocks noChangeArrowheads="1"/>
          </p:cNvSpPr>
          <p:nvPr/>
        </p:nvSpPr>
        <p:spPr bwMode="gray">
          <a:xfrm>
            <a:off x="381000" y="1641475"/>
            <a:ext cx="8382000"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a:lstStyle>
          <a:p>
            <a:pPr eaLnBrk="1" hangingPunct="1">
              <a:buFontTx/>
              <a:buNone/>
            </a:pPr>
            <a:r>
              <a:rPr kumimoji="0" lang="zh-CN" altLang="en-US" kern="0" dirty="0">
                <a:latin typeface="Times New Roman" panose="02020603050405020304" pitchFamily="18" charset="0"/>
              </a:rPr>
              <a:t>活动内容：</a:t>
            </a:r>
            <a:r>
              <a:rPr kumimoji="0" lang="zh-CN" altLang="en-US" kern="0" dirty="0">
                <a:solidFill>
                  <a:srgbClr val="FF3300"/>
                </a:solidFill>
                <a:latin typeface="Times New Roman" panose="02020603050405020304" pitchFamily="18" charset="0"/>
              </a:rPr>
              <a:t>静态页面</a:t>
            </a:r>
            <a:r>
              <a:rPr kumimoji="0" lang="zh-CN" altLang="en-US" kern="0" dirty="0">
                <a:latin typeface="Times New Roman" panose="02020603050405020304" pitchFamily="18" charset="0"/>
              </a:rPr>
              <a:t>中嵌入的对用户透明的</a:t>
            </a:r>
            <a:r>
              <a:rPr kumimoji="0" lang="zh-CN" altLang="en-US" kern="0" dirty="0">
                <a:solidFill>
                  <a:srgbClr val="FF3300"/>
                </a:solidFill>
                <a:latin typeface="Times New Roman" panose="02020603050405020304" pitchFamily="18" charset="0"/>
              </a:rPr>
              <a:t>程序</a:t>
            </a:r>
          </a:p>
          <a:p>
            <a:pPr eaLnBrk="1" hangingPunct="1">
              <a:buFontTx/>
              <a:buNone/>
            </a:pPr>
            <a:r>
              <a:rPr kumimoji="0" lang="zh-CN" altLang="en-US" kern="0" dirty="0">
                <a:latin typeface="Times New Roman" panose="02020603050405020304" pitchFamily="18" charset="0"/>
              </a:rPr>
              <a:t>                    </a:t>
            </a:r>
            <a:r>
              <a:rPr kumimoji="0" lang="en-US" altLang="zh-CN" kern="0" dirty="0">
                <a:latin typeface="Times New Roman" panose="02020603050405020304" pitchFamily="18" charset="0"/>
              </a:rPr>
              <a:t>——</a:t>
            </a:r>
            <a:r>
              <a:rPr kumimoji="0" lang="zh-CN" altLang="en-US" kern="0" dirty="0">
                <a:latin typeface="Times New Roman" panose="02020603050405020304" pitchFamily="18" charset="0"/>
              </a:rPr>
              <a:t>显示动态图像、下载和播放音乐等。</a:t>
            </a:r>
          </a:p>
          <a:p>
            <a:pPr eaLnBrk="1" hangingPunct="1">
              <a:buFontTx/>
              <a:buNone/>
            </a:pPr>
            <a:r>
              <a:rPr kumimoji="0" lang="zh-CN" altLang="en-US" kern="0" dirty="0">
                <a:latin typeface="Times New Roman" panose="02020603050405020304" pitchFamily="18" charset="0"/>
              </a:rPr>
              <a:t>原来由服务器完成的辅助功能转交给空闲的浏览器。</a:t>
            </a:r>
          </a:p>
          <a:p>
            <a:pPr eaLnBrk="1" hangingPunct="1">
              <a:buFontTx/>
              <a:buNone/>
            </a:pPr>
            <a:endParaRPr kumimoji="0" lang="zh-CN" altLang="en-US" kern="0" dirty="0">
              <a:latin typeface="Times New Roman" panose="02020603050405020304" pitchFamily="18" charset="0"/>
            </a:endParaRPr>
          </a:p>
          <a:p>
            <a:pPr eaLnBrk="1" hangingPunct="1">
              <a:buFontTx/>
              <a:buNone/>
            </a:pPr>
            <a:r>
              <a:rPr kumimoji="0" lang="zh-CN" altLang="en-US" kern="0" dirty="0">
                <a:latin typeface="Times New Roman" panose="02020603050405020304" pitchFamily="18" charset="0"/>
              </a:rPr>
              <a:t>用户查看这种页面时，它们会自动下载并在浏览器上运行。</a:t>
            </a:r>
          </a:p>
          <a:p>
            <a:pPr eaLnBrk="1" hangingPunct="1">
              <a:buFontTx/>
              <a:buNone/>
            </a:pPr>
            <a:endParaRPr kumimoji="0" lang="zh-CN" altLang="en-US" kern="0" dirty="0">
              <a:latin typeface="Times New Roman" panose="02020603050405020304" pitchFamily="18" charset="0"/>
            </a:endParaRPr>
          </a:p>
          <a:p>
            <a:pPr eaLnBrk="1" hangingPunct="1">
              <a:buFontTx/>
              <a:buNone/>
            </a:pPr>
            <a:r>
              <a:rPr kumimoji="0" lang="zh-CN" altLang="en-US" kern="0" dirty="0">
                <a:latin typeface="Times New Roman" panose="02020603050405020304" pitchFamily="18" charset="0"/>
              </a:rPr>
              <a:t>破坏浏览器的人将破坏性的活动内容放进看起来无害的页面。 </a:t>
            </a:r>
          </a:p>
        </p:txBody>
      </p:sp>
      <p:sp>
        <p:nvSpPr>
          <p:cNvPr id="8" name="AutoShape 4">
            <a:extLst>
              <a:ext uri="{FF2B5EF4-FFF2-40B4-BE49-F238E27FC236}">
                <a16:creationId xmlns:a16="http://schemas.microsoft.com/office/drawing/2014/main" id="{B88B30B6-C6C0-447C-B7D3-151C68D8B6C7}"/>
              </a:ext>
            </a:extLst>
          </p:cNvPr>
          <p:cNvSpPr>
            <a:spLocks noChangeArrowheads="1"/>
          </p:cNvSpPr>
          <p:nvPr/>
        </p:nvSpPr>
        <p:spPr bwMode="auto">
          <a:xfrm>
            <a:off x="3348038" y="4226623"/>
            <a:ext cx="360362" cy="720725"/>
          </a:xfrm>
          <a:prstGeom prst="downArrow">
            <a:avLst>
              <a:gd name="adj1" fmla="val 50000"/>
              <a:gd name="adj2" fmla="val 50000"/>
            </a:avLst>
          </a:prstGeom>
          <a:solidFill>
            <a:schemeClr val="accent1"/>
          </a:solidFill>
          <a:ln w="9525">
            <a:solidFill>
              <a:schemeClr val="tx1"/>
            </a:solidFill>
            <a:miter lim="800000"/>
            <a:headEnd/>
            <a:tailEnd/>
          </a:ln>
        </p:spPr>
        <p:txBody>
          <a:bodyPr vert="eaVert"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9" name="AutoShape 5">
            <a:extLst>
              <a:ext uri="{FF2B5EF4-FFF2-40B4-BE49-F238E27FC236}">
                <a16:creationId xmlns:a16="http://schemas.microsoft.com/office/drawing/2014/main" id="{53DFD96D-9352-4EEA-B6AF-ADECA56170C8}"/>
              </a:ext>
            </a:extLst>
          </p:cNvPr>
          <p:cNvSpPr>
            <a:spLocks noChangeArrowheads="1"/>
          </p:cNvSpPr>
          <p:nvPr/>
        </p:nvSpPr>
        <p:spPr bwMode="auto">
          <a:xfrm>
            <a:off x="5292725" y="4226623"/>
            <a:ext cx="360363" cy="720725"/>
          </a:xfrm>
          <a:prstGeom prst="upArrow">
            <a:avLst>
              <a:gd name="adj1" fmla="val 50000"/>
              <a:gd name="adj2" fmla="val 50000"/>
            </a:avLst>
          </a:prstGeom>
          <a:solidFill>
            <a:schemeClr val="accent1"/>
          </a:solidFill>
          <a:ln w="9525">
            <a:solidFill>
              <a:schemeClr val="tx1"/>
            </a:solidFill>
            <a:miter lim="800000"/>
            <a:headEnd/>
            <a:tailEnd/>
          </a:ln>
        </p:spPr>
        <p:txBody>
          <a:bodyPr vert="eaVert"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3" name="AutoShape 6">
            <a:extLst>
              <a:ext uri="{FF2B5EF4-FFF2-40B4-BE49-F238E27FC236}">
                <a16:creationId xmlns:a16="http://schemas.microsoft.com/office/drawing/2014/main" id="{FDB5DC52-BF56-44A4-9C67-DD6D3197CFD7}"/>
              </a:ext>
            </a:extLst>
          </p:cNvPr>
          <p:cNvSpPr>
            <a:spLocks noChangeArrowheads="1"/>
          </p:cNvSpPr>
          <p:nvPr/>
        </p:nvSpPr>
        <p:spPr bwMode="auto">
          <a:xfrm>
            <a:off x="123825" y="685800"/>
            <a:ext cx="1657350" cy="776287"/>
          </a:xfrm>
          <a:prstGeom prst="wedgeRoundRectCallout">
            <a:avLst>
              <a:gd name="adj1" fmla="val 34204"/>
              <a:gd name="adj2" fmla="val 87227"/>
              <a:gd name="adj3" fmla="val 16667"/>
            </a:avLst>
          </a:prstGeom>
          <a:solidFill>
            <a:srgbClr val="F28C1C"/>
          </a:solidFill>
          <a:ln w="9525">
            <a:solidFill>
              <a:srgbClr val="4D4D4D"/>
            </a:solidFill>
            <a:miter lim="800000"/>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2400" i="0" u="none" strike="noStrike" kern="0" cap="none" spc="0" normalizeH="0" baseline="0" noProof="0" dirty="0">
                <a:ln>
                  <a:noFill/>
                </a:ln>
                <a:solidFill>
                  <a:srgbClr val="4D4D4D"/>
                </a:solidFill>
                <a:effectLst/>
                <a:uLnTx/>
                <a:uFillTx/>
                <a:latin typeface="Times New Roman" panose="02020603050405020304" pitchFamily="18" charset="0"/>
                <a:ea typeface="宋体" panose="02010600030101010101" pitchFamily="2" charset="-122"/>
              </a:rPr>
              <a:t>动态页面</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2400" i="0" u="none" strike="noStrike" kern="0" cap="none" spc="0" normalizeH="0" baseline="0" noProof="0" dirty="0">
                <a:ln>
                  <a:noFill/>
                </a:ln>
                <a:solidFill>
                  <a:srgbClr val="4D4D4D"/>
                </a:solidFill>
                <a:effectLst/>
                <a:uLnTx/>
                <a:uFillTx/>
                <a:latin typeface="Times New Roman" panose="02020603050405020304" pitchFamily="18" charset="0"/>
                <a:ea typeface="宋体" panose="02010600030101010101" pitchFamily="2" charset="-122"/>
              </a:rPr>
              <a:t>双向交互</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a:extLst>
              <a:ext uri="{FF2B5EF4-FFF2-40B4-BE49-F238E27FC236}">
                <a16:creationId xmlns:a16="http://schemas.microsoft.com/office/drawing/2014/main" id="{605531F8-9052-4FCF-ACE4-9584B9F2F0BB}"/>
              </a:ext>
            </a:extLst>
          </p:cNvPr>
          <p:cNvSpPr>
            <a:spLocks noGrp="1" noChangeArrowheads="1"/>
          </p:cNvSpPr>
          <p:nvPr>
            <p:ph type="title"/>
          </p:nvPr>
        </p:nvSpPr>
        <p:spPr/>
        <p:txBody>
          <a:bodyPr/>
          <a:lstStyle/>
          <a:p>
            <a:pPr eaLnBrk="1" hangingPunct="1">
              <a:defRPr/>
            </a:pPr>
            <a:r>
              <a:rPr lang="zh-CN" altLang="en-US">
                <a:latin typeface="Times New Roman" pitchFamily="18" charset="0"/>
              </a:rPr>
              <a:t>握手协议的</a:t>
            </a:r>
            <a:r>
              <a:rPr lang="en-US" altLang="zh-CN">
                <a:latin typeface="Times New Roman" pitchFamily="18" charset="0"/>
              </a:rPr>
              <a:t>Finished</a:t>
            </a:r>
            <a:r>
              <a:rPr lang="zh-CN" altLang="en-US">
                <a:latin typeface="Times New Roman" pitchFamily="18" charset="0"/>
              </a:rPr>
              <a:t>阶段</a:t>
            </a:r>
          </a:p>
        </p:txBody>
      </p:sp>
      <p:sp>
        <p:nvSpPr>
          <p:cNvPr id="35843" name="Rectangle 3">
            <a:extLst>
              <a:ext uri="{FF2B5EF4-FFF2-40B4-BE49-F238E27FC236}">
                <a16:creationId xmlns:a16="http://schemas.microsoft.com/office/drawing/2014/main" id="{7CF89DD5-65AA-43B3-A047-537663F943B3}"/>
              </a:ext>
            </a:extLst>
          </p:cNvPr>
          <p:cNvSpPr>
            <a:spLocks noGrp="1" noChangeArrowheads="1"/>
          </p:cNvSpPr>
          <p:nvPr>
            <p:ph idx="1"/>
          </p:nvPr>
        </p:nvSpPr>
        <p:spPr>
          <a:xfrm>
            <a:off x="429419" y="1602289"/>
            <a:ext cx="8285162" cy="4114800"/>
          </a:xfrm>
        </p:spPr>
        <p:txBody>
          <a:bodyPr/>
          <a:lstStyle/>
          <a:p>
            <a:pPr eaLnBrk="1" hangingPunct="1">
              <a:lnSpc>
                <a:spcPct val="150000"/>
              </a:lnSpc>
              <a:spcBef>
                <a:spcPts val="0"/>
              </a:spcBef>
              <a:buFontTx/>
              <a:buNone/>
            </a:pPr>
            <a:r>
              <a:rPr lang="en-US" altLang="zh-CN" sz="2800" dirty="0">
                <a:latin typeface="Times New Roman" panose="02020603050405020304" pitchFamily="18" charset="0"/>
              </a:rPr>
              <a:t>——</a:t>
            </a:r>
            <a:r>
              <a:rPr lang="zh-CN" altLang="en-US" sz="2800" dirty="0">
                <a:latin typeface="Times New Roman" panose="02020603050405020304" pitchFamily="18" charset="0"/>
              </a:rPr>
              <a:t>改变密码组，完成握手。</a:t>
            </a:r>
          </a:p>
          <a:p>
            <a:pPr eaLnBrk="1" hangingPunct="1">
              <a:lnSpc>
                <a:spcPct val="150000"/>
              </a:lnSpc>
              <a:spcBef>
                <a:spcPts val="0"/>
              </a:spcBef>
              <a:buFontTx/>
              <a:buNone/>
            </a:pPr>
            <a:r>
              <a:rPr lang="zh-CN" altLang="en-US" sz="2800" dirty="0">
                <a:latin typeface="Times New Roman" panose="02020603050405020304" pitchFamily="18" charset="0"/>
              </a:rPr>
              <a:t>（</a:t>
            </a:r>
            <a:r>
              <a:rPr lang="en-US" altLang="zh-CN" sz="2800" dirty="0">
                <a:latin typeface="Times New Roman" panose="02020603050405020304" pitchFamily="18" charset="0"/>
              </a:rPr>
              <a:t>6</a:t>
            </a:r>
            <a:r>
              <a:rPr lang="zh-CN" altLang="en-US" sz="2800" dirty="0">
                <a:latin typeface="Times New Roman" panose="02020603050405020304" pitchFamily="18" charset="0"/>
              </a:rPr>
              <a:t>）</a:t>
            </a:r>
            <a:r>
              <a:rPr lang="en-US" altLang="zh-CN" sz="2800" dirty="0">
                <a:latin typeface="Times New Roman" panose="02020603050405020304" pitchFamily="18" charset="0"/>
              </a:rPr>
              <a:t>Change Cipher Spec</a:t>
            </a:r>
            <a:r>
              <a:rPr lang="zh-CN" altLang="en-US" sz="2800" dirty="0">
                <a:latin typeface="Times New Roman" panose="02020603050405020304" pitchFamily="18" charset="0"/>
              </a:rPr>
              <a:t>消息</a:t>
            </a:r>
          </a:p>
          <a:p>
            <a:pPr eaLnBrk="1" hangingPunct="1">
              <a:lnSpc>
                <a:spcPct val="150000"/>
              </a:lnSpc>
              <a:spcBef>
                <a:spcPts val="0"/>
              </a:spcBef>
              <a:buFontTx/>
              <a:buNone/>
            </a:pPr>
            <a:r>
              <a:rPr lang="zh-CN" altLang="en-US" sz="2800" dirty="0">
                <a:latin typeface="Times New Roman" panose="02020603050405020304" pitchFamily="18" charset="0"/>
              </a:rPr>
              <a:t>    表示记录加密及认证的改变，指示将启用新密钥。</a:t>
            </a:r>
          </a:p>
          <a:p>
            <a:pPr eaLnBrk="1" hangingPunct="1">
              <a:lnSpc>
                <a:spcPct val="150000"/>
              </a:lnSpc>
              <a:spcBef>
                <a:spcPts val="0"/>
              </a:spcBef>
              <a:buFontTx/>
              <a:buNone/>
            </a:pPr>
            <a:r>
              <a:rPr lang="zh-CN" altLang="en-US" sz="2800" dirty="0">
                <a:latin typeface="Times New Roman" panose="02020603050405020304" pitchFamily="18" charset="0"/>
              </a:rPr>
              <a:t>（</a:t>
            </a:r>
            <a:r>
              <a:rPr lang="en-US" altLang="zh-CN" sz="2800" dirty="0">
                <a:latin typeface="Times New Roman" panose="02020603050405020304" pitchFamily="18" charset="0"/>
              </a:rPr>
              <a:t>7</a:t>
            </a:r>
            <a:r>
              <a:rPr lang="zh-CN" altLang="en-US" sz="2800" dirty="0">
                <a:latin typeface="Times New Roman" panose="02020603050405020304" pitchFamily="18" charset="0"/>
              </a:rPr>
              <a:t>）</a:t>
            </a:r>
            <a:r>
              <a:rPr lang="en-US" altLang="zh-CN" sz="2800" dirty="0">
                <a:latin typeface="Times New Roman" panose="02020603050405020304" pitchFamily="18" charset="0"/>
              </a:rPr>
              <a:t>Finished</a:t>
            </a:r>
            <a:r>
              <a:rPr lang="zh-CN" altLang="en-US" sz="2800" dirty="0">
                <a:latin typeface="Times New Roman" panose="02020603050405020304" pitchFamily="18" charset="0"/>
              </a:rPr>
              <a:t>消息</a:t>
            </a:r>
          </a:p>
          <a:p>
            <a:pPr eaLnBrk="1" hangingPunct="1">
              <a:lnSpc>
                <a:spcPct val="150000"/>
              </a:lnSpc>
              <a:spcBef>
                <a:spcPts val="0"/>
              </a:spcBef>
              <a:buFontTx/>
              <a:buNone/>
            </a:pPr>
            <a:r>
              <a:rPr lang="zh-CN" altLang="en-US" sz="2800" dirty="0">
                <a:latin typeface="Times New Roman" panose="02020603050405020304" pitchFamily="18" charset="0"/>
              </a:rPr>
              <a:t>    客户端收到</a:t>
            </a:r>
            <a:r>
              <a:rPr lang="en-US" altLang="zh-CN" sz="2800" dirty="0">
                <a:latin typeface="Times New Roman" panose="02020603050405020304" pitchFamily="18" charset="0"/>
              </a:rPr>
              <a:t>Finished</a:t>
            </a:r>
            <a:r>
              <a:rPr lang="zh-CN" altLang="en-US" sz="2800" dirty="0">
                <a:latin typeface="Times New Roman" panose="02020603050405020304" pitchFamily="18" charset="0"/>
              </a:rPr>
              <a:t>消息表明服务器已用私钥解开预主密钥，并最终生成了正确的会话密钥。</a:t>
            </a:r>
          </a:p>
        </p:txBody>
      </p:sp>
      <p:sp>
        <p:nvSpPr>
          <p:cNvPr id="35844" name="日期占位符 3">
            <a:extLst>
              <a:ext uri="{FF2B5EF4-FFF2-40B4-BE49-F238E27FC236}">
                <a16:creationId xmlns:a16="http://schemas.microsoft.com/office/drawing/2014/main" id="{A5897613-D16F-4717-A9C0-E81D9F662EFF}"/>
              </a:ext>
            </a:extLst>
          </p:cNvPr>
          <p:cNvSpPr>
            <a:spLocks noGrp="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4D6A1376-6D24-428B-9299-A28766D2BB8C}" type="datetime1">
              <a:rPr lang="zh-CN" altLang="en-US" smtClean="0">
                <a:solidFill>
                  <a:schemeClr val="bg1"/>
                </a:solidFill>
                <a:latin typeface="Verdana" panose="020B0604030504040204" pitchFamily="34" charset="0"/>
              </a:rPr>
              <a:pPr eaLnBrk="1" hangingPunct="1"/>
              <a:t>2021/11/15</a:t>
            </a:fld>
            <a:endParaRPr lang="en-US" altLang="zh-CN">
              <a:solidFill>
                <a:schemeClr val="bg1"/>
              </a:solidFill>
              <a:latin typeface="Verdana" panose="020B0604030504040204" pitchFamily="34" charset="0"/>
            </a:endParaRPr>
          </a:p>
        </p:txBody>
      </p:sp>
      <p:sp>
        <p:nvSpPr>
          <p:cNvPr id="35845" name="灯片编号占位符 5">
            <a:extLst>
              <a:ext uri="{FF2B5EF4-FFF2-40B4-BE49-F238E27FC236}">
                <a16:creationId xmlns:a16="http://schemas.microsoft.com/office/drawing/2014/main" id="{F056FAA7-145C-421A-A86F-3AC8209E8388}"/>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2D7EE935-604E-4CF2-84F1-0A8056759BBD}" type="slidenum">
              <a:rPr lang="en-US" altLang="zh-CN">
                <a:solidFill>
                  <a:schemeClr val="bg1"/>
                </a:solidFill>
                <a:latin typeface="Verdana" panose="020B0604030504040204" pitchFamily="34" charset="0"/>
              </a:rPr>
              <a:pPr eaLnBrk="1" hangingPunct="1"/>
              <a:t>50</a:t>
            </a:fld>
            <a:endParaRPr lang="en-US" altLang="zh-CN">
              <a:solidFill>
                <a:schemeClr val="bg1"/>
              </a:solidFill>
              <a:latin typeface="Verdana" panose="020B0604030504040204" pitchFamily="34" charset="0"/>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125F8F8F-4B98-41A1-B73F-DACA8754E2F9}"/>
              </a:ext>
            </a:extLst>
          </p:cNvPr>
          <p:cNvSpPr>
            <a:spLocks noGrp="1"/>
          </p:cNvSpPr>
          <p:nvPr>
            <p:ph idx="1"/>
          </p:nvPr>
        </p:nvSpPr>
        <p:spPr>
          <a:xfrm>
            <a:off x="641684" y="1323473"/>
            <a:ext cx="7772400" cy="4756484"/>
          </a:xfrm>
        </p:spPr>
        <p:txBody>
          <a:bodyPr/>
          <a:lstStyle/>
          <a:p>
            <a:r>
              <a:rPr lang="zh-CN" altLang="zh-CN" sz="2800" dirty="0"/>
              <a:t>作为</a:t>
            </a:r>
            <a:r>
              <a:rPr lang="en-US" altLang="zh-CN" sz="2800" dirty="0"/>
              <a:t>HTTP</a:t>
            </a:r>
            <a:r>
              <a:rPr lang="zh-CN" altLang="zh-CN" sz="2800" dirty="0"/>
              <a:t>用户的代理程序（也是</a:t>
            </a:r>
            <a:r>
              <a:rPr lang="en-US" altLang="zh-CN" sz="2800" dirty="0"/>
              <a:t>TLS</a:t>
            </a:r>
            <a:r>
              <a:rPr lang="zh-CN" altLang="zh-CN" sz="2800" dirty="0"/>
              <a:t>的用户）首先向服务器的指定端口（</a:t>
            </a:r>
            <a:r>
              <a:rPr lang="en-US" altLang="zh-CN" sz="2800" dirty="0">
                <a:solidFill>
                  <a:srgbClr val="FF0000"/>
                </a:solidFill>
              </a:rPr>
              <a:t>443</a:t>
            </a:r>
            <a:r>
              <a:rPr lang="zh-CN" altLang="zh-CN" sz="2800" dirty="0"/>
              <a:t>）发起</a:t>
            </a:r>
            <a:r>
              <a:rPr lang="en-US" altLang="zh-CN" sz="2800" dirty="0"/>
              <a:t>TCP</a:t>
            </a:r>
            <a:r>
              <a:rPr lang="zh-CN" altLang="zh-CN" sz="2800" dirty="0"/>
              <a:t>连接请求。成功建立</a:t>
            </a:r>
            <a:r>
              <a:rPr lang="en-US" altLang="zh-CN" sz="2800" dirty="0"/>
              <a:t>TCP</a:t>
            </a:r>
            <a:r>
              <a:rPr lang="zh-CN" altLang="zh-CN" sz="2800" dirty="0"/>
              <a:t>连接后，向服务器发送</a:t>
            </a:r>
            <a:r>
              <a:rPr lang="en-US" altLang="zh-CN" sz="2800" dirty="0"/>
              <a:t>TLS </a:t>
            </a:r>
            <a:r>
              <a:rPr lang="en-US" altLang="zh-CN" sz="2800" dirty="0" err="1"/>
              <a:t>ClientHello</a:t>
            </a:r>
            <a:r>
              <a:rPr lang="zh-CN" altLang="zh-CN" sz="2800" dirty="0"/>
              <a:t>，开始</a:t>
            </a:r>
            <a:r>
              <a:rPr lang="en-US" altLang="zh-CN" sz="2800" dirty="0"/>
              <a:t>TLS</a:t>
            </a:r>
            <a:r>
              <a:rPr lang="zh-CN" altLang="zh-CN" sz="2800" dirty="0"/>
              <a:t>握手过程。当</a:t>
            </a:r>
            <a:r>
              <a:rPr lang="en-US" altLang="zh-CN" sz="2800" dirty="0"/>
              <a:t>TLS</a:t>
            </a:r>
            <a:r>
              <a:rPr lang="zh-CN" altLang="zh-CN" sz="2800" dirty="0"/>
              <a:t>握手过程完成后，用户将发起第一次</a:t>
            </a:r>
            <a:r>
              <a:rPr lang="en-US" altLang="zh-CN" sz="2800" dirty="0"/>
              <a:t>HTTP</a:t>
            </a:r>
            <a:r>
              <a:rPr lang="zh-CN" altLang="zh-CN" sz="2800" dirty="0"/>
              <a:t>请求。此时，所有</a:t>
            </a:r>
            <a:r>
              <a:rPr lang="en-US" altLang="zh-CN" sz="2800" dirty="0"/>
              <a:t>HTTP</a:t>
            </a:r>
            <a:r>
              <a:rPr lang="zh-CN" altLang="zh-CN" sz="2800" dirty="0"/>
              <a:t>协议数据都要以</a:t>
            </a:r>
            <a:r>
              <a:rPr lang="en-US" altLang="zh-CN" sz="2800" dirty="0"/>
              <a:t>TLS</a:t>
            </a:r>
            <a:r>
              <a:rPr lang="zh-CN" altLang="zh-CN" sz="2800" dirty="0"/>
              <a:t>应用数据的形式通过</a:t>
            </a:r>
            <a:r>
              <a:rPr lang="en-US" altLang="zh-CN" sz="2800" dirty="0"/>
              <a:t>TLS</a:t>
            </a:r>
            <a:r>
              <a:rPr lang="zh-CN" altLang="zh-CN" sz="2800" dirty="0"/>
              <a:t>记录协议加密传输。在此过程中，要遵守</a:t>
            </a:r>
            <a:r>
              <a:rPr lang="en-US" altLang="zh-CN" sz="2800" dirty="0"/>
              <a:t>HTTP</a:t>
            </a:r>
            <a:r>
              <a:rPr lang="zh-CN" altLang="zh-CN" sz="2800" dirty="0"/>
              <a:t>协议规范，包括保留连接</a:t>
            </a:r>
            <a:endParaRPr lang="en-US" altLang="zh-CN" sz="2800" dirty="0"/>
          </a:p>
          <a:p>
            <a:endParaRPr lang="zh-CN" altLang="en-US" sz="2800" dirty="0"/>
          </a:p>
        </p:txBody>
      </p:sp>
      <p:sp>
        <p:nvSpPr>
          <p:cNvPr id="3" name="标题 2">
            <a:extLst>
              <a:ext uri="{FF2B5EF4-FFF2-40B4-BE49-F238E27FC236}">
                <a16:creationId xmlns:a16="http://schemas.microsoft.com/office/drawing/2014/main" id="{FE672D2E-6A16-4D8C-9276-3E64EBCCE6DC}"/>
              </a:ext>
            </a:extLst>
          </p:cNvPr>
          <p:cNvSpPr>
            <a:spLocks noGrp="1"/>
          </p:cNvSpPr>
          <p:nvPr>
            <p:ph type="title"/>
          </p:nvPr>
        </p:nvSpPr>
        <p:spPr/>
        <p:txBody>
          <a:bodyPr/>
          <a:lstStyle/>
          <a:p>
            <a:r>
              <a:rPr lang="en-US" altLang="zh-CN" dirty="0"/>
              <a:t>HTTPS</a:t>
            </a:r>
            <a:endParaRPr lang="zh-CN" altLang="en-US" dirty="0"/>
          </a:p>
        </p:txBody>
      </p:sp>
      <p:pic>
        <p:nvPicPr>
          <p:cNvPr id="4" name="图片 3">
            <a:extLst>
              <a:ext uri="{FF2B5EF4-FFF2-40B4-BE49-F238E27FC236}">
                <a16:creationId xmlns:a16="http://schemas.microsoft.com/office/drawing/2014/main" id="{E91CE949-AE6D-4367-8A72-79310F7F965C}"/>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376011" y="1735841"/>
            <a:ext cx="6391977" cy="4344115"/>
          </a:xfrm>
          <a:prstGeom prst="rect">
            <a:avLst/>
          </a:prstGeom>
          <a:noFill/>
          <a:ln>
            <a:noFill/>
          </a:ln>
        </p:spPr>
      </p:pic>
      <p:cxnSp>
        <p:nvCxnSpPr>
          <p:cNvPr id="6" name="直接连接符 5">
            <a:extLst>
              <a:ext uri="{FF2B5EF4-FFF2-40B4-BE49-F238E27FC236}">
                <a16:creationId xmlns:a16="http://schemas.microsoft.com/office/drawing/2014/main" id="{CC87C40A-26AE-44BC-97D7-17BC0991236F}"/>
              </a:ext>
            </a:extLst>
          </p:cNvPr>
          <p:cNvCxnSpPr/>
          <p:nvPr/>
        </p:nvCxnSpPr>
        <p:spPr bwMode="auto">
          <a:xfrm>
            <a:off x="3705726" y="3818021"/>
            <a:ext cx="625642" cy="0"/>
          </a:xfrm>
          <a:prstGeom prst="line">
            <a:avLst/>
          </a:prstGeom>
          <a:solidFill>
            <a:schemeClr val="accent1"/>
          </a:solidFill>
          <a:ln w="38100" cap="flat" cmpd="sng" algn="ctr">
            <a:solidFill>
              <a:srgbClr val="FF0000"/>
            </a:solidFill>
            <a:prstDash val="solid"/>
            <a:round/>
            <a:headEnd type="none" w="med" len="med"/>
            <a:tailEnd type="none" w="med" len="med"/>
          </a:ln>
          <a:effectLst/>
        </p:spPr>
      </p:cxnSp>
    </p:spTree>
    <p:extLst>
      <p:ext uri="{BB962C8B-B14F-4D97-AF65-F5344CB8AC3E}">
        <p14:creationId xmlns:p14="http://schemas.microsoft.com/office/powerpoint/2010/main" val="1263007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strVal val="#ppt_w*0.70"/>
                                          </p:val>
                                        </p:tav>
                                        <p:tav tm="100000">
                                          <p:val>
                                            <p:strVal val="#ppt_w"/>
                                          </p:val>
                                        </p:tav>
                                      </p:tavLst>
                                    </p:anim>
                                    <p:anim calcmode="lin" valueType="num">
                                      <p:cBhvr>
                                        <p:cTn id="8" dur="1000" fill="hold"/>
                                        <p:tgtEl>
                                          <p:spTgt spid="4"/>
                                        </p:tgtEl>
                                        <p:attrNameLst>
                                          <p:attrName>ppt_h</p:attrName>
                                        </p:attrNameLst>
                                      </p:cBhvr>
                                      <p:tavLst>
                                        <p:tav tm="0">
                                          <p:val>
                                            <p:strVal val="#ppt_h"/>
                                          </p:val>
                                        </p:tav>
                                        <p:tav tm="100000">
                                          <p:val>
                                            <p:strVal val="#ppt_h"/>
                                          </p:val>
                                        </p:tav>
                                      </p:tavLst>
                                    </p:anim>
                                    <p:animEffect transition="in" filter="fade">
                                      <p:cBhvr>
                                        <p:cTn id="9" dur="1000"/>
                                        <p:tgtEl>
                                          <p:spTgt spid="4"/>
                                        </p:tgtEl>
                                      </p:cBhvr>
                                    </p:animEffect>
                                  </p:childTnLst>
                                </p:cTn>
                              </p:par>
                              <p:par>
                                <p:cTn id="10" presetID="55" presetClass="entr" presetSubtype="0"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p:cTn id="12" dur="1000" fill="hold"/>
                                        <p:tgtEl>
                                          <p:spTgt spid="6"/>
                                        </p:tgtEl>
                                        <p:attrNameLst>
                                          <p:attrName>ppt_w</p:attrName>
                                        </p:attrNameLst>
                                      </p:cBhvr>
                                      <p:tavLst>
                                        <p:tav tm="0">
                                          <p:val>
                                            <p:strVal val="#ppt_w*0.70"/>
                                          </p:val>
                                        </p:tav>
                                        <p:tav tm="100000">
                                          <p:val>
                                            <p:strVal val="#ppt_w"/>
                                          </p:val>
                                        </p:tav>
                                      </p:tavLst>
                                    </p:anim>
                                    <p:anim calcmode="lin" valueType="num">
                                      <p:cBhvr>
                                        <p:cTn id="13" dur="1000" fill="hold"/>
                                        <p:tgtEl>
                                          <p:spTgt spid="6"/>
                                        </p:tgtEl>
                                        <p:attrNameLst>
                                          <p:attrName>ppt_h</p:attrName>
                                        </p:attrNameLst>
                                      </p:cBhvr>
                                      <p:tavLst>
                                        <p:tav tm="0">
                                          <p:val>
                                            <p:strVal val="#ppt_h"/>
                                          </p:val>
                                        </p:tav>
                                        <p:tav tm="100000">
                                          <p:val>
                                            <p:strVal val="#ppt_h"/>
                                          </p:val>
                                        </p:tav>
                                      </p:tavLst>
                                    </p:anim>
                                    <p:animEffect transition="in" filter="fade">
                                      <p:cBhvr>
                                        <p:cTn id="14"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2528089" y="2996259"/>
            <a:ext cx="5812325" cy="865481"/>
          </a:xfrm>
        </p:spPr>
        <p:txBody>
          <a:bodyPr/>
          <a:lstStyle/>
          <a:p>
            <a:pPr marL="0" indent="0">
              <a:buNone/>
            </a:pPr>
            <a:r>
              <a:rPr lang="zh-CN" altLang="en-US" dirty="0">
                <a:solidFill>
                  <a:srgbClr val="FF0000"/>
                </a:solidFill>
              </a:rPr>
              <a:t>五、密钥生成</a:t>
            </a:r>
          </a:p>
        </p:txBody>
      </p:sp>
      <p:sp>
        <p:nvSpPr>
          <p:cNvPr id="3" name="标题 2"/>
          <p:cNvSpPr>
            <a:spLocks noGrp="1"/>
          </p:cNvSpPr>
          <p:nvPr>
            <p:ph type="title"/>
          </p:nvPr>
        </p:nvSpPr>
        <p:spPr/>
        <p:txBody>
          <a:bodyPr/>
          <a:lstStyle/>
          <a:p>
            <a:endParaRPr lang="zh-CN" altLang="en-US"/>
          </a:p>
        </p:txBody>
      </p:sp>
    </p:spTree>
    <p:extLst>
      <p:ext uri="{BB962C8B-B14F-4D97-AF65-F5344CB8AC3E}">
        <p14:creationId xmlns:p14="http://schemas.microsoft.com/office/powerpoint/2010/main" val="310276264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674855" y="1489995"/>
            <a:ext cx="7772400" cy="4114800"/>
          </a:xfrm>
        </p:spPr>
        <p:txBody>
          <a:bodyPr/>
          <a:lstStyle/>
          <a:p>
            <a:r>
              <a:rPr lang="zh-CN" altLang="zh-CN" dirty="0"/>
              <a:t>共享主密钥是利用安全密钥交换为此会话建立的一个一次性</a:t>
            </a:r>
            <a:r>
              <a:rPr lang="en-US" altLang="zh-CN" dirty="0"/>
              <a:t>48</a:t>
            </a:r>
            <a:r>
              <a:rPr lang="zh-CN" altLang="zh-CN" dirty="0"/>
              <a:t>字节的值</a:t>
            </a:r>
            <a:r>
              <a:rPr lang="zh-CN" altLang="en-US" dirty="0"/>
              <a:t>，</a:t>
            </a:r>
            <a:r>
              <a:rPr lang="zh-CN" altLang="zh-CN" dirty="0"/>
              <a:t>生成过程分两步：</a:t>
            </a:r>
            <a:endParaRPr lang="en-US" altLang="zh-CN" dirty="0"/>
          </a:p>
          <a:p>
            <a:pPr lvl="1"/>
            <a:r>
              <a:rPr lang="zh-CN" altLang="zh-CN" dirty="0"/>
              <a:t>第一步</a:t>
            </a:r>
            <a:r>
              <a:rPr lang="zh-CN" altLang="zh-CN" dirty="0">
                <a:solidFill>
                  <a:srgbClr val="FF0000"/>
                </a:solidFill>
              </a:rPr>
              <a:t>交换预备主密钥</a:t>
            </a:r>
            <a:r>
              <a:rPr lang="zh-CN" altLang="zh-CN" dirty="0"/>
              <a:t>（握手协议的“阶段</a:t>
            </a:r>
            <a:r>
              <a:rPr lang="en-US" altLang="zh-CN" dirty="0"/>
              <a:t>3</a:t>
            </a:r>
            <a:r>
              <a:rPr lang="zh-CN" altLang="zh-CN" dirty="0"/>
              <a:t>”</a:t>
            </a:r>
            <a:r>
              <a:rPr lang="zh-CN" altLang="en-US" dirty="0"/>
              <a:t>中的</a:t>
            </a:r>
            <a:r>
              <a:rPr lang="en-US" altLang="zh-CN" dirty="0" err="1"/>
              <a:t>ClientKeyExchange</a:t>
            </a:r>
            <a:r>
              <a:rPr lang="zh-CN" altLang="en-US" dirty="0"/>
              <a:t>报文</a:t>
            </a:r>
            <a:r>
              <a:rPr lang="zh-CN" altLang="zh-CN" dirty="0"/>
              <a:t>）</a:t>
            </a:r>
            <a:endParaRPr lang="en-US" altLang="zh-CN" dirty="0"/>
          </a:p>
          <a:p>
            <a:pPr lvl="1"/>
            <a:r>
              <a:rPr lang="zh-CN" altLang="zh-CN" dirty="0"/>
              <a:t>第二步双方</a:t>
            </a:r>
            <a:r>
              <a:rPr lang="zh-CN" altLang="zh-CN" dirty="0">
                <a:solidFill>
                  <a:srgbClr val="FF0000"/>
                </a:solidFill>
              </a:rPr>
              <a:t>计算主密钥</a:t>
            </a:r>
            <a:r>
              <a:rPr lang="zh-CN" altLang="zh-CN" dirty="0"/>
              <a:t>。</a:t>
            </a:r>
            <a:endParaRPr lang="zh-CN" altLang="en-US" dirty="0"/>
          </a:p>
        </p:txBody>
      </p:sp>
      <p:sp>
        <p:nvSpPr>
          <p:cNvPr id="3" name="标题 2"/>
          <p:cNvSpPr>
            <a:spLocks noGrp="1"/>
          </p:cNvSpPr>
          <p:nvPr>
            <p:ph type="title"/>
          </p:nvPr>
        </p:nvSpPr>
        <p:spPr/>
        <p:txBody>
          <a:bodyPr/>
          <a:lstStyle/>
          <a:p>
            <a:r>
              <a:rPr lang="zh-CN" altLang="en-US" dirty="0"/>
              <a:t>密钥生成</a:t>
            </a:r>
          </a:p>
        </p:txBody>
      </p:sp>
    </p:spTree>
    <p:extLst>
      <p:ext uri="{BB962C8B-B14F-4D97-AF65-F5344CB8AC3E}">
        <p14:creationId xmlns:p14="http://schemas.microsoft.com/office/powerpoint/2010/main" val="117493247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计算主密钥</a:t>
            </a:r>
          </a:p>
        </p:txBody>
      </p:sp>
      <p:graphicFrame>
        <p:nvGraphicFramePr>
          <p:cNvPr id="4" name="Object 9"/>
          <p:cNvGraphicFramePr>
            <a:graphicFrameLocks noChangeAspect="1"/>
          </p:cNvGraphicFramePr>
          <p:nvPr/>
        </p:nvGraphicFramePr>
        <p:xfrm>
          <a:off x="504825" y="1508125"/>
          <a:ext cx="7307263" cy="4697413"/>
        </p:xfrm>
        <a:graphic>
          <a:graphicData uri="http://schemas.openxmlformats.org/presentationml/2006/ole">
            <mc:AlternateContent xmlns:mc="http://schemas.openxmlformats.org/markup-compatibility/2006">
              <mc:Choice xmlns:v="urn:schemas-microsoft-com:vml" Requires="v">
                <p:oleObj spid="_x0000_s2149" name="Visio" r:id="rId4" imgW="4930521" imgH="3166491" progId="Visio.Drawing.11">
                  <p:embed/>
                </p:oleObj>
              </mc:Choice>
              <mc:Fallback>
                <p:oleObj name="Visio" r:id="rId4" imgW="4930521" imgH="3166491" progId="Visio.Drawing.11">
                  <p:embed/>
                  <p:pic>
                    <p:nvPicPr>
                      <p:cNvPr id="3074" name="Object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4825" y="1508125"/>
                        <a:ext cx="7307263" cy="4697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95177392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计算主密钥</a:t>
            </a:r>
          </a:p>
        </p:txBody>
      </p:sp>
      <p:grpSp>
        <p:nvGrpSpPr>
          <p:cNvPr id="4" name="组合 3"/>
          <p:cNvGrpSpPr/>
          <p:nvPr/>
        </p:nvGrpSpPr>
        <p:grpSpPr>
          <a:xfrm>
            <a:off x="603358" y="1616387"/>
            <a:ext cx="8146107" cy="4019674"/>
            <a:chOff x="683568" y="188640"/>
            <a:chExt cx="8146107" cy="4019674"/>
          </a:xfrm>
        </p:grpSpPr>
        <p:sp>
          <p:nvSpPr>
            <p:cNvPr id="5" name="TextBox 4"/>
            <p:cNvSpPr txBox="1"/>
            <p:nvPr/>
          </p:nvSpPr>
          <p:spPr>
            <a:xfrm>
              <a:off x="683568" y="188640"/>
              <a:ext cx="504056" cy="369332"/>
            </a:xfrm>
            <a:prstGeom prst="rect">
              <a:avLst/>
            </a:prstGeom>
            <a:noFill/>
            <a:ln>
              <a:solidFill>
                <a:schemeClr val="tx1"/>
              </a:solidFill>
            </a:ln>
          </p:spPr>
          <p:txBody>
            <a:bodyPr wrap="square" rtlCol="0">
              <a:spAutoFit/>
            </a:bodyPr>
            <a:lstStyle/>
            <a:p>
              <a:pPr algn="ctr"/>
              <a:r>
                <a:rPr lang="en-US" altLang="zh-CN" dirty="0">
                  <a:latin typeface="Times New Roman" pitchFamily="18" charset="0"/>
                  <a:cs typeface="Times New Roman" pitchFamily="18" charset="0"/>
                </a:rPr>
                <a:t>‘A’</a:t>
              </a:r>
              <a:endParaRPr lang="zh-CN" altLang="en-US" dirty="0">
                <a:latin typeface="Times New Roman" pitchFamily="18" charset="0"/>
                <a:cs typeface="Times New Roman" pitchFamily="18" charset="0"/>
              </a:endParaRPr>
            </a:p>
          </p:txBody>
        </p:sp>
        <p:sp>
          <p:nvSpPr>
            <p:cNvPr id="6" name="TextBox 5"/>
            <p:cNvSpPr txBox="1"/>
            <p:nvPr/>
          </p:nvSpPr>
          <p:spPr>
            <a:xfrm>
              <a:off x="1259632" y="188640"/>
              <a:ext cx="576064" cy="369332"/>
            </a:xfrm>
            <a:prstGeom prst="rect">
              <a:avLst/>
            </a:prstGeom>
            <a:noFill/>
            <a:ln>
              <a:solidFill>
                <a:schemeClr val="tx1"/>
              </a:solidFill>
            </a:ln>
          </p:spPr>
          <p:txBody>
            <a:bodyPr wrap="square" rtlCol="0">
              <a:spAutoFit/>
            </a:bodyPr>
            <a:lstStyle/>
            <a:p>
              <a:pPr algn="ctr"/>
              <a:r>
                <a:rPr lang="en-US" altLang="zh-CN" dirty="0">
                  <a:latin typeface="Times New Roman" pitchFamily="18" charset="0"/>
                  <a:cs typeface="Times New Roman" pitchFamily="18" charset="0"/>
                </a:rPr>
                <a:t>PM</a:t>
              </a:r>
              <a:endParaRPr lang="zh-CN" altLang="en-US" dirty="0">
                <a:latin typeface="Times New Roman" pitchFamily="18" charset="0"/>
                <a:cs typeface="Times New Roman" pitchFamily="18" charset="0"/>
              </a:endParaRPr>
            </a:p>
          </p:txBody>
        </p:sp>
        <p:sp>
          <p:nvSpPr>
            <p:cNvPr id="7" name="TextBox 6"/>
            <p:cNvSpPr txBox="1"/>
            <p:nvPr/>
          </p:nvSpPr>
          <p:spPr>
            <a:xfrm>
              <a:off x="1907704" y="188640"/>
              <a:ext cx="576064" cy="369332"/>
            </a:xfrm>
            <a:prstGeom prst="rect">
              <a:avLst/>
            </a:prstGeom>
            <a:noFill/>
            <a:ln>
              <a:solidFill>
                <a:schemeClr val="tx1"/>
              </a:solidFill>
            </a:ln>
          </p:spPr>
          <p:txBody>
            <a:bodyPr wrap="square" rtlCol="0">
              <a:spAutoFit/>
            </a:bodyPr>
            <a:lstStyle/>
            <a:p>
              <a:pPr algn="ctr"/>
              <a:r>
                <a:rPr lang="en-US" altLang="zh-CN" dirty="0">
                  <a:latin typeface="Times New Roman" pitchFamily="18" charset="0"/>
                  <a:cs typeface="Times New Roman" pitchFamily="18" charset="0"/>
                </a:rPr>
                <a:t>CR</a:t>
              </a:r>
              <a:endParaRPr lang="zh-CN" altLang="en-US" dirty="0">
                <a:latin typeface="Times New Roman" pitchFamily="18" charset="0"/>
                <a:cs typeface="Times New Roman" pitchFamily="18" charset="0"/>
              </a:endParaRPr>
            </a:p>
          </p:txBody>
        </p:sp>
        <p:sp>
          <p:nvSpPr>
            <p:cNvPr id="8" name="TextBox 7"/>
            <p:cNvSpPr txBox="1"/>
            <p:nvPr/>
          </p:nvSpPr>
          <p:spPr>
            <a:xfrm>
              <a:off x="2555776" y="188640"/>
              <a:ext cx="576064" cy="369332"/>
            </a:xfrm>
            <a:prstGeom prst="rect">
              <a:avLst/>
            </a:prstGeom>
            <a:noFill/>
            <a:ln>
              <a:solidFill>
                <a:schemeClr val="tx1"/>
              </a:solidFill>
            </a:ln>
          </p:spPr>
          <p:txBody>
            <a:bodyPr wrap="square" rtlCol="0">
              <a:spAutoFit/>
            </a:bodyPr>
            <a:lstStyle/>
            <a:p>
              <a:pPr algn="ctr"/>
              <a:r>
                <a:rPr lang="en-US" altLang="zh-CN" dirty="0">
                  <a:latin typeface="Times New Roman" pitchFamily="18" charset="0"/>
                  <a:cs typeface="Times New Roman" pitchFamily="18" charset="0"/>
                </a:rPr>
                <a:t>SR</a:t>
              </a:r>
              <a:endParaRPr lang="zh-CN" altLang="en-US" dirty="0">
                <a:latin typeface="Times New Roman" pitchFamily="18" charset="0"/>
                <a:cs typeface="Times New Roman" pitchFamily="18" charset="0"/>
              </a:endParaRPr>
            </a:p>
          </p:txBody>
        </p:sp>
        <p:sp>
          <p:nvSpPr>
            <p:cNvPr id="9" name="TextBox 8"/>
            <p:cNvSpPr txBox="1"/>
            <p:nvPr/>
          </p:nvSpPr>
          <p:spPr>
            <a:xfrm>
              <a:off x="3347864" y="188640"/>
              <a:ext cx="576064" cy="369332"/>
            </a:xfrm>
            <a:prstGeom prst="rect">
              <a:avLst/>
            </a:prstGeom>
            <a:noFill/>
            <a:ln>
              <a:solidFill>
                <a:schemeClr val="tx1"/>
              </a:solidFill>
            </a:ln>
          </p:spPr>
          <p:txBody>
            <a:bodyPr wrap="square" rtlCol="0">
              <a:spAutoFit/>
            </a:bodyPr>
            <a:lstStyle/>
            <a:p>
              <a:pPr algn="ctr"/>
              <a:r>
                <a:rPr lang="en-US" altLang="zh-CN" dirty="0">
                  <a:latin typeface="Times New Roman" pitchFamily="18" charset="0"/>
                  <a:cs typeface="Times New Roman" pitchFamily="18" charset="0"/>
                </a:rPr>
                <a:t>‘BB’</a:t>
              </a:r>
              <a:endParaRPr lang="zh-CN" altLang="en-US" dirty="0">
                <a:latin typeface="Times New Roman" pitchFamily="18" charset="0"/>
                <a:cs typeface="Times New Roman" pitchFamily="18" charset="0"/>
              </a:endParaRPr>
            </a:p>
          </p:txBody>
        </p:sp>
        <p:sp>
          <p:nvSpPr>
            <p:cNvPr id="10" name="TextBox 9"/>
            <p:cNvSpPr txBox="1"/>
            <p:nvPr/>
          </p:nvSpPr>
          <p:spPr>
            <a:xfrm>
              <a:off x="3995936" y="188640"/>
              <a:ext cx="576064" cy="369332"/>
            </a:xfrm>
            <a:prstGeom prst="rect">
              <a:avLst/>
            </a:prstGeom>
            <a:noFill/>
            <a:ln>
              <a:solidFill>
                <a:schemeClr val="tx1"/>
              </a:solidFill>
            </a:ln>
          </p:spPr>
          <p:txBody>
            <a:bodyPr wrap="square" rtlCol="0">
              <a:spAutoFit/>
            </a:bodyPr>
            <a:lstStyle/>
            <a:p>
              <a:pPr algn="ctr"/>
              <a:r>
                <a:rPr lang="en-US" altLang="zh-CN" dirty="0">
                  <a:latin typeface="Times New Roman" pitchFamily="18" charset="0"/>
                  <a:cs typeface="Times New Roman" pitchFamily="18" charset="0"/>
                </a:rPr>
                <a:t>PM</a:t>
              </a:r>
              <a:endParaRPr lang="zh-CN" altLang="en-US" dirty="0">
                <a:latin typeface="Times New Roman" pitchFamily="18" charset="0"/>
                <a:cs typeface="Times New Roman" pitchFamily="18" charset="0"/>
              </a:endParaRPr>
            </a:p>
          </p:txBody>
        </p:sp>
        <p:sp>
          <p:nvSpPr>
            <p:cNvPr id="11" name="TextBox 10"/>
            <p:cNvSpPr txBox="1"/>
            <p:nvPr/>
          </p:nvSpPr>
          <p:spPr>
            <a:xfrm>
              <a:off x="4644008" y="188640"/>
              <a:ext cx="576064" cy="369332"/>
            </a:xfrm>
            <a:prstGeom prst="rect">
              <a:avLst/>
            </a:prstGeom>
            <a:noFill/>
            <a:ln>
              <a:solidFill>
                <a:schemeClr val="tx1"/>
              </a:solidFill>
            </a:ln>
          </p:spPr>
          <p:txBody>
            <a:bodyPr wrap="square" rtlCol="0">
              <a:spAutoFit/>
            </a:bodyPr>
            <a:lstStyle/>
            <a:p>
              <a:pPr algn="ctr"/>
              <a:r>
                <a:rPr lang="en-US" altLang="zh-CN" dirty="0">
                  <a:latin typeface="Times New Roman" pitchFamily="18" charset="0"/>
                  <a:cs typeface="Times New Roman" pitchFamily="18" charset="0"/>
                </a:rPr>
                <a:t>CR</a:t>
              </a:r>
              <a:endParaRPr lang="zh-CN" altLang="en-US" dirty="0">
                <a:latin typeface="Times New Roman" pitchFamily="18" charset="0"/>
                <a:cs typeface="Times New Roman" pitchFamily="18" charset="0"/>
              </a:endParaRPr>
            </a:p>
          </p:txBody>
        </p:sp>
        <p:sp>
          <p:nvSpPr>
            <p:cNvPr id="12" name="TextBox 11"/>
            <p:cNvSpPr txBox="1"/>
            <p:nvPr/>
          </p:nvSpPr>
          <p:spPr>
            <a:xfrm>
              <a:off x="5292080" y="188640"/>
              <a:ext cx="576064" cy="369332"/>
            </a:xfrm>
            <a:prstGeom prst="rect">
              <a:avLst/>
            </a:prstGeom>
            <a:noFill/>
            <a:ln>
              <a:solidFill>
                <a:schemeClr val="tx1"/>
              </a:solidFill>
            </a:ln>
          </p:spPr>
          <p:txBody>
            <a:bodyPr wrap="square" rtlCol="0">
              <a:spAutoFit/>
            </a:bodyPr>
            <a:lstStyle/>
            <a:p>
              <a:pPr algn="ctr"/>
              <a:r>
                <a:rPr lang="en-US" altLang="zh-CN" dirty="0">
                  <a:latin typeface="Times New Roman" pitchFamily="18" charset="0"/>
                  <a:cs typeface="Times New Roman" pitchFamily="18" charset="0"/>
                </a:rPr>
                <a:t>SR</a:t>
              </a:r>
              <a:endParaRPr lang="zh-CN" altLang="en-US" dirty="0">
                <a:latin typeface="Times New Roman" pitchFamily="18" charset="0"/>
                <a:cs typeface="Times New Roman" pitchFamily="18" charset="0"/>
              </a:endParaRPr>
            </a:p>
          </p:txBody>
        </p:sp>
        <p:sp>
          <p:nvSpPr>
            <p:cNvPr id="13" name="TextBox 12"/>
            <p:cNvSpPr txBox="1"/>
            <p:nvPr/>
          </p:nvSpPr>
          <p:spPr>
            <a:xfrm>
              <a:off x="6084168" y="188640"/>
              <a:ext cx="792088" cy="369332"/>
            </a:xfrm>
            <a:prstGeom prst="rect">
              <a:avLst/>
            </a:prstGeom>
            <a:noFill/>
            <a:ln>
              <a:solidFill>
                <a:schemeClr val="tx1"/>
              </a:solidFill>
            </a:ln>
          </p:spPr>
          <p:txBody>
            <a:bodyPr wrap="square" rtlCol="0">
              <a:spAutoFit/>
            </a:bodyPr>
            <a:lstStyle/>
            <a:p>
              <a:pPr algn="ctr"/>
              <a:r>
                <a:rPr lang="en-US" altLang="zh-CN" dirty="0">
                  <a:latin typeface="Times New Roman" pitchFamily="18" charset="0"/>
                  <a:cs typeface="Times New Roman" pitchFamily="18" charset="0"/>
                </a:rPr>
                <a:t>‘CCC’</a:t>
              </a:r>
              <a:endParaRPr lang="zh-CN" altLang="en-US" dirty="0">
                <a:latin typeface="Times New Roman" pitchFamily="18" charset="0"/>
                <a:cs typeface="Times New Roman" pitchFamily="18" charset="0"/>
              </a:endParaRPr>
            </a:p>
          </p:txBody>
        </p:sp>
        <p:sp>
          <p:nvSpPr>
            <p:cNvPr id="14" name="TextBox 13"/>
            <p:cNvSpPr txBox="1"/>
            <p:nvPr/>
          </p:nvSpPr>
          <p:spPr>
            <a:xfrm>
              <a:off x="6948264" y="188640"/>
              <a:ext cx="576064" cy="369332"/>
            </a:xfrm>
            <a:prstGeom prst="rect">
              <a:avLst/>
            </a:prstGeom>
            <a:noFill/>
            <a:ln>
              <a:solidFill>
                <a:schemeClr val="tx1"/>
              </a:solidFill>
            </a:ln>
          </p:spPr>
          <p:txBody>
            <a:bodyPr wrap="square" rtlCol="0">
              <a:spAutoFit/>
            </a:bodyPr>
            <a:lstStyle/>
            <a:p>
              <a:pPr algn="ctr"/>
              <a:r>
                <a:rPr lang="en-US" altLang="zh-CN" dirty="0">
                  <a:latin typeface="Times New Roman" pitchFamily="18" charset="0"/>
                  <a:cs typeface="Times New Roman" pitchFamily="18" charset="0"/>
                </a:rPr>
                <a:t>PM</a:t>
              </a:r>
              <a:endParaRPr lang="zh-CN" altLang="en-US" dirty="0">
                <a:latin typeface="Times New Roman" pitchFamily="18" charset="0"/>
                <a:cs typeface="Times New Roman" pitchFamily="18" charset="0"/>
              </a:endParaRPr>
            </a:p>
          </p:txBody>
        </p:sp>
        <p:sp>
          <p:nvSpPr>
            <p:cNvPr id="15" name="TextBox 14"/>
            <p:cNvSpPr txBox="1"/>
            <p:nvPr/>
          </p:nvSpPr>
          <p:spPr>
            <a:xfrm>
              <a:off x="7596336" y="188640"/>
              <a:ext cx="576064" cy="369332"/>
            </a:xfrm>
            <a:prstGeom prst="rect">
              <a:avLst/>
            </a:prstGeom>
            <a:noFill/>
            <a:ln>
              <a:solidFill>
                <a:schemeClr val="tx1"/>
              </a:solidFill>
            </a:ln>
          </p:spPr>
          <p:txBody>
            <a:bodyPr wrap="square" rtlCol="0">
              <a:spAutoFit/>
            </a:bodyPr>
            <a:lstStyle/>
            <a:p>
              <a:pPr algn="ctr"/>
              <a:r>
                <a:rPr lang="en-US" altLang="zh-CN" dirty="0">
                  <a:latin typeface="Times New Roman" pitchFamily="18" charset="0"/>
                  <a:cs typeface="Times New Roman" pitchFamily="18" charset="0"/>
                </a:rPr>
                <a:t>CR</a:t>
              </a:r>
              <a:endParaRPr lang="zh-CN" altLang="en-US" dirty="0">
                <a:latin typeface="Times New Roman" pitchFamily="18" charset="0"/>
                <a:cs typeface="Times New Roman" pitchFamily="18" charset="0"/>
              </a:endParaRPr>
            </a:p>
          </p:txBody>
        </p:sp>
        <p:sp>
          <p:nvSpPr>
            <p:cNvPr id="16" name="TextBox 15"/>
            <p:cNvSpPr txBox="1"/>
            <p:nvPr/>
          </p:nvSpPr>
          <p:spPr>
            <a:xfrm>
              <a:off x="8244408" y="188640"/>
              <a:ext cx="576064" cy="369332"/>
            </a:xfrm>
            <a:prstGeom prst="rect">
              <a:avLst/>
            </a:prstGeom>
            <a:noFill/>
            <a:ln>
              <a:solidFill>
                <a:schemeClr val="tx1"/>
              </a:solidFill>
            </a:ln>
          </p:spPr>
          <p:txBody>
            <a:bodyPr wrap="square" rtlCol="0">
              <a:spAutoFit/>
            </a:bodyPr>
            <a:lstStyle/>
            <a:p>
              <a:pPr algn="ctr"/>
              <a:r>
                <a:rPr lang="en-US" altLang="zh-CN" dirty="0">
                  <a:latin typeface="Times New Roman" pitchFamily="18" charset="0"/>
                  <a:cs typeface="Times New Roman" pitchFamily="18" charset="0"/>
                </a:rPr>
                <a:t>SR</a:t>
              </a:r>
              <a:endParaRPr lang="zh-CN" altLang="en-US" dirty="0">
                <a:latin typeface="Times New Roman" pitchFamily="18" charset="0"/>
                <a:cs typeface="Times New Roman" pitchFamily="18" charset="0"/>
              </a:endParaRPr>
            </a:p>
          </p:txBody>
        </p:sp>
        <p:sp>
          <p:nvSpPr>
            <p:cNvPr id="17" name="TextBox 16"/>
            <p:cNvSpPr txBox="1"/>
            <p:nvPr/>
          </p:nvSpPr>
          <p:spPr>
            <a:xfrm>
              <a:off x="1360215" y="980728"/>
              <a:ext cx="936104" cy="369332"/>
            </a:xfrm>
            <a:prstGeom prst="rect">
              <a:avLst/>
            </a:prstGeom>
            <a:noFill/>
            <a:ln>
              <a:solidFill>
                <a:schemeClr val="tx1"/>
              </a:solidFill>
            </a:ln>
          </p:spPr>
          <p:txBody>
            <a:bodyPr wrap="square" rtlCol="0">
              <a:spAutoFit/>
            </a:bodyPr>
            <a:lstStyle/>
            <a:p>
              <a:pPr algn="ctr"/>
              <a:r>
                <a:rPr lang="en-US" altLang="zh-CN" dirty="0">
                  <a:latin typeface="Times New Roman" pitchFamily="18" charset="0"/>
                  <a:cs typeface="Times New Roman" pitchFamily="18" charset="0"/>
                </a:rPr>
                <a:t>SHA-1</a:t>
              </a:r>
              <a:endParaRPr lang="zh-CN" altLang="en-US" dirty="0">
                <a:latin typeface="Times New Roman" pitchFamily="18" charset="0"/>
                <a:cs typeface="Times New Roman" pitchFamily="18" charset="0"/>
              </a:endParaRPr>
            </a:p>
          </p:txBody>
        </p:sp>
        <p:sp>
          <p:nvSpPr>
            <p:cNvPr id="18" name="TextBox 17"/>
            <p:cNvSpPr txBox="1"/>
            <p:nvPr/>
          </p:nvSpPr>
          <p:spPr>
            <a:xfrm>
              <a:off x="4211960" y="980728"/>
              <a:ext cx="936104" cy="369332"/>
            </a:xfrm>
            <a:prstGeom prst="rect">
              <a:avLst/>
            </a:prstGeom>
            <a:noFill/>
            <a:ln>
              <a:solidFill>
                <a:schemeClr val="tx1"/>
              </a:solidFill>
            </a:ln>
          </p:spPr>
          <p:txBody>
            <a:bodyPr wrap="square" rtlCol="0">
              <a:spAutoFit/>
            </a:bodyPr>
            <a:lstStyle/>
            <a:p>
              <a:pPr algn="ctr"/>
              <a:r>
                <a:rPr lang="en-US" altLang="zh-CN" dirty="0">
                  <a:latin typeface="Times New Roman" pitchFamily="18" charset="0"/>
                  <a:cs typeface="Times New Roman" pitchFamily="18" charset="0"/>
                </a:rPr>
                <a:t>SHA-1</a:t>
              </a:r>
              <a:endParaRPr lang="zh-CN" altLang="en-US" dirty="0">
                <a:latin typeface="Times New Roman" pitchFamily="18" charset="0"/>
                <a:cs typeface="Times New Roman" pitchFamily="18" charset="0"/>
              </a:endParaRPr>
            </a:p>
          </p:txBody>
        </p:sp>
        <p:sp>
          <p:nvSpPr>
            <p:cNvPr id="19" name="TextBox 18"/>
            <p:cNvSpPr txBox="1"/>
            <p:nvPr/>
          </p:nvSpPr>
          <p:spPr>
            <a:xfrm>
              <a:off x="6876256" y="980728"/>
              <a:ext cx="936104" cy="369332"/>
            </a:xfrm>
            <a:prstGeom prst="rect">
              <a:avLst/>
            </a:prstGeom>
            <a:noFill/>
            <a:ln>
              <a:solidFill>
                <a:schemeClr val="tx1"/>
              </a:solidFill>
            </a:ln>
          </p:spPr>
          <p:txBody>
            <a:bodyPr wrap="square" rtlCol="0">
              <a:spAutoFit/>
            </a:bodyPr>
            <a:lstStyle/>
            <a:p>
              <a:pPr algn="ctr"/>
              <a:r>
                <a:rPr lang="en-US" altLang="zh-CN" dirty="0">
                  <a:latin typeface="Times New Roman" pitchFamily="18" charset="0"/>
                  <a:cs typeface="Times New Roman" pitchFamily="18" charset="0"/>
                </a:rPr>
                <a:t>SHA-1</a:t>
              </a:r>
              <a:endParaRPr lang="zh-CN" altLang="en-US" dirty="0">
                <a:latin typeface="Times New Roman" pitchFamily="18" charset="0"/>
                <a:cs typeface="Times New Roman" pitchFamily="18" charset="0"/>
              </a:endParaRPr>
            </a:p>
          </p:txBody>
        </p:sp>
        <p:sp>
          <p:nvSpPr>
            <p:cNvPr id="20" name="TextBox 19"/>
            <p:cNvSpPr txBox="1"/>
            <p:nvPr/>
          </p:nvSpPr>
          <p:spPr>
            <a:xfrm>
              <a:off x="683568" y="1763524"/>
              <a:ext cx="576064" cy="369332"/>
            </a:xfrm>
            <a:prstGeom prst="rect">
              <a:avLst/>
            </a:prstGeom>
            <a:noFill/>
            <a:ln>
              <a:solidFill>
                <a:schemeClr val="tx1"/>
              </a:solidFill>
            </a:ln>
          </p:spPr>
          <p:txBody>
            <a:bodyPr wrap="square" rtlCol="0">
              <a:spAutoFit/>
            </a:bodyPr>
            <a:lstStyle/>
            <a:p>
              <a:pPr algn="ctr"/>
              <a:r>
                <a:rPr lang="en-US" altLang="zh-CN" dirty="0">
                  <a:latin typeface="Times New Roman" pitchFamily="18" charset="0"/>
                  <a:cs typeface="Times New Roman" pitchFamily="18" charset="0"/>
                </a:rPr>
                <a:t>PM</a:t>
              </a:r>
              <a:endParaRPr lang="zh-CN" altLang="en-US" dirty="0">
                <a:latin typeface="Times New Roman" pitchFamily="18" charset="0"/>
                <a:cs typeface="Times New Roman" pitchFamily="18" charset="0"/>
              </a:endParaRPr>
            </a:p>
          </p:txBody>
        </p:sp>
        <p:sp>
          <p:nvSpPr>
            <p:cNvPr id="21" name="TextBox 20"/>
            <p:cNvSpPr txBox="1"/>
            <p:nvPr/>
          </p:nvSpPr>
          <p:spPr>
            <a:xfrm>
              <a:off x="1331640" y="1772816"/>
              <a:ext cx="936104" cy="369332"/>
            </a:xfrm>
            <a:prstGeom prst="rect">
              <a:avLst/>
            </a:prstGeom>
            <a:solidFill>
              <a:schemeClr val="bg1">
                <a:lumMod val="95000"/>
              </a:schemeClr>
            </a:solidFill>
            <a:ln>
              <a:solidFill>
                <a:schemeClr val="tx1"/>
              </a:solidFill>
            </a:ln>
          </p:spPr>
          <p:txBody>
            <a:bodyPr wrap="square" rtlCol="0">
              <a:spAutoFit/>
            </a:bodyPr>
            <a:lstStyle/>
            <a:p>
              <a:pPr algn="ctr"/>
              <a:r>
                <a:rPr lang="zh-CN" altLang="en-US" dirty="0">
                  <a:latin typeface="Times New Roman" pitchFamily="18" charset="0"/>
                  <a:cs typeface="Times New Roman" pitchFamily="18" charset="0"/>
                </a:rPr>
                <a:t>散列</a:t>
              </a:r>
            </a:p>
          </p:txBody>
        </p:sp>
        <p:sp>
          <p:nvSpPr>
            <p:cNvPr id="22" name="TextBox 21"/>
            <p:cNvSpPr txBox="1"/>
            <p:nvPr/>
          </p:nvSpPr>
          <p:spPr>
            <a:xfrm>
              <a:off x="3563888" y="1763524"/>
              <a:ext cx="576064" cy="369332"/>
            </a:xfrm>
            <a:prstGeom prst="rect">
              <a:avLst/>
            </a:prstGeom>
            <a:noFill/>
            <a:ln>
              <a:solidFill>
                <a:schemeClr val="tx1"/>
              </a:solidFill>
            </a:ln>
          </p:spPr>
          <p:txBody>
            <a:bodyPr wrap="square" rtlCol="0">
              <a:spAutoFit/>
            </a:bodyPr>
            <a:lstStyle/>
            <a:p>
              <a:pPr algn="ctr"/>
              <a:r>
                <a:rPr lang="en-US" altLang="zh-CN" dirty="0">
                  <a:latin typeface="Times New Roman" pitchFamily="18" charset="0"/>
                  <a:cs typeface="Times New Roman" pitchFamily="18" charset="0"/>
                </a:rPr>
                <a:t>PM</a:t>
              </a:r>
              <a:endParaRPr lang="zh-CN" altLang="en-US" dirty="0">
                <a:latin typeface="Times New Roman" pitchFamily="18" charset="0"/>
                <a:cs typeface="Times New Roman" pitchFamily="18" charset="0"/>
              </a:endParaRPr>
            </a:p>
          </p:txBody>
        </p:sp>
        <p:sp>
          <p:nvSpPr>
            <p:cNvPr id="23" name="TextBox 22"/>
            <p:cNvSpPr txBox="1"/>
            <p:nvPr/>
          </p:nvSpPr>
          <p:spPr>
            <a:xfrm>
              <a:off x="4211960" y="1763524"/>
              <a:ext cx="936104" cy="369332"/>
            </a:xfrm>
            <a:prstGeom prst="rect">
              <a:avLst/>
            </a:prstGeom>
            <a:solidFill>
              <a:schemeClr val="bg1">
                <a:lumMod val="95000"/>
              </a:schemeClr>
            </a:solidFill>
            <a:ln>
              <a:solidFill>
                <a:schemeClr val="tx1"/>
              </a:solidFill>
            </a:ln>
          </p:spPr>
          <p:txBody>
            <a:bodyPr wrap="square" rtlCol="0">
              <a:spAutoFit/>
            </a:bodyPr>
            <a:lstStyle/>
            <a:p>
              <a:pPr algn="ctr"/>
              <a:r>
                <a:rPr lang="zh-CN" altLang="en-US" dirty="0">
                  <a:latin typeface="Times New Roman" pitchFamily="18" charset="0"/>
                  <a:cs typeface="Times New Roman" pitchFamily="18" charset="0"/>
                </a:rPr>
                <a:t>散列</a:t>
              </a:r>
            </a:p>
          </p:txBody>
        </p:sp>
        <p:sp>
          <p:nvSpPr>
            <p:cNvPr id="24" name="TextBox 23"/>
            <p:cNvSpPr txBox="1"/>
            <p:nvPr/>
          </p:nvSpPr>
          <p:spPr>
            <a:xfrm>
              <a:off x="6228184" y="1763524"/>
              <a:ext cx="576064" cy="369332"/>
            </a:xfrm>
            <a:prstGeom prst="rect">
              <a:avLst/>
            </a:prstGeom>
            <a:noFill/>
            <a:ln>
              <a:solidFill>
                <a:schemeClr val="tx1"/>
              </a:solidFill>
            </a:ln>
          </p:spPr>
          <p:txBody>
            <a:bodyPr wrap="square" rtlCol="0">
              <a:spAutoFit/>
            </a:bodyPr>
            <a:lstStyle/>
            <a:p>
              <a:pPr algn="ctr"/>
              <a:r>
                <a:rPr lang="en-US" altLang="zh-CN" dirty="0">
                  <a:latin typeface="Times New Roman" pitchFamily="18" charset="0"/>
                  <a:cs typeface="Times New Roman" pitchFamily="18" charset="0"/>
                </a:rPr>
                <a:t>PM</a:t>
              </a:r>
              <a:endParaRPr lang="zh-CN" altLang="en-US" dirty="0">
                <a:latin typeface="Times New Roman" pitchFamily="18" charset="0"/>
                <a:cs typeface="Times New Roman" pitchFamily="18" charset="0"/>
              </a:endParaRPr>
            </a:p>
          </p:txBody>
        </p:sp>
        <p:sp>
          <p:nvSpPr>
            <p:cNvPr id="25" name="TextBox 24"/>
            <p:cNvSpPr txBox="1"/>
            <p:nvPr/>
          </p:nvSpPr>
          <p:spPr>
            <a:xfrm>
              <a:off x="6876256" y="1763524"/>
              <a:ext cx="936104" cy="369332"/>
            </a:xfrm>
            <a:prstGeom prst="rect">
              <a:avLst/>
            </a:prstGeom>
            <a:solidFill>
              <a:schemeClr val="bg1">
                <a:lumMod val="95000"/>
              </a:schemeClr>
            </a:solidFill>
            <a:ln>
              <a:solidFill>
                <a:schemeClr val="tx1"/>
              </a:solidFill>
            </a:ln>
          </p:spPr>
          <p:txBody>
            <a:bodyPr wrap="square" rtlCol="0">
              <a:spAutoFit/>
            </a:bodyPr>
            <a:lstStyle/>
            <a:p>
              <a:pPr algn="ctr"/>
              <a:r>
                <a:rPr lang="zh-CN" altLang="en-US" dirty="0">
                  <a:latin typeface="Times New Roman" pitchFamily="18" charset="0"/>
                  <a:cs typeface="Times New Roman" pitchFamily="18" charset="0"/>
                </a:rPr>
                <a:t>散列</a:t>
              </a:r>
            </a:p>
          </p:txBody>
        </p:sp>
        <p:sp>
          <p:nvSpPr>
            <p:cNvPr id="26" name="TextBox 25"/>
            <p:cNvSpPr txBox="1"/>
            <p:nvPr/>
          </p:nvSpPr>
          <p:spPr>
            <a:xfrm>
              <a:off x="899592" y="2546320"/>
              <a:ext cx="936104" cy="369332"/>
            </a:xfrm>
            <a:prstGeom prst="rect">
              <a:avLst/>
            </a:prstGeom>
            <a:noFill/>
            <a:ln>
              <a:solidFill>
                <a:schemeClr val="tx1"/>
              </a:solidFill>
            </a:ln>
          </p:spPr>
          <p:txBody>
            <a:bodyPr wrap="square" rtlCol="0">
              <a:spAutoFit/>
            </a:bodyPr>
            <a:lstStyle/>
            <a:p>
              <a:pPr algn="ctr"/>
              <a:r>
                <a:rPr lang="en-US" altLang="zh-CN" dirty="0">
                  <a:latin typeface="Times New Roman" pitchFamily="18" charset="0"/>
                  <a:cs typeface="Times New Roman" pitchFamily="18" charset="0"/>
                </a:rPr>
                <a:t>MD5</a:t>
              </a:r>
              <a:endParaRPr lang="zh-CN" altLang="en-US" dirty="0">
                <a:latin typeface="Times New Roman" pitchFamily="18" charset="0"/>
                <a:cs typeface="Times New Roman" pitchFamily="18" charset="0"/>
              </a:endParaRPr>
            </a:p>
          </p:txBody>
        </p:sp>
        <p:sp>
          <p:nvSpPr>
            <p:cNvPr id="27" name="TextBox 26"/>
            <p:cNvSpPr txBox="1"/>
            <p:nvPr/>
          </p:nvSpPr>
          <p:spPr>
            <a:xfrm>
              <a:off x="3779912" y="2555612"/>
              <a:ext cx="936104" cy="369332"/>
            </a:xfrm>
            <a:prstGeom prst="rect">
              <a:avLst/>
            </a:prstGeom>
            <a:noFill/>
            <a:ln>
              <a:solidFill>
                <a:schemeClr val="tx1"/>
              </a:solidFill>
            </a:ln>
          </p:spPr>
          <p:txBody>
            <a:bodyPr wrap="square" rtlCol="0">
              <a:spAutoFit/>
            </a:bodyPr>
            <a:lstStyle/>
            <a:p>
              <a:pPr algn="ctr"/>
              <a:r>
                <a:rPr lang="en-US" altLang="zh-CN" dirty="0">
                  <a:latin typeface="Times New Roman" pitchFamily="18" charset="0"/>
                  <a:cs typeface="Times New Roman" pitchFamily="18" charset="0"/>
                </a:rPr>
                <a:t>MD5</a:t>
              </a:r>
              <a:endParaRPr lang="zh-CN" altLang="en-US" dirty="0">
                <a:latin typeface="Times New Roman" pitchFamily="18" charset="0"/>
                <a:cs typeface="Times New Roman" pitchFamily="18" charset="0"/>
              </a:endParaRPr>
            </a:p>
          </p:txBody>
        </p:sp>
        <p:sp>
          <p:nvSpPr>
            <p:cNvPr id="28" name="TextBox 27"/>
            <p:cNvSpPr txBox="1"/>
            <p:nvPr/>
          </p:nvSpPr>
          <p:spPr>
            <a:xfrm>
              <a:off x="6516216" y="2546320"/>
              <a:ext cx="936104" cy="369332"/>
            </a:xfrm>
            <a:prstGeom prst="rect">
              <a:avLst/>
            </a:prstGeom>
            <a:noFill/>
            <a:ln>
              <a:solidFill>
                <a:schemeClr val="tx1"/>
              </a:solidFill>
            </a:ln>
          </p:spPr>
          <p:txBody>
            <a:bodyPr wrap="square" rtlCol="0">
              <a:spAutoFit/>
            </a:bodyPr>
            <a:lstStyle/>
            <a:p>
              <a:pPr algn="ctr"/>
              <a:r>
                <a:rPr lang="en-US" altLang="zh-CN" dirty="0">
                  <a:latin typeface="Times New Roman" pitchFamily="18" charset="0"/>
                  <a:cs typeface="Times New Roman" pitchFamily="18" charset="0"/>
                </a:rPr>
                <a:t>MD5</a:t>
              </a:r>
              <a:endParaRPr lang="zh-CN" altLang="en-US" dirty="0">
                <a:latin typeface="Times New Roman" pitchFamily="18" charset="0"/>
                <a:cs typeface="Times New Roman" pitchFamily="18" charset="0"/>
              </a:endParaRPr>
            </a:p>
          </p:txBody>
        </p:sp>
        <p:sp>
          <p:nvSpPr>
            <p:cNvPr id="29" name="TextBox 28"/>
            <p:cNvSpPr txBox="1"/>
            <p:nvPr/>
          </p:nvSpPr>
          <p:spPr>
            <a:xfrm>
              <a:off x="827584" y="3356992"/>
              <a:ext cx="936104" cy="369332"/>
            </a:xfrm>
            <a:prstGeom prst="rect">
              <a:avLst/>
            </a:prstGeom>
            <a:solidFill>
              <a:schemeClr val="bg1">
                <a:lumMod val="95000"/>
              </a:schemeClr>
            </a:solidFill>
            <a:ln>
              <a:solidFill>
                <a:schemeClr val="tx1"/>
              </a:solidFill>
            </a:ln>
          </p:spPr>
          <p:txBody>
            <a:bodyPr wrap="square" rtlCol="0">
              <a:spAutoFit/>
            </a:bodyPr>
            <a:lstStyle/>
            <a:p>
              <a:pPr algn="ctr"/>
              <a:r>
                <a:rPr lang="zh-CN" altLang="en-US" dirty="0">
                  <a:latin typeface="Times New Roman" pitchFamily="18" charset="0"/>
                  <a:cs typeface="Times New Roman" pitchFamily="18" charset="0"/>
                </a:rPr>
                <a:t>散列</a:t>
              </a:r>
            </a:p>
          </p:txBody>
        </p:sp>
        <p:sp>
          <p:nvSpPr>
            <p:cNvPr id="30" name="TextBox 29"/>
            <p:cNvSpPr txBox="1"/>
            <p:nvPr/>
          </p:nvSpPr>
          <p:spPr>
            <a:xfrm>
              <a:off x="1835696" y="3356992"/>
              <a:ext cx="936104" cy="369332"/>
            </a:xfrm>
            <a:prstGeom prst="rect">
              <a:avLst/>
            </a:prstGeom>
            <a:solidFill>
              <a:schemeClr val="bg1">
                <a:lumMod val="95000"/>
              </a:schemeClr>
            </a:solidFill>
            <a:ln>
              <a:solidFill>
                <a:schemeClr val="tx1"/>
              </a:solidFill>
            </a:ln>
          </p:spPr>
          <p:txBody>
            <a:bodyPr wrap="square" rtlCol="0">
              <a:spAutoFit/>
            </a:bodyPr>
            <a:lstStyle/>
            <a:p>
              <a:pPr algn="ctr"/>
              <a:r>
                <a:rPr lang="zh-CN" altLang="en-US" dirty="0">
                  <a:latin typeface="Times New Roman" pitchFamily="18" charset="0"/>
                  <a:cs typeface="Times New Roman" pitchFamily="18" charset="0"/>
                </a:rPr>
                <a:t>散列</a:t>
              </a:r>
            </a:p>
          </p:txBody>
        </p:sp>
        <p:sp>
          <p:nvSpPr>
            <p:cNvPr id="31" name="TextBox 30"/>
            <p:cNvSpPr txBox="1"/>
            <p:nvPr/>
          </p:nvSpPr>
          <p:spPr>
            <a:xfrm>
              <a:off x="2843808" y="3356992"/>
              <a:ext cx="936104" cy="369332"/>
            </a:xfrm>
            <a:prstGeom prst="rect">
              <a:avLst/>
            </a:prstGeom>
            <a:solidFill>
              <a:schemeClr val="bg1">
                <a:lumMod val="95000"/>
              </a:schemeClr>
            </a:solidFill>
            <a:ln>
              <a:solidFill>
                <a:schemeClr val="tx1"/>
              </a:solidFill>
            </a:ln>
          </p:spPr>
          <p:txBody>
            <a:bodyPr wrap="square" rtlCol="0">
              <a:spAutoFit/>
            </a:bodyPr>
            <a:lstStyle/>
            <a:p>
              <a:pPr algn="ctr"/>
              <a:r>
                <a:rPr lang="zh-CN" altLang="en-US" dirty="0">
                  <a:latin typeface="Times New Roman" pitchFamily="18" charset="0"/>
                  <a:cs typeface="Times New Roman" pitchFamily="18" charset="0"/>
                </a:rPr>
                <a:t>散列</a:t>
              </a:r>
            </a:p>
          </p:txBody>
        </p:sp>
        <p:cxnSp>
          <p:nvCxnSpPr>
            <p:cNvPr id="32" name="直接连接符 31"/>
            <p:cNvCxnSpPr/>
            <p:nvPr/>
          </p:nvCxnSpPr>
          <p:spPr>
            <a:xfrm>
              <a:off x="683568" y="764704"/>
              <a:ext cx="244827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a:off x="683568" y="620688"/>
              <a:ext cx="0" cy="14401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a:off x="3131840" y="620688"/>
              <a:ext cx="0" cy="14401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a:off x="1826593" y="764704"/>
              <a:ext cx="9103" cy="213717"/>
            </a:xfrm>
            <a:prstGeom prst="line">
              <a:avLst/>
            </a:prstGeom>
            <a:ln w="127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a:off x="3347864" y="764704"/>
              <a:ext cx="2519536" cy="416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a:off x="3347864" y="620688"/>
              <a:ext cx="0" cy="14401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a:off x="5868144" y="620688"/>
              <a:ext cx="0" cy="14401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a:off x="4672583" y="764704"/>
              <a:ext cx="9103" cy="213717"/>
            </a:xfrm>
            <a:prstGeom prst="line">
              <a:avLst/>
            </a:prstGeom>
            <a:ln w="127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a:off x="6084168" y="764704"/>
              <a:ext cx="2745507" cy="416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a:off x="6084168" y="620688"/>
              <a:ext cx="0" cy="14401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a:off x="8820472" y="620688"/>
              <a:ext cx="0" cy="14401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a:off x="7371209" y="764704"/>
              <a:ext cx="9103" cy="213717"/>
            </a:xfrm>
            <a:prstGeom prst="line">
              <a:avLst/>
            </a:prstGeom>
            <a:ln w="127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4" name="直接箭头连接符 43"/>
            <p:cNvCxnSpPr>
              <a:stCxn id="17" idx="2"/>
            </p:cNvCxnSpPr>
            <p:nvPr/>
          </p:nvCxnSpPr>
          <p:spPr>
            <a:xfrm>
              <a:off x="1828267" y="1350060"/>
              <a:ext cx="7429" cy="422756"/>
            </a:xfrm>
            <a:prstGeom prst="straightConnector1">
              <a:avLst/>
            </a:prstGeom>
            <a:ln w="127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5" name="直接箭头连接符 44"/>
            <p:cNvCxnSpPr/>
            <p:nvPr/>
          </p:nvCxnSpPr>
          <p:spPr>
            <a:xfrm>
              <a:off x="4708587" y="1340768"/>
              <a:ext cx="7429" cy="422756"/>
            </a:xfrm>
            <a:prstGeom prst="straightConnector1">
              <a:avLst/>
            </a:prstGeom>
            <a:ln w="127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6" name="直接箭头连接符 45"/>
            <p:cNvCxnSpPr/>
            <p:nvPr/>
          </p:nvCxnSpPr>
          <p:spPr>
            <a:xfrm>
              <a:off x="7300875" y="1340768"/>
              <a:ext cx="7429" cy="422756"/>
            </a:xfrm>
            <a:prstGeom prst="straightConnector1">
              <a:avLst/>
            </a:prstGeom>
            <a:ln w="127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a:off x="683568" y="2351187"/>
              <a:ext cx="1597408" cy="856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a:off x="683568" y="2207171"/>
              <a:ext cx="0" cy="14401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a:off x="2267744" y="2207171"/>
              <a:ext cx="0" cy="14401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a:off x="1394545" y="2351187"/>
              <a:ext cx="9103" cy="213717"/>
            </a:xfrm>
            <a:prstGeom prst="line">
              <a:avLst/>
            </a:prstGeom>
            <a:ln w="127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a:off x="3550656" y="2351187"/>
              <a:ext cx="1597408" cy="856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a:off x="3550656" y="2207171"/>
              <a:ext cx="0" cy="14401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a:off x="5134832" y="2207171"/>
              <a:ext cx="0" cy="14401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直接连接符 53"/>
            <p:cNvCxnSpPr/>
            <p:nvPr/>
          </p:nvCxnSpPr>
          <p:spPr>
            <a:xfrm>
              <a:off x="4261633" y="2351187"/>
              <a:ext cx="9103" cy="213717"/>
            </a:xfrm>
            <a:prstGeom prst="line">
              <a:avLst/>
            </a:prstGeom>
            <a:ln w="127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5" name="直接连接符 54"/>
            <p:cNvCxnSpPr/>
            <p:nvPr/>
          </p:nvCxnSpPr>
          <p:spPr>
            <a:xfrm>
              <a:off x="6214952" y="2348880"/>
              <a:ext cx="1597408" cy="856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a:xfrm>
              <a:off x="6214952" y="2204864"/>
              <a:ext cx="0" cy="14401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a:xfrm>
              <a:off x="7799128" y="2204864"/>
              <a:ext cx="0" cy="14401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a:off x="6925929" y="2348880"/>
              <a:ext cx="9103" cy="213717"/>
            </a:xfrm>
            <a:prstGeom prst="line">
              <a:avLst/>
            </a:prstGeom>
            <a:ln w="127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9" name="直接箭头连接符 58"/>
            <p:cNvCxnSpPr/>
            <p:nvPr/>
          </p:nvCxnSpPr>
          <p:spPr>
            <a:xfrm>
              <a:off x="1324211" y="2934236"/>
              <a:ext cx="7429" cy="422756"/>
            </a:xfrm>
            <a:prstGeom prst="straightConnector1">
              <a:avLst/>
            </a:prstGeom>
            <a:ln w="127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a:off x="4211960" y="2927251"/>
              <a:ext cx="9103" cy="213717"/>
            </a:xfrm>
            <a:prstGeom prst="line">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nvCxnSpPr>
          <p:spPr>
            <a:xfrm flipH="1">
              <a:off x="2267744" y="3140968"/>
              <a:ext cx="194421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直接连接符 61"/>
            <p:cNvCxnSpPr/>
            <p:nvPr/>
          </p:nvCxnSpPr>
          <p:spPr>
            <a:xfrm>
              <a:off x="2258641" y="3140968"/>
              <a:ext cx="9103" cy="213717"/>
            </a:xfrm>
            <a:prstGeom prst="line">
              <a:avLst/>
            </a:prstGeom>
            <a:ln w="127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flipH="1">
              <a:off x="7003701" y="2924944"/>
              <a:ext cx="7468" cy="288921"/>
            </a:xfrm>
            <a:prstGeom prst="line">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flipH="1">
              <a:off x="3347864" y="3212976"/>
              <a:ext cx="36724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flipH="1">
              <a:off x="3346101" y="3215283"/>
              <a:ext cx="1763" cy="139259"/>
            </a:xfrm>
            <a:prstGeom prst="line">
              <a:avLst/>
            </a:prstGeom>
            <a:ln w="127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6" name="TextBox 85"/>
            <p:cNvSpPr txBox="1"/>
            <p:nvPr/>
          </p:nvSpPr>
          <p:spPr>
            <a:xfrm>
              <a:off x="6156176" y="3284984"/>
              <a:ext cx="2108269" cy="923330"/>
            </a:xfrm>
            <a:prstGeom prst="rect">
              <a:avLst/>
            </a:prstGeom>
            <a:noFill/>
          </p:spPr>
          <p:txBody>
            <a:bodyPr wrap="none" rtlCol="0">
              <a:spAutoFit/>
            </a:bodyPr>
            <a:lstStyle/>
            <a:p>
              <a:r>
                <a:rPr lang="en-US" altLang="zh-CN" dirty="0">
                  <a:latin typeface="Times New Roman" pitchFamily="18" charset="0"/>
                  <a:cs typeface="Times New Roman" pitchFamily="18" charset="0"/>
                </a:rPr>
                <a:t>PM</a:t>
              </a:r>
              <a:r>
                <a:rPr lang="zh-CN" altLang="en-US" dirty="0">
                  <a:latin typeface="Times New Roman" pitchFamily="18" charset="0"/>
                  <a:cs typeface="Times New Roman" pitchFamily="18" charset="0"/>
                </a:rPr>
                <a:t>：预备主密钥</a:t>
              </a:r>
              <a:endParaRPr lang="en-US" altLang="zh-CN" dirty="0">
                <a:latin typeface="Times New Roman" pitchFamily="18" charset="0"/>
                <a:cs typeface="Times New Roman" pitchFamily="18" charset="0"/>
              </a:endParaRPr>
            </a:p>
            <a:p>
              <a:r>
                <a:rPr lang="en-US" altLang="zh-CN" dirty="0">
                  <a:latin typeface="Times New Roman" pitchFamily="18" charset="0"/>
                  <a:cs typeface="Times New Roman" pitchFamily="18" charset="0"/>
                </a:rPr>
                <a:t>SR</a:t>
              </a:r>
              <a:r>
                <a:rPr lang="zh-CN" altLang="en-US" dirty="0">
                  <a:latin typeface="Times New Roman" pitchFamily="18" charset="0"/>
                  <a:cs typeface="Times New Roman" pitchFamily="18" charset="0"/>
                </a:rPr>
                <a:t>：服务器随机数</a:t>
              </a:r>
              <a:endParaRPr lang="en-US" altLang="zh-CN" dirty="0">
                <a:latin typeface="Times New Roman" pitchFamily="18" charset="0"/>
                <a:cs typeface="Times New Roman" pitchFamily="18" charset="0"/>
              </a:endParaRPr>
            </a:p>
            <a:p>
              <a:r>
                <a:rPr lang="en-US" altLang="zh-CN" dirty="0">
                  <a:latin typeface="Times New Roman" pitchFamily="18" charset="0"/>
                  <a:cs typeface="Times New Roman" pitchFamily="18" charset="0"/>
                </a:rPr>
                <a:t>CR</a:t>
              </a:r>
              <a:r>
                <a:rPr lang="zh-CN" altLang="en-US" dirty="0">
                  <a:latin typeface="Times New Roman" pitchFamily="18" charset="0"/>
                  <a:cs typeface="Times New Roman" pitchFamily="18" charset="0"/>
                </a:rPr>
                <a:t>：客户端随机数</a:t>
              </a:r>
            </a:p>
          </p:txBody>
        </p:sp>
        <p:sp>
          <p:nvSpPr>
            <p:cNvPr id="67" name="TextBox 86"/>
            <p:cNvSpPr txBox="1"/>
            <p:nvPr/>
          </p:nvSpPr>
          <p:spPr>
            <a:xfrm>
              <a:off x="1187624" y="3789040"/>
              <a:ext cx="2034531" cy="369332"/>
            </a:xfrm>
            <a:prstGeom prst="rect">
              <a:avLst/>
            </a:prstGeom>
            <a:noFill/>
          </p:spPr>
          <p:txBody>
            <a:bodyPr wrap="none" rtlCol="0">
              <a:spAutoFit/>
            </a:bodyPr>
            <a:lstStyle/>
            <a:p>
              <a:r>
                <a:rPr lang="zh-CN" altLang="en-US" dirty="0">
                  <a:latin typeface="Times New Roman" pitchFamily="18" charset="0"/>
                  <a:cs typeface="Times New Roman" pitchFamily="18" charset="0"/>
                </a:rPr>
                <a:t>主密钥（</a:t>
              </a:r>
              <a:r>
                <a:rPr lang="en-US" altLang="zh-CN" dirty="0">
                  <a:latin typeface="Times New Roman" pitchFamily="18" charset="0"/>
                  <a:cs typeface="Times New Roman" pitchFamily="18" charset="0"/>
                </a:rPr>
                <a:t>48</a:t>
              </a:r>
              <a:r>
                <a:rPr lang="zh-CN" altLang="en-US" dirty="0">
                  <a:latin typeface="Times New Roman" pitchFamily="18" charset="0"/>
                  <a:cs typeface="Times New Roman" pitchFamily="18" charset="0"/>
                </a:rPr>
                <a:t>字节）</a:t>
              </a:r>
            </a:p>
          </p:txBody>
        </p:sp>
      </p:grpSp>
    </p:spTree>
    <p:extLst>
      <p:ext uri="{BB962C8B-B14F-4D97-AF65-F5344CB8AC3E}">
        <p14:creationId xmlns:p14="http://schemas.microsoft.com/office/powerpoint/2010/main" val="428055677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endParaRPr lang="zh-CN" altLang="en-US"/>
          </a:p>
        </p:txBody>
      </p:sp>
      <p:sp>
        <p:nvSpPr>
          <p:cNvPr id="3" name="标题 2"/>
          <p:cNvSpPr>
            <a:spLocks noGrp="1"/>
          </p:cNvSpPr>
          <p:nvPr>
            <p:ph type="title"/>
          </p:nvPr>
        </p:nvSpPr>
        <p:spPr/>
        <p:txBody>
          <a:bodyPr/>
          <a:lstStyle/>
          <a:p>
            <a:r>
              <a:rPr lang="zh-CN" altLang="en-US" dirty="0"/>
              <a:t>密钥参数生成</a:t>
            </a:r>
          </a:p>
        </p:txBody>
      </p:sp>
      <p:grpSp>
        <p:nvGrpSpPr>
          <p:cNvPr id="4" name="组合 3"/>
          <p:cNvGrpSpPr/>
          <p:nvPr/>
        </p:nvGrpSpPr>
        <p:grpSpPr>
          <a:xfrm>
            <a:off x="116521" y="1922005"/>
            <a:ext cx="8856984" cy="4019674"/>
            <a:chOff x="179512" y="188640"/>
            <a:chExt cx="8856984" cy="4019674"/>
          </a:xfrm>
        </p:grpSpPr>
        <p:sp>
          <p:nvSpPr>
            <p:cNvPr id="5" name="TextBox 4"/>
            <p:cNvSpPr txBox="1"/>
            <p:nvPr/>
          </p:nvSpPr>
          <p:spPr>
            <a:xfrm>
              <a:off x="179512" y="188640"/>
              <a:ext cx="504056" cy="369332"/>
            </a:xfrm>
            <a:prstGeom prst="rect">
              <a:avLst/>
            </a:prstGeom>
            <a:noFill/>
            <a:ln>
              <a:solidFill>
                <a:schemeClr val="tx1"/>
              </a:solidFill>
            </a:ln>
          </p:spPr>
          <p:txBody>
            <a:bodyPr wrap="square" rtlCol="0">
              <a:spAutoFit/>
            </a:bodyPr>
            <a:lstStyle/>
            <a:p>
              <a:pPr algn="ctr"/>
              <a:r>
                <a:rPr lang="en-US" altLang="zh-CN" dirty="0">
                  <a:latin typeface="Times New Roman" pitchFamily="18" charset="0"/>
                  <a:cs typeface="Times New Roman" pitchFamily="18" charset="0"/>
                </a:rPr>
                <a:t>‘A’</a:t>
              </a:r>
              <a:endParaRPr lang="zh-CN" altLang="en-US" dirty="0">
                <a:latin typeface="Times New Roman" pitchFamily="18" charset="0"/>
                <a:cs typeface="Times New Roman" pitchFamily="18" charset="0"/>
              </a:endParaRPr>
            </a:p>
          </p:txBody>
        </p:sp>
        <p:sp>
          <p:nvSpPr>
            <p:cNvPr id="6" name="TextBox 5"/>
            <p:cNvSpPr txBox="1"/>
            <p:nvPr/>
          </p:nvSpPr>
          <p:spPr>
            <a:xfrm>
              <a:off x="755576" y="188640"/>
              <a:ext cx="576064" cy="369332"/>
            </a:xfrm>
            <a:prstGeom prst="rect">
              <a:avLst/>
            </a:prstGeom>
            <a:noFill/>
            <a:ln>
              <a:solidFill>
                <a:schemeClr val="tx1"/>
              </a:solidFill>
            </a:ln>
          </p:spPr>
          <p:txBody>
            <a:bodyPr wrap="square" rtlCol="0">
              <a:spAutoFit/>
            </a:bodyPr>
            <a:lstStyle/>
            <a:p>
              <a:pPr algn="ctr"/>
              <a:r>
                <a:rPr lang="en-US" altLang="zh-CN" dirty="0">
                  <a:latin typeface="Times New Roman" pitchFamily="18" charset="0"/>
                  <a:cs typeface="Times New Roman" pitchFamily="18" charset="0"/>
                </a:rPr>
                <a:t>M</a:t>
              </a:r>
              <a:endParaRPr lang="zh-CN" altLang="en-US" dirty="0">
                <a:latin typeface="Times New Roman" pitchFamily="18" charset="0"/>
                <a:cs typeface="Times New Roman" pitchFamily="18" charset="0"/>
              </a:endParaRPr>
            </a:p>
          </p:txBody>
        </p:sp>
        <p:sp>
          <p:nvSpPr>
            <p:cNvPr id="7" name="TextBox 6"/>
            <p:cNvSpPr txBox="1"/>
            <p:nvPr/>
          </p:nvSpPr>
          <p:spPr>
            <a:xfrm>
              <a:off x="1403648" y="188640"/>
              <a:ext cx="576064" cy="369332"/>
            </a:xfrm>
            <a:prstGeom prst="rect">
              <a:avLst/>
            </a:prstGeom>
            <a:noFill/>
            <a:ln>
              <a:solidFill>
                <a:schemeClr val="tx1"/>
              </a:solidFill>
            </a:ln>
          </p:spPr>
          <p:txBody>
            <a:bodyPr wrap="square" rtlCol="0">
              <a:spAutoFit/>
            </a:bodyPr>
            <a:lstStyle/>
            <a:p>
              <a:pPr algn="ctr"/>
              <a:r>
                <a:rPr lang="en-US" altLang="zh-CN" dirty="0">
                  <a:latin typeface="Times New Roman" pitchFamily="18" charset="0"/>
                  <a:cs typeface="Times New Roman" pitchFamily="18" charset="0"/>
                </a:rPr>
                <a:t>CR</a:t>
              </a:r>
              <a:endParaRPr lang="zh-CN" altLang="en-US" dirty="0">
                <a:latin typeface="Times New Roman" pitchFamily="18" charset="0"/>
                <a:cs typeface="Times New Roman" pitchFamily="18" charset="0"/>
              </a:endParaRPr>
            </a:p>
          </p:txBody>
        </p:sp>
        <p:sp>
          <p:nvSpPr>
            <p:cNvPr id="8" name="TextBox 7"/>
            <p:cNvSpPr txBox="1"/>
            <p:nvPr/>
          </p:nvSpPr>
          <p:spPr>
            <a:xfrm>
              <a:off x="2051720" y="188640"/>
              <a:ext cx="576064" cy="369332"/>
            </a:xfrm>
            <a:prstGeom prst="rect">
              <a:avLst/>
            </a:prstGeom>
            <a:noFill/>
            <a:ln>
              <a:solidFill>
                <a:schemeClr val="tx1"/>
              </a:solidFill>
            </a:ln>
          </p:spPr>
          <p:txBody>
            <a:bodyPr wrap="square" rtlCol="0">
              <a:spAutoFit/>
            </a:bodyPr>
            <a:lstStyle/>
            <a:p>
              <a:pPr algn="ctr"/>
              <a:r>
                <a:rPr lang="en-US" altLang="zh-CN" dirty="0">
                  <a:latin typeface="Times New Roman" pitchFamily="18" charset="0"/>
                  <a:cs typeface="Times New Roman" pitchFamily="18" charset="0"/>
                </a:rPr>
                <a:t>SR</a:t>
              </a:r>
              <a:endParaRPr lang="zh-CN" altLang="en-US" dirty="0">
                <a:latin typeface="Times New Roman" pitchFamily="18" charset="0"/>
                <a:cs typeface="Times New Roman" pitchFamily="18" charset="0"/>
              </a:endParaRPr>
            </a:p>
          </p:txBody>
        </p:sp>
        <p:sp>
          <p:nvSpPr>
            <p:cNvPr id="9" name="TextBox 8"/>
            <p:cNvSpPr txBox="1"/>
            <p:nvPr/>
          </p:nvSpPr>
          <p:spPr>
            <a:xfrm>
              <a:off x="2843808" y="188640"/>
              <a:ext cx="576064" cy="369332"/>
            </a:xfrm>
            <a:prstGeom prst="rect">
              <a:avLst/>
            </a:prstGeom>
            <a:noFill/>
            <a:ln>
              <a:solidFill>
                <a:schemeClr val="tx1"/>
              </a:solidFill>
            </a:ln>
          </p:spPr>
          <p:txBody>
            <a:bodyPr wrap="square" rtlCol="0">
              <a:spAutoFit/>
            </a:bodyPr>
            <a:lstStyle/>
            <a:p>
              <a:pPr algn="ctr"/>
              <a:r>
                <a:rPr lang="en-US" altLang="zh-CN" dirty="0">
                  <a:latin typeface="Times New Roman" pitchFamily="18" charset="0"/>
                  <a:cs typeface="Times New Roman" pitchFamily="18" charset="0"/>
                </a:rPr>
                <a:t>‘BB’</a:t>
              </a:r>
              <a:endParaRPr lang="zh-CN" altLang="en-US" dirty="0">
                <a:latin typeface="Times New Roman" pitchFamily="18" charset="0"/>
                <a:cs typeface="Times New Roman" pitchFamily="18" charset="0"/>
              </a:endParaRPr>
            </a:p>
          </p:txBody>
        </p:sp>
        <p:sp>
          <p:nvSpPr>
            <p:cNvPr id="10" name="TextBox 9"/>
            <p:cNvSpPr txBox="1"/>
            <p:nvPr/>
          </p:nvSpPr>
          <p:spPr>
            <a:xfrm>
              <a:off x="3491880" y="188640"/>
              <a:ext cx="576064" cy="369332"/>
            </a:xfrm>
            <a:prstGeom prst="rect">
              <a:avLst/>
            </a:prstGeom>
            <a:noFill/>
            <a:ln>
              <a:solidFill>
                <a:schemeClr val="tx1"/>
              </a:solidFill>
            </a:ln>
          </p:spPr>
          <p:txBody>
            <a:bodyPr wrap="square" rtlCol="0">
              <a:spAutoFit/>
            </a:bodyPr>
            <a:lstStyle/>
            <a:p>
              <a:pPr algn="ctr"/>
              <a:r>
                <a:rPr lang="en-US" altLang="zh-CN" dirty="0">
                  <a:latin typeface="Times New Roman" pitchFamily="18" charset="0"/>
                  <a:cs typeface="Times New Roman" pitchFamily="18" charset="0"/>
                </a:rPr>
                <a:t>M</a:t>
              </a:r>
              <a:endParaRPr lang="zh-CN" altLang="en-US" dirty="0">
                <a:latin typeface="Times New Roman" pitchFamily="18" charset="0"/>
                <a:cs typeface="Times New Roman" pitchFamily="18" charset="0"/>
              </a:endParaRPr>
            </a:p>
          </p:txBody>
        </p:sp>
        <p:sp>
          <p:nvSpPr>
            <p:cNvPr id="11" name="TextBox 10"/>
            <p:cNvSpPr txBox="1"/>
            <p:nvPr/>
          </p:nvSpPr>
          <p:spPr>
            <a:xfrm>
              <a:off x="4139952" y="188640"/>
              <a:ext cx="576064" cy="369332"/>
            </a:xfrm>
            <a:prstGeom prst="rect">
              <a:avLst/>
            </a:prstGeom>
            <a:noFill/>
            <a:ln>
              <a:solidFill>
                <a:schemeClr val="tx1"/>
              </a:solidFill>
            </a:ln>
          </p:spPr>
          <p:txBody>
            <a:bodyPr wrap="square" rtlCol="0">
              <a:spAutoFit/>
            </a:bodyPr>
            <a:lstStyle/>
            <a:p>
              <a:pPr algn="ctr"/>
              <a:r>
                <a:rPr lang="en-US" altLang="zh-CN" dirty="0">
                  <a:latin typeface="Times New Roman" pitchFamily="18" charset="0"/>
                  <a:cs typeface="Times New Roman" pitchFamily="18" charset="0"/>
                </a:rPr>
                <a:t>CR</a:t>
              </a:r>
              <a:endParaRPr lang="zh-CN" altLang="en-US" dirty="0">
                <a:latin typeface="Times New Roman" pitchFamily="18" charset="0"/>
                <a:cs typeface="Times New Roman" pitchFamily="18" charset="0"/>
              </a:endParaRPr>
            </a:p>
          </p:txBody>
        </p:sp>
        <p:sp>
          <p:nvSpPr>
            <p:cNvPr id="12" name="TextBox 11"/>
            <p:cNvSpPr txBox="1"/>
            <p:nvPr/>
          </p:nvSpPr>
          <p:spPr>
            <a:xfrm>
              <a:off x="4788024" y="188640"/>
              <a:ext cx="576064" cy="369332"/>
            </a:xfrm>
            <a:prstGeom prst="rect">
              <a:avLst/>
            </a:prstGeom>
            <a:noFill/>
            <a:ln>
              <a:solidFill>
                <a:schemeClr val="tx1"/>
              </a:solidFill>
            </a:ln>
          </p:spPr>
          <p:txBody>
            <a:bodyPr wrap="square" rtlCol="0">
              <a:spAutoFit/>
            </a:bodyPr>
            <a:lstStyle/>
            <a:p>
              <a:pPr algn="ctr"/>
              <a:r>
                <a:rPr lang="en-US" altLang="zh-CN" dirty="0">
                  <a:latin typeface="Times New Roman" pitchFamily="18" charset="0"/>
                  <a:cs typeface="Times New Roman" pitchFamily="18" charset="0"/>
                </a:rPr>
                <a:t>SR</a:t>
              </a:r>
              <a:endParaRPr lang="zh-CN" altLang="en-US" dirty="0">
                <a:latin typeface="Times New Roman" pitchFamily="18" charset="0"/>
                <a:cs typeface="Times New Roman" pitchFamily="18" charset="0"/>
              </a:endParaRPr>
            </a:p>
          </p:txBody>
        </p:sp>
        <p:sp>
          <p:nvSpPr>
            <p:cNvPr id="13" name="TextBox 12"/>
            <p:cNvSpPr txBox="1"/>
            <p:nvPr/>
          </p:nvSpPr>
          <p:spPr>
            <a:xfrm>
              <a:off x="6300192" y="188640"/>
              <a:ext cx="782885" cy="369332"/>
            </a:xfrm>
            <a:prstGeom prst="rect">
              <a:avLst/>
            </a:prstGeom>
            <a:noFill/>
            <a:ln>
              <a:solidFill>
                <a:schemeClr val="tx1"/>
              </a:solidFill>
            </a:ln>
          </p:spPr>
          <p:txBody>
            <a:bodyPr wrap="square" rtlCol="0">
              <a:spAutoFit/>
            </a:bodyPr>
            <a:lstStyle/>
            <a:p>
              <a:pPr algn="ctr"/>
              <a:r>
                <a:rPr lang="en-US" altLang="zh-CN" dirty="0">
                  <a:latin typeface="Times New Roman" pitchFamily="18" charset="0"/>
                  <a:cs typeface="Times New Roman" pitchFamily="18" charset="0"/>
                </a:rPr>
                <a:t>‘···’</a:t>
              </a:r>
              <a:endParaRPr lang="zh-CN" altLang="en-US" dirty="0">
                <a:latin typeface="Times New Roman" pitchFamily="18" charset="0"/>
                <a:cs typeface="Times New Roman" pitchFamily="18" charset="0"/>
              </a:endParaRPr>
            </a:p>
          </p:txBody>
        </p:sp>
        <p:sp>
          <p:nvSpPr>
            <p:cNvPr id="14" name="TextBox 13"/>
            <p:cNvSpPr txBox="1"/>
            <p:nvPr/>
          </p:nvSpPr>
          <p:spPr>
            <a:xfrm>
              <a:off x="7155085" y="188640"/>
              <a:ext cx="576064" cy="369332"/>
            </a:xfrm>
            <a:prstGeom prst="rect">
              <a:avLst/>
            </a:prstGeom>
            <a:noFill/>
            <a:ln>
              <a:solidFill>
                <a:schemeClr val="tx1"/>
              </a:solidFill>
            </a:ln>
          </p:spPr>
          <p:txBody>
            <a:bodyPr wrap="square" rtlCol="0">
              <a:spAutoFit/>
            </a:bodyPr>
            <a:lstStyle/>
            <a:p>
              <a:pPr algn="ctr"/>
              <a:r>
                <a:rPr lang="en-US" altLang="zh-CN" dirty="0">
                  <a:latin typeface="Times New Roman" pitchFamily="18" charset="0"/>
                  <a:cs typeface="Times New Roman" pitchFamily="18" charset="0"/>
                </a:rPr>
                <a:t>M</a:t>
              </a:r>
              <a:endParaRPr lang="zh-CN" altLang="en-US" dirty="0">
                <a:latin typeface="Times New Roman" pitchFamily="18" charset="0"/>
                <a:cs typeface="Times New Roman" pitchFamily="18" charset="0"/>
              </a:endParaRPr>
            </a:p>
          </p:txBody>
        </p:sp>
        <p:sp>
          <p:nvSpPr>
            <p:cNvPr id="15" name="TextBox 14"/>
            <p:cNvSpPr txBox="1"/>
            <p:nvPr/>
          </p:nvSpPr>
          <p:spPr>
            <a:xfrm>
              <a:off x="7803157" y="188640"/>
              <a:ext cx="576064" cy="369332"/>
            </a:xfrm>
            <a:prstGeom prst="rect">
              <a:avLst/>
            </a:prstGeom>
            <a:noFill/>
            <a:ln>
              <a:solidFill>
                <a:schemeClr val="tx1"/>
              </a:solidFill>
            </a:ln>
          </p:spPr>
          <p:txBody>
            <a:bodyPr wrap="square" rtlCol="0">
              <a:spAutoFit/>
            </a:bodyPr>
            <a:lstStyle/>
            <a:p>
              <a:pPr algn="ctr"/>
              <a:r>
                <a:rPr lang="en-US" altLang="zh-CN" dirty="0">
                  <a:latin typeface="Times New Roman" pitchFamily="18" charset="0"/>
                  <a:cs typeface="Times New Roman" pitchFamily="18" charset="0"/>
                </a:rPr>
                <a:t>CR</a:t>
              </a:r>
              <a:endParaRPr lang="zh-CN" altLang="en-US" dirty="0">
                <a:latin typeface="Times New Roman" pitchFamily="18" charset="0"/>
                <a:cs typeface="Times New Roman" pitchFamily="18" charset="0"/>
              </a:endParaRPr>
            </a:p>
          </p:txBody>
        </p:sp>
        <p:sp>
          <p:nvSpPr>
            <p:cNvPr id="16" name="TextBox 15"/>
            <p:cNvSpPr txBox="1"/>
            <p:nvPr/>
          </p:nvSpPr>
          <p:spPr>
            <a:xfrm>
              <a:off x="8451229" y="188640"/>
              <a:ext cx="576064" cy="369332"/>
            </a:xfrm>
            <a:prstGeom prst="rect">
              <a:avLst/>
            </a:prstGeom>
            <a:noFill/>
            <a:ln>
              <a:solidFill>
                <a:schemeClr val="tx1"/>
              </a:solidFill>
            </a:ln>
          </p:spPr>
          <p:txBody>
            <a:bodyPr wrap="square" rtlCol="0">
              <a:spAutoFit/>
            </a:bodyPr>
            <a:lstStyle/>
            <a:p>
              <a:pPr algn="ctr"/>
              <a:r>
                <a:rPr lang="en-US" altLang="zh-CN" dirty="0">
                  <a:latin typeface="Times New Roman" pitchFamily="18" charset="0"/>
                  <a:cs typeface="Times New Roman" pitchFamily="18" charset="0"/>
                </a:rPr>
                <a:t>SR</a:t>
              </a:r>
              <a:endParaRPr lang="zh-CN" altLang="en-US" dirty="0">
                <a:latin typeface="Times New Roman" pitchFamily="18" charset="0"/>
                <a:cs typeface="Times New Roman" pitchFamily="18" charset="0"/>
              </a:endParaRPr>
            </a:p>
          </p:txBody>
        </p:sp>
        <p:sp>
          <p:nvSpPr>
            <p:cNvPr id="17" name="TextBox 16"/>
            <p:cNvSpPr txBox="1"/>
            <p:nvPr/>
          </p:nvSpPr>
          <p:spPr>
            <a:xfrm>
              <a:off x="856159" y="980728"/>
              <a:ext cx="936104" cy="369332"/>
            </a:xfrm>
            <a:prstGeom prst="rect">
              <a:avLst/>
            </a:prstGeom>
            <a:noFill/>
            <a:ln>
              <a:solidFill>
                <a:schemeClr val="tx1"/>
              </a:solidFill>
            </a:ln>
          </p:spPr>
          <p:txBody>
            <a:bodyPr wrap="square" rtlCol="0">
              <a:spAutoFit/>
            </a:bodyPr>
            <a:lstStyle/>
            <a:p>
              <a:pPr algn="ctr"/>
              <a:r>
                <a:rPr lang="en-US" altLang="zh-CN" dirty="0">
                  <a:latin typeface="Times New Roman" pitchFamily="18" charset="0"/>
                  <a:cs typeface="Times New Roman" pitchFamily="18" charset="0"/>
                </a:rPr>
                <a:t>SHA-1</a:t>
              </a:r>
              <a:endParaRPr lang="zh-CN" altLang="en-US" dirty="0">
                <a:latin typeface="Times New Roman" pitchFamily="18" charset="0"/>
                <a:cs typeface="Times New Roman" pitchFamily="18" charset="0"/>
              </a:endParaRPr>
            </a:p>
          </p:txBody>
        </p:sp>
        <p:sp>
          <p:nvSpPr>
            <p:cNvPr id="18" name="TextBox 17"/>
            <p:cNvSpPr txBox="1"/>
            <p:nvPr/>
          </p:nvSpPr>
          <p:spPr>
            <a:xfrm>
              <a:off x="3707904" y="980728"/>
              <a:ext cx="936104" cy="369332"/>
            </a:xfrm>
            <a:prstGeom prst="rect">
              <a:avLst/>
            </a:prstGeom>
            <a:noFill/>
            <a:ln>
              <a:solidFill>
                <a:schemeClr val="tx1"/>
              </a:solidFill>
            </a:ln>
          </p:spPr>
          <p:txBody>
            <a:bodyPr wrap="square" rtlCol="0">
              <a:spAutoFit/>
            </a:bodyPr>
            <a:lstStyle/>
            <a:p>
              <a:pPr algn="ctr"/>
              <a:r>
                <a:rPr lang="en-US" altLang="zh-CN" dirty="0">
                  <a:latin typeface="Times New Roman" pitchFamily="18" charset="0"/>
                  <a:cs typeface="Times New Roman" pitchFamily="18" charset="0"/>
                </a:rPr>
                <a:t>SHA-1</a:t>
              </a:r>
              <a:endParaRPr lang="zh-CN" altLang="en-US" dirty="0">
                <a:latin typeface="Times New Roman" pitchFamily="18" charset="0"/>
                <a:cs typeface="Times New Roman" pitchFamily="18" charset="0"/>
              </a:endParaRPr>
            </a:p>
          </p:txBody>
        </p:sp>
        <p:sp>
          <p:nvSpPr>
            <p:cNvPr id="19" name="TextBox 18"/>
            <p:cNvSpPr txBox="1"/>
            <p:nvPr/>
          </p:nvSpPr>
          <p:spPr>
            <a:xfrm>
              <a:off x="7083077" y="980728"/>
              <a:ext cx="936104" cy="369332"/>
            </a:xfrm>
            <a:prstGeom prst="rect">
              <a:avLst/>
            </a:prstGeom>
            <a:noFill/>
            <a:ln>
              <a:solidFill>
                <a:schemeClr val="tx1"/>
              </a:solidFill>
            </a:ln>
          </p:spPr>
          <p:txBody>
            <a:bodyPr wrap="square" rtlCol="0">
              <a:spAutoFit/>
            </a:bodyPr>
            <a:lstStyle/>
            <a:p>
              <a:pPr algn="ctr"/>
              <a:r>
                <a:rPr lang="en-US" altLang="zh-CN" dirty="0">
                  <a:latin typeface="Times New Roman" pitchFamily="18" charset="0"/>
                  <a:cs typeface="Times New Roman" pitchFamily="18" charset="0"/>
                </a:rPr>
                <a:t>SHA-1</a:t>
              </a:r>
              <a:endParaRPr lang="zh-CN" altLang="en-US" dirty="0">
                <a:latin typeface="Times New Roman" pitchFamily="18" charset="0"/>
                <a:cs typeface="Times New Roman" pitchFamily="18" charset="0"/>
              </a:endParaRPr>
            </a:p>
          </p:txBody>
        </p:sp>
        <p:sp>
          <p:nvSpPr>
            <p:cNvPr id="20" name="TextBox 19"/>
            <p:cNvSpPr txBox="1"/>
            <p:nvPr/>
          </p:nvSpPr>
          <p:spPr>
            <a:xfrm>
              <a:off x="179512" y="1763524"/>
              <a:ext cx="576064" cy="369332"/>
            </a:xfrm>
            <a:prstGeom prst="rect">
              <a:avLst/>
            </a:prstGeom>
            <a:noFill/>
            <a:ln>
              <a:solidFill>
                <a:schemeClr val="tx1"/>
              </a:solidFill>
            </a:ln>
          </p:spPr>
          <p:txBody>
            <a:bodyPr wrap="square" rtlCol="0">
              <a:spAutoFit/>
            </a:bodyPr>
            <a:lstStyle/>
            <a:p>
              <a:pPr algn="ctr"/>
              <a:r>
                <a:rPr lang="en-US" altLang="zh-CN" dirty="0">
                  <a:latin typeface="Times New Roman" pitchFamily="18" charset="0"/>
                  <a:cs typeface="Times New Roman" pitchFamily="18" charset="0"/>
                </a:rPr>
                <a:t>M</a:t>
              </a:r>
              <a:endParaRPr lang="zh-CN" altLang="en-US" dirty="0">
                <a:latin typeface="Times New Roman" pitchFamily="18" charset="0"/>
                <a:cs typeface="Times New Roman" pitchFamily="18" charset="0"/>
              </a:endParaRPr>
            </a:p>
          </p:txBody>
        </p:sp>
        <p:sp>
          <p:nvSpPr>
            <p:cNvPr id="21" name="TextBox 20"/>
            <p:cNvSpPr txBox="1"/>
            <p:nvPr/>
          </p:nvSpPr>
          <p:spPr>
            <a:xfrm>
              <a:off x="827584" y="1772816"/>
              <a:ext cx="936104" cy="369332"/>
            </a:xfrm>
            <a:prstGeom prst="rect">
              <a:avLst/>
            </a:prstGeom>
            <a:solidFill>
              <a:schemeClr val="bg1">
                <a:lumMod val="95000"/>
              </a:schemeClr>
            </a:solidFill>
            <a:ln>
              <a:solidFill>
                <a:schemeClr val="tx1"/>
              </a:solidFill>
            </a:ln>
          </p:spPr>
          <p:txBody>
            <a:bodyPr wrap="square" rtlCol="0">
              <a:spAutoFit/>
            </a:bodyPr>
            <a:lstStyle/>
            <a:p>
              <a:pPr algn="ctr"/>
              <a:r>
                <a:rPr lang="zh-CN" altLang="en-US" dirty="0">
                  <a:latin typeface="Times New Roman" pitchFamily="18" charset="0"/>
                  <a:cs typeface="Times New Roman" pitchFamily="18" charset="0"/>
                </a:rPr>
                <a:t>散列</a:t>
              </a:r>
            </a:p>
          </p:txBody>
        </p:sp>
        <p:sp>
          <p:nvSpPr>
            <p:cNvPr id="22" name="TextBox 21"/>
            <p:cNvSpPr txBox="1"/>
            <p:nvPr/>
          </p:nvSpPr>
          <p:spPr>
            <a:xfrm>
              <a:off x="3059832" y="1763524"/>
              <a:ext cx="576064" cy="369332"/>
            </a:xfrm>
            <a:prstGeom prst="rect">
              <a:avLst/>
            </a:prstGeom>
            <a:noFill/>
            <a:ln>
              <a:solidFill>
                <a:schemeClr val="tx1"/>
              </a:solidFill>
            </a:ln>
          </p:spPr>
          <p:txBody>
            <a:bodyPr wrap="square" rtlCol="0">
              <a:spAutoFit/>
            </a:bodyPr>
            <a:lstStyle/>
            <a:p>
              <a:pPr algn="ctr"/>
              <a:r>
                <a:rPr lang="en-US" altLang="zh-CN" dirty="0">
                  <a:latin typeface="Times New Roman" pitchFamily="18" charset="0"/>
                  <a:cs typeface="Times New Roman" pitchFamily="18" charset="0"/>
                </a:rPr>
                <a:t>M</a:t>
              </a:r>
              <a:endParaRPr lang="zh-CN" altLang="en-US" dirty="0">
                <a:latin typeface="Times New Roman" pitchFamily="18" charset="0"/>
                <a:cs typeface="Times New Roman" pitchFamily="18" charset="0"/>
              </a:endParaRPr>
            </a:p>
          </p:txBody>
        </p:sp>
        <p:sp>
          <p:nvSpPr>
            <p:cNvPr id="23" name="TextBox 22"/>
            <p:cNvSpPr txBox="1"/>
            <p:nvPr/>
          </p:nvSpPr>
          <p:spPr>
            <a:xfrm>
              <a:off x="3707904" y="1763524"/>
              <a:ext cx="936104" cy="369332"/>
            </a:xfrm>
            <a:prstGeom prst="rect">
              <a:avLst/>
            </a:prstGeom>
            <a:solidFill>
              <a:schemeClr val="bg1">
                <a:lumMod val="95000"/>
              </a:schemeClr>
            </a:solidFill>
            <a:ln>
              <a:solidFill>
                <a:schemeClr val="tx1"/>
              </a:solidFill>
            </a:ln>
          </p:spPr>
          <p:txBody>
            <a:bodyPr wrap="square" rtlCol="0">
              <a:spAutoFit/>
            </a:bodyPr>
            <a:lstStyle/>
            <a:p>
              <a:pPr algn="ctr"/>
              <a:r>
                <a:rPr lang="zh-CN" altLang="en-US" dirty="0">
                  <a:latin typeface="Times New Roman" pitchFamily="18" charset="0"/>
                  <a:cs typeface="Times New Roman" pitchFamily="18" charset="0"/>
                </a:rPr>
                <a:t>散列</a:t>
              </a:r>
            </a:p>
          </p:txBody>
        </p:sp>
        <p:sp>
          <p:nvSpPr>
            <p:cNvPr id="24" name="TextBox 23"/>
            <p:cNvSpPr txBox="1"/>
            <p:nvPr/>
          </p:nvSpPr>
          <p:spPr>
            <a:xfrm>
              <a:off x="6435005" y="1763524"/>
              <a:ext cx="576064" cy="369332"/>
            </a:xfrm>
            <a:prstGeom prst="rect">
              <a:avLst/>
            </a:prstGeom>
            <a:noFill/>
            <a:ln>
              <a:solidFill>
                <a:schemeClr val="tx1"/>
              </a:solidFill>
            </a:ln>
          </p:spPr>
          <p:txBody>
            <a:bodyPr wrap="square" rtlCol="0">
              <a:spAutoFit/>
            </a:bodyPr>
            <a:lstStyle/>
            <a:p>
              <a:pPr algn="ctr"/>
              <a:r>
                <a:rPr lang="en-US" altLang="zh-CN" dirty="0">
                  <a:latin typeface="Times New Roman" pitchFamily="18" charset="0"/>
                  <a:cs typeface="Times New Roman" pitchFamily="18" charset="0"/>
                </a:rPr>
                <a:t>M</a:t>
              </a:r>
              <a:endParaRPr lang="zh-CN" altLang="en-US" dirty="0">
                <a:latin typeface="Times New Roman" pitchFamily="18" charset="0"/>
                <a:cs typeface="Times New Roman" pitchFamily="18" charset="0"/>
              </a:endParaRPr>
            </a:p>
          </p:txBody>
        </p:sp>
        <p:sp>
          <p:nvSpPr>
            <p:cNvPr id="25" name="TextBox 24"/>
            <p:cNvSpPr txBox="1"/>
            <p:nvPr/>
          </p:nvSpPr>
          <p:spPr>
            <a:xfrm>
              <a:off x="7083077" y="1763524"/>
              <a:ext cx="936104" cy="369332"/>
            </a:xfrm>
            <a:prstGeom prst="rect">
              <a:avLst/>
            </a:prstGeom>
            <a:solidFill>
              <a:schemeClr val="bg1">
                <a:lumMod val="95000"/>
              </a:schemeClr>
            </a:solidFill>
            <a:ln>
              <a:solidFill>
                <a:schemeClr val="tx1"/>
              </a:solidFill>
            </a:ln>
          </p:spPr>
          <p:txBody>
            <a:bodyPr wrap="square" rtlCol="0">
              <a:spAutoFit/>
            </a:bodyPr>
            <a:lstStyle/>
            <a:p>
              <a:pPr algn="ctr"/>
              <a:r>
                <a:rPr lang="zh-CN" altLang="en-US" dirty="0">
                  <a:latin typeface="Times New Roman" pitchFamily="18" charset="0"/>
                  <a:cs typeface="Times New Roman" pitchFamily="18" charset="0"/>
                </a:rPr>
                <a:t>散列</a:t>
              </a:r>
            </a:p>
          </p:txBody>
        </p:sp>
        <p:sp>
          <p:nvSpPr>
            <p:cNvPr id="26" name="TextBox 25"/>
            <p:cNvSpPr txBox="1"/>
            <p:nvPr/>
          </p:nvSpPr>
          <p:spPr>
            <a:xfrm>
              <a:off x="395536" y="2546320"/>
              <a:ext cx="936104" cy="369332"/>
            </a:xfrm>
            <a:prstGeom prst="rect">
              <a:avLst/>
            </a:prstGeom>
            <a:noFill/>
            <a:ln>
              <a:solidFill>
                <a:schemeClr val="tx1"/>
              </a:solidFill>
            </a:ln>
          </p:spPr>
          <p:txBody>
            <a:bodyPr wrap="square" rtlCol="0">
              <a:spAutoFit/>
            </a:bodyPr>
            <a:lstStyle/>
            <a:p>
              <a:pPr algn="ctr"/>
              <a:r>
                <a:rPr lang="en-US" altLang="zh-CN" dirty="0">
                  <a:latin typeface="Times New Roman" pitchFamily="18" charset="0"/>
                  <a:cs typeface="Times New Roman" pitchFamily="18" charset="0"/>
                </a:rPr>
                <a:t>MD5</a:t>
              </a:r>
              <a:endParaRPr lang="zh-CN" altLang="en-US" dirty="0">
                <a:latin typeface="Times New Roman" pitchFamily="18" charset="0"/>
                <a:cs typeface="Times New Roman" pitchFamily="18" charset="0"/>
              </a:endParaRPr>
            </a:p>
          </p:txBody>
        </p:sp>
        <p:sp>
          <p:nvSpPr>
            <p:cNvPr id="27" name="TextBox 26"/>
            <p:cNvSpPr txBox="1"/>
            <p:nvPr/>
          </p:nvSpPr>
          <p:spPr>
            <a:xfrm>
              <a:off x="3275856" y="2555612"/>
              <a:ext cx="936104" cy="369332"/>
            </a:xfrm>
            <a:prstGeom prst="rect">
              <a:avLst/>
            </a:prstGeom>
            <a:noFill/>
            <a:ln>
              <a:solidFill>
                <a:schemeClr val="tx1"/>
              </a:solidFill>
            </a:ln>
          </p:spPr>
          <p:txBody>
            <a:bodyPr wrap="square" rtlCol="0">
              <a:spAutoFit/>
            </a:bodyPr>
            <a:lstStyle/>
            <a:p>
              <a:pPr algn="ctr"/>
              <a:r>
                <a:rPr lang="en-US" altLang="zh-CN" dirty="0">
                  <a:latin typeface="Times New Roman" pitchFamily="18" charset="0"/>
                  <a:cs typeface="Times New Roman" pitchFamily="18" charset="0"/>
                </a:rPr>
                <a:t>MD5</a:t>
              </a:r>
              <a:endParaRPr lang="zh-CN" altLang="en-US" dirty="0">
                <a:latin typeface="Times New Roman" pitchFamily="18" charset="0"/>
                <a:cs typeface="Times New Roman" pitchFamily="18" charset="0"/>
              </a:endParaRPr>
            </a:p>
          </p:txBody>
        </p:sp>
        <p:sp>
          <p:nvSpPr>
            <p:cNvPr id="28" name="TextBox 27"/>
            <p:cNvSpPr txBox="1"/>
            <p:nvPr/>
          </p:nvSpPr>
          <p:spPr>
            <a:xfrm>
              <a:off x="6723037" y="2546320"/>
              <a:ext cx="936104" cy="369332"/>
            </a:xfrm>
            <a:prstGeom prst="rect">
              <a:avLst/>
            </a:prstGeom>
            <a:noFill/>
            <a:ln>
              <a:solidFill>
                <a:schemeClr val="tx1"/>
              </a:solidFill>
            </a:ln>
          </p:spPr>
          <p:txBody>
            <a:bodyPr wrap="square" rtlCol="0">
              <a:spAutoFit/>
            </a:bodyPr>
            <a:lstStyle/>
            <a:p>
              <a:pPr algn="ctr"/>
              <a:r>
                <a:rPr lang="en-US" altLang="zh-CN" dirty="0">
                  <a:latin typeface="Times New Roman" pitchFamily="18" charset="0"/>
                  <a:cs typeface="Times New Roman" pitchFamily="18" charset="0"/>
                </a:rPr>
                <a:t>MD5</a:t>
              </a:r>
              <a:endParaRPr lang="zh-CN" altLang="en-US" dirty="0">
                <a:latin typeface="Times New Roman" pitchFamily="18" charset="0"/>
                <a:cs typeface="Times New Roman" pitchFamily="18" charset="0"/>
              </a:endParaRPr>
            </a:p>
          </p:txBody>
        </p:sp>
        <p:sp>
          <p:nvSpPr>
            <p:cNvPr id="29" name="TextBox 28"/>
            <p:cNvSpPr txBox="1"/>
            <p:nvPr/>
          </p:nvSpPr>
          <p:spPr>
            <a:xfrm>
              <a:off x="323528" y="3356992"/>
              <a:ext cx="936104" cy="369332"/>
            </a:xfrm>
            <a:prstGeom prst="rect">
              <a:avLst/>
            </a:prstGeom>
            <a:solidFill>
              <a:schemeClr val="bg1">
                <a:lumMod val="95000"/>
              </a:schemeClr>
            </a:solidFill>
            <a:ln>
              <a:solidFill>
                <a:schemeClr val="tx1"/>
              </a:solidFill>
            </a:ln>
          </p:spPr>
          <p:txBody>
            <a:bodyPr wrap="square" rtlCol="0">
              <a:spAutoFit/>
            </a:bodyPr>
            <a:lstStyle/>
            <a:p>
              <a:pPr algn="ctr"/>
              <a:r>
                <a:rPr lang="zh-CN" altLang="en-US" dirty="0">
                  <a:latin typeface="Times New Roman" pitchFamily="18" charset="0"/>
                  <a:cs typeface="Times New Roman" pitchFamily="18" charset="0"/>
                </a:rPr>
                <a:t>散列</a:t>
              </a:r>
            </a:p>
          </p:txBody>
        </p:sp>
        <p:sp>
          <p:nvSpPr>
            <p:cNvPr id="30" name="TextBox 29"/>
            <p:cNvSpPr txBox="1"/>
            <p:nvPr/>
          </p:nvSpPr>
          <p:spPr>
            <a:xfrm>
              <a:off x="1331640" y="3356992"/>
              <a:ext cx="936104" cy="369332"/>
            </a:xfrm>
            <a:prstGeom prst="rect">
              <a:avLst/>
            </a:prstGeom>
            <a:solidFill>
              <a:schemeClr val="bg1">
                <a:lumMod val="95000"/>
              </a:schemeClr>
            </a:solidFill>
            <a:ln>
              <a:solidFill>
                <a:schemeClr val="tx1"/>
              </a:solidFill>
            </a:ln>
          </p:spPr>
          <p:txBody>
            <a:bodyPr wrap="square" rtlCol="0">
              <a:spAutoFit/>
            </a:bodyPr>
            <a:lstStyle/>
            <a:p>
              <a:pPr algn="ctr"/>
              <a:r>
                <a:rPr lang="zh-CN" altLang="en-US" dirty="0">
                  <a:latin typeface="Times New Roman" pitchFamily="18" charset="0"/>
                  <a:cs typeface="Times New Roman" pitchFamily="18" charset="0"/>
                </a:rPr>
                <a:t>散列</a:t>
              </a:r>
            </a:p>
          </p:txBody>
        </p:sp>
        <p:sp>
          <p:nvSpPr>
            <p:cNvPr id="31" name="TextBox 30"/>
            <p:cNvSpPr txBox="1"/>
            <p:nvPr/>
          </p:nvSpPr>
          <p:spPr>
            <a:xfrm>
              <a:off x="2987824" y="3356992"/>
              <a:ext cx="936104" cy="369332"/>
            </a:xfrm>
            <a:prstGeom prst="rect">
              <a:avLst/>
            </a:prstGeom>
            <a:solidFill>
              <a:schemeClr val="bg1">
                <a:lumMod val="95000"/>
              </a:schemeClr>
            </a:solidFill>
            <a:ln>
              <a:solidFill>
                <a:schemeClr val="tx1"/>
              </a:solidFill>
            </a:ln>
          </p:spPr>
          <p:txBody>
            <a:bodyPr wrap="square" rtlCol="0">
              <a:spAutoFit/>
            </a:bodyPr>
            <a:lstStyle/>
            <a:p>
              <a:pPr algn="ctr"/>
              <a:r>
                <a:rPr lang="zh-CN" altLang="en-US" dirty="0">
                  <a:latin typeface="Times New Roman" pitchFamily="18" charset="0"/>
                  <a:cs typeface="Times New Roman" pitchFamily="18" charset="0"/>
                </a:rPr>
                <a:t>散列</a:t>
              </a:r>
            </a:p>
          </p:txBody>
        </p:sp>
        <p:cxnSp>
          <p:nvCxnSpPr>
            <p:cNvPr id="32" name="直接连接符 31"/>
            <p:cNvCxnSpPr/>
            <p:nvPr/>
          </p:nvCxnSpPr>
          <p:spPr>
            <a:xfrm>
              <a:off x="179512" y="764704"/>
              <a:ext cx="244827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a:off x="179512" y="620688"/>
              <a:ext cx="0" cy="14401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a:off x="2627784" y="620688"/>
              <a:ext cx="0" cy="14401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a:off x="1322537" y="764704"/>
              <a:ext cx="9103" cy="213717"/>
            </a:xfrm>
            <a:prstGeom prst="line">
              <a:avLst/>
            </a:prstGeom>
            <a:ln w="127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a:off x="2843808" y="764704"/>
              <a:ext cx="2519536" cy="416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a:off x="2843808" y="620688"/>
              <a:ext cx="0" cy="14401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a:off x="5364088" y="620688"/>
              <a:ext cx="0" cy="14401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a:off x="4168527" y="764704"/>
              <a:ext cx="9103" cy="213717"/>
            </a:xfrm>
            <a:prstGeom prst="line">
              <a:avLst/>
            </a:prstGeom>
            <a:ln w="127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a:off x="6290989" y="764704"/>
              <a:ext cx="2745507" cy="416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a:off x="9027293" y="620688"/>
              <a:ext cx="0" cy="14401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a:off x="7578030" y="764704"/>
              <a:ext cx="9103" cy="213717"/>
            </a:xfrm>
            <a:prstGeom prst="line">
              <a:avLst/>
            </a:prstGeom>
            <a:ln w="127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3" name="直接箭头连接符 42"/>
            <p:cNvCxnSpPr>
              <a:stCxn id="17" idx="2"/>
            </p:cNvCxnSpPr>
            <p:nvPr/>
          </p:nvCxnSpPr>
          <p:spPr>
            <a:xfrm>
              <a:off x="1324211" y="1350060"/>
              <a:ext cx="7429" cy="422756"/>
            </a:xfrm>
            <a:prstGeom prst="straightConnector1">
              <a:avLst/>
            </a:prstGeom>
            <a:ln w="127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4" name="直接箭头连接符 43"/>
            <p:cNvCxnSpPr/>
            <p:nvPr/>
          </p:nvCxnSpPr>
          <p:spPr>
            <a:xfrm>
              <a:off x="4204531" y="1340768"/>
              <a:ext cx="7429" cy="422756"/>
            </a:xfrm>
            <a:prstGeom prst="straightConnector1">
              <a:avLst/>
            </a:prstGeom>
            <a:ln w="127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5" name="直接箭头连接符 44"/>
            <p:cNvCxnSpPr/>
            <p:nvPr/>
          </p:nvCxnSpPr>
          <p:spPr>
            <a:xfrm>
              <a:off x="7507696" y="1340768"/>
              <a:ext cx="7429" cy="422756"/>
            </a:xfrm>
            <a:prstGeom prst="straightConnector1">
              <a:avLst/>
            </a:prstGeom>
            <a:ln w="127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a:off x="179512" y="2351187"/>
              <a:ext cx="1597408" cy="856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a:off x="179512" y="2207171"/>
              <a:ext cx="0" cy="14401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a:off x="1763688" y="2207171"/>
              <a:ext cx="0" cy="14401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a:off x="890489" y="2351187"/>
              <a:ext cx="9103" cy="213717"/>
            </a:xfrm>
            <a:prstGeom prst="line">
              <a:avLst/>
            </a:prstGeom>
            <a:ln w="127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a:off x="3046600" y="2351187"/>
              <a:ext cx="1597408" cy="856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a:off x="3046600" y="2207171"/>
              <a:ext cx="0" cy="14401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a:off x="4630776" y="2207171"/>
              <a:ext cx="0" cy="14401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a:off x="3757577" y="2351187"/>
              <a:ext cx="9103" cy="213717"/>
            </a:xfrm>
            <a:prstGeom prst="line">
              <a:avLst/>
            </a:prstGeom>
            <a:ln w="127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4" name="直接连接符 53"/>
            <p:cNvCxnSpPr/>
            <p:nvPr/>
          </p:nvCxnSpPr>
          <p:spPr>
            <a:xfrm>
              <a:off x="6421773" y="2348880"/>
              <a:ext cx="1597408" cy="856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直接连接符 54"/>
            <p:cNvCxnSpPr/>
            <p:nvPr/>
          </p:nvCxnSpPr>
          <p:spPr>
            <a:xfrm>
              <a:off x="6421773" y="2204864"/>
              <a:ext cx="0" cy="14401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a:xfrm>
              <a:off x="8005949" y="2204864"/>
              <a:ext cx="0" cy="14401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a:xfrm>
              <a:off x="7132750" y="2348880"/>
              <a:ext cx="9103" cy="213717"/>
            </a:xfrm>
            <a:prstGeom prst="line">
              <a:avLst/>
            </a:prstGeom>
            <a:ln w="127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8" name="直接箭头连接符 57"/>
            <p:cNvCxnSpPr/>
            <p:nvPr/>
          </p:nvCxnSpPr>
          <p:spPr>
            <a:xfrm>
              <a:off x="820155" y="2934236"/>
              <a:ext cx="7429" cy="422756"/>
            </a:xfrm>
            <a:prstGeom prst="straightConnector1">
              <a:avLst/>
            </a:prstGeom>
            <a:ln w="127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a:off x="3707904" y="2927251"/>
              <a:ext cx="9103" cy="213717"/>
            </a:xfrm>
            <a:prstGeom prst="line">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flipH="1">
              <a:off x="1763688" y="3140968"/>
              <a:ext cx="194421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nvCxnSpPr>
          <p:spPr>
            <a:xfrm>
              <a:off x="1754585" y="3140968"/>
              <a:ext cx="9103" cy="213717"/>
            </a:xfrm>
            <a:prstGeom prst="line">
              <a:avLst/>
            </a:prstGeom>
            <a:ln w="127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2" name="直接连接符 61"/>
            <p:cNvCxnSpPr/>
            <p:nvPr/>
          </p:nvCxnSpPr>
          <p:spPr>
            <a:xfrm flipH="1">
              <a:off x="7210522" y="2924944"/>
              <a:ext cx="7468" cy="288921"/>
            </a:xfrm>
            <a:prstGeom prst="line">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flipH="1" flipV="1">
              <a:off x="3436536" y="3215473"/>
              <a:ext cx="3778180" cy="1004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flipH="1">
              <a:off x="3428157" y="3215283"/>
              <a:ext cx="1763" cy="139259"/>
            </a:xfrm>
            <a:prstGeom prst="line">
              <a:avLst/>
            </a:prstGeom>
            <a:ln w="127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5" name="TextBox 85"/>
            <p:cNvSpPr txBox="1"/>
            <p:nvPr/>
          </p:nvSpPr>
          <p:spPr>
            <a:xfrm>
              <a:off x="5652120" y="3284984"/>
              <a:ext cx="2108269" cy="923330"/>
            </a:xfrm>
            <a:prstGeom prst="rect">
              <a:avLst/>
            </a:prstGeom>
            <a:noFill/>
          </p:spPr>
          <p:txBody>
            <a:bodyPr wrap="none" rtlCol="0">
              <a:spAutoFit/>
            </a:bodyPr>
            <a:lstStyle/>
            <a:p>
              <a:r>
                <a:rPr lang="en-US" altLang="zh-CN" dirty="0">
                  <a:latin typeface="Times New Roman" pitchFamily="18" charset="0"/>
                  <a:cs typeface="Times New Roman" pitchFamily="18" charset="0"/>
                </a:rPr>
                <a:t>M</a:t>
              </a:r>
              <a:r>
                <a:rPr lang="zh-CN" altLang="en-US" dirty="0">
                  <a:latin typeface="Times New Roman" pitchFamily="18" charset="0"/>
                  <a:cs typeface="Times New Roman" pitchFamily="18" charset="0"/>
                </a:rPr>
                <a:t>：主密钥</a:t>
              </a:r>
              <a:endParaRPr lang="en-US" altLang="zh-CN" dirty="0">
                <a:latin typeface="Times New Roman" pitchFamily="18" charset="0"/>
                <a:cs typeface="Times New Roman" pitchFamily="18" charset="0"/>
              </a:endParaRPr>
            </a:p>
            <a:p>
              <a:r>
                <a:rPr lang="en-US" altLang="zh-CN" dirty="0">
                  <a:latin typeface="Times New Roman" pitchFamily="18" charset="0"/>
                  <a:cs typeface="Times New Roman" pitchFamily="18" charset="0"/>
                </a:rPr>
                <a:t>SR</a:t>
              </a:r>
              <a:r>
                <a:rPr lang="zh-CN" altLang="en-US" dirty="0">
                  <a:latin typeface="Times New Roman" pitchFamily="18" charset="0"/>
                  <a:cs typeface="Times New Roman" pitchFamily="18" charset="0"/>
                </a:rPr>
                <a:t>：服务器随机数</a:t>
              </a:r>
              <a:endParaRPr lang="en-US" altLang="zh-CN" dirty="0">
                <a:latin typeface="Times New Roman" pitchFamily="18" charset="0"/>
                <a:cs typeface="Times New Roman" pitchFamily="18" charset="0"/>
              </a:endParaRPr>
            </a:p>
            <a:p>
              <a:r>
                <a:rPr lang="en-US" altLang="zh-CN" dirty="0">
                  <a:latin typeface="Times New Roman" pitchFamily="18" charset="0"/>
                  <a:cs typeface="Times New Roman" pitchFamily="18" charset="0"/>
                </a:rPr>
                <a:t>CR</a:t>
              </a:r>
              <a:r>
                <a:rPr lang="zh-CN" altLang="en-US" dirty="0">
                  <a:latin typeface="Times New Roman" pitchFamily="18" charset="0"/>
                  <a:cs typeface="Times New Roman" pitchFamily="18" charset="0"/>
                </a:rPr>
                <a:t>：客户端随机数</a:t>
              </a:r>
            </a:p>
          </p:txBody>
        </p:sp>
        <p:sp>
          <p:nvSpPr>
            <p:cNvPr id="66" name="TextBox 86"/>
            <p:cNvSpPr txBox="1"/>
            <p:nvPr/>
          </p:nvSpPr>
          <p:spPr>
            <a:xfrm>
              <a:off x="1547664" y="3789040"/>
              <a:ext cx="1107996" cy="369332"/>
            </a:xfrm>
            <a:prstGeom prst="rect">
              <a:avLst/>
            </a:prstGeom>
            <a:noFill/>
          </p:spPr>
          <p:txBody>
            <a:bodyPr wrap="none" rtlCol="0">
              <a:spAutoFit/>
            </a:bodyPr>
            <a:lstStyle/>
            <a:p>
              <a:r>
                <a:rPr lang="zh-CN" altLang="en-US" dirty="0">
                  <a:latin typeface="Times New Roman" pitchFamily="18" charset="0"/>
                  <a:cs typeface="Times New Roman" pitchFamily="18" charset="0"/>
                </a:rPr>
                <a:t>密钥参数</a:t>
              </a:r>
            </a:p>
          </p:txBody>
        </p:sp>
        <p:sp>
          <p:nvSpPr>
            <p:cNvPr id="67" name="TextBox 73"/>
            <p:cNvSpPr txBox="1"/>
            <p:nvPr/>
          </p:nvSpPr>
          <p:spPr>
            <a:xfrm>
              <a:off x="5580112" y="188640"/>
              <a:ext cx="576064" cy="523220"/>
            </a:xfrm>
            <a:prstGeom prst="rect">
              <a:avLst/>
            </a:prstGeom>
            <a:noFill/>
          </p:spPr>
          <p:txBody>
            <a:bodyPr wrap="square" rtlCol="0">
              <a:spAutoFit/>
            </a:bodyPr>
            <a:lstStyle/>
            <a:p>
              <a:pPr algn="ctr"/>
              <a:r>
                <a:rPr lang="en-US" altLang="zh-CN" sz="2800" dirty="0">
                  <a:latin typeface="Times New Roman" pitchFamily="18" charset="0"/>
                  <a:cs typeface="Times New Roman" pitchFamily="18" charset="0"/>
                </a:rPr>
                <a:t>···</a:t>
              </a:r>
              <a:endParaRPr lang="zh-CN" altLang="en-US" sz="2800" dirty="0">
                <a:latin typeface="Times New Roman" pitchFamily="18" charset="0"/>
                <a:cs typeface="Times New Roman" pitchFamily="18" charset="0"/>
              </a:endParaRPr>
            </a:p>
          </p:txBody>
        </p:sp>
        <p:cxnSp>
          <p:nvCxnSpPr>
            <p:cNvPr id="68" name="直接连接符 67"/>
            <p:cNvCxnSpPr/>
            <p:nvPr/>
          </p:nvCxnSpPr>
          <p:spPr>
            <a:xfrm>
              <a:off x="6300192" y="620688"/>
              <a:ext cx="0" cy="14401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69" name="TextBox 82"/>
            <p:cNvSpPr txBox="1"/>
            <p:nvPr/>
          </p:nvSpPr>
          <p:spPr>
            <a:xfrm>
              <a:off x="2339752" y="3284984"/>
              <a:ext cx="576064" cy="523220"/>
            </a:xfrm>
            <a:prstGeom prst="rect">
              <a:avLst/>
            </a:prstGeom>
            <a:noFill/>
          </p:spPr>
          <p:txBody>
            <a:bodyPr wrap="square" rtlCol="0">
              <a:spAutoFit/>
            </a:bodyPr>
            <a:lstStyle/>
            <a:p>
              <a:pPr algn="ctr"/>
              <a:r>
                <a:rPr lang="en-US" altLang="zh-CN" sz="2800" dirty="0">
                  <a:latin typeface="Times New Roman" pitchFamily="18" charset="0"/>
                  <a:cs typeface="Times New Roman" pitchFamily="18" charset="0"/>
                </a:rPr>
                <a:t>···</a:t>
              </a:r>
              <a:endParaRPr lang="zh-CN" altLang="en-US" sz="2800" dirty="0">
                <a:latin typeface="Times New Roman" pitchFamily="18" charset="0"/>
                <a:cs typeface="Times New Roman" pitchFamily="18" charset="0"/>
              </a:endParaRPr>
            </a:p>
          </p:txBody>
        </p:sp>
      </p:grpSp>
    </p:spTree>
    <p:extLst>
      <p:ext uri="{BB962C8B-B14F-4D97-AF65-F5344CB8AC3E}">
        <p14:creationId xmlns:p14="http://schemas.microsoft.com/office/powerpoint/2010/main" val="203234675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1742026" y="2904661"/>
            <a:ext cx="5812325" cy="865481"/>
          </a:xfrm>
        </p:spPr>
        <p:txBody>
          <a:bodyPr/>
          <a:lstStyle/>
          <a:p>
            <a:pPr marL="0" indent="0">
              <a:buNone/>
            </a:pPr>
            <a:r>
              <a:rPr lang="zh-CN" altLang="en-US" dirty="0">
                <a:solidFill>
                  <a:srgbClr val="FF0000"/>
                </a:solidFill>
              </a:rPr>
              <a:t>六、</a:t>
            </a:r>
            <a:r>
              <a:rPr lang="en-US" altLang="zh-CN" dirty="0">
                <a:solidFill>
                  <a:srgbClr val="FF0000"/>
                </a:solidFill>
              </a:rPr>
              <a:t>SSL</a:t>
            </a:r>
            <a:r>
              <a:rPr lang="zh-CN" altLang="en-US" dirty="0">
                <a:solidFill>
                  <a:srgbClr val="FF0000"/>
                </a:solidFill>
              </a:rPr>
              <a:t>安全性分析</a:t>
            </a:r>
          </a:p>
        </p:txBody>
      </p:sp>
      <p:sp>
        <p:nvSpPr>
          <p:cNvPr id="3" name="标题 2"/>
          <p:cNvSpPr>
            <a:spLocks noGrp="1"/>
          </p:cNvSpPr>
          <p:nvPr>
            <p:ph type="title"/>
          </p:nvPr>
        </p:nvSpPr>
        <p:spPr/>
        <p:txBody>
          <a:bodyPr/>
          <a:lstStyle/>
          <a:p>
            <a:endParaRPr lang="zh-CN" altLang="en-US"/>
          </a:p>
        </p:txBody>
      </p:sp>
    </p:spTree>
    <p:extLst>
      <p:ext uri="{BB962C8B-B14F-4D97-AF65-F5344CB8AC3E}">
        <p14:creationId xmlns:p14="http://schemas.microsoft.com/office/powerpoint/2010/main" val="46464858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lstStyle/>
          <a:p>
            <a:pPr eaLnBrk="1" hangingPunct="1">
              <a:defRPr/>
            </a:pPr>
            <a:r>
              <a:rPr lang="en-US" altLang="zh-CN" dirty="0">
                <a:latin typeface="Times New Roman" pitchFamily="18" charset="0"/>
              </a:rPr>
              <a:t>SSL</a:t>
            </a:r>
            <a:r>
              <a:rPr lang="zh-CN" altLang="en-US" dirty="0">
                <a:latin typeface="Times New Roman" pitchFamily="18" charset="0"/>
              </a:rPr>
              <a:t>的安全性分析</a:t>
            </a:r>
          </a:p>
        </p:txBody>
      </p:sp>
      <p:sp>
        <p:nvSpPr>
          <p:cNvPr id="36867" name="Rectangle 3"/>
          <p:cNvSpPr>
            <a:spLocks noGrp="1" noChangeArrowheads="1"/>
          </p:cNvSpPr>
          <p:nvPr>
            <p:ph idx="1"/>
          </p:nvPr>
        </p:nvSpPr>
        <p:spPr>
          <a:xfrm>
            <a:off x="354012" y="1303152"/>
            <a:ext cx="8589963" cy="4828708"/>
          </a:xfrm>
        </p:spPr>
        <p:txBody>
          <a:bodyPr/>
          <a:lstStyle/>
          <a:p>
            <a:pPr eaLnBrk="1" hangingPunct="1">
              <a:buFontTx/>
              <a:buNone/>
            </a:pPr>
            <a:r>
              <a:rPr lang="en-US" altLang="zh-CN" dirty="0">
                <a:latin typeface="Times New Roman" panose="02020603050405020304" pitchFamily="18" charset="0"/>
              </a:rPr>
              <a:t>SSL</a:t>
            </a:r>
            <a:r>
              <a:rPr lang="zh-CN" altLang="en-US" dirty="0">
                <a:latin typeface="Times New Roman" panose="02020603050405020304" pitchFamily="18" charset="0"/>
              </a:rPr>
              <a:t>协议的安全性隐患</a:t>
            </a:r>
          </a:p>
          <a:p>
            <a:pPr eaLnBrk="1" hangingPunct="1">
              <a:buFontTx/>
              <a:buNone/>
            </a:pPr>
            <a:r>
              <a:rPr lang="en-US" altLang="zh-CN" dirty="0">
                <a:latin typeface="Times New Roman" panose="02020603050405020304" pitchFamily="18" charset="0"/>
              </a:rPr>
              <a:t>1</a:t>
            </a:r>
            <a:r>
              <a:rPr lang="zh-CN" altLang="en-US" dirty="0">
                <a:latin typeface="Times New Roman" panose="02020603050405020304" pitchFamily="18" charset="0"/>
              </a:rPr>
              <a:t>）</a:t>
            </a:r>
            <a:r>
              <a:rPr lang="zh-CN" altLang="en-US" dirty="0">
                <a:solidFill>
                  <a:srgbClr val="FF3300"/>
                </a:solidFill>
                <a:latin typeface="Times New Roman" panose="02020603050405020304" pitchFamily="18" charset="0"/>
              </a:rPr>
              <a:t>预主密钥       </a:t>
            </a:r>
            <a:r>
              <a:rPr lang="en-US" altLang="zh-CN" dirty="0" err="1">
                <a:solidFill>
                  <a:srgbClr val="FF3300"/>
                </a:solidFill>
                <a:latin typeface="Times New Roman" panose="02020603050405020304" pitchFamily="18" charset="0"/>
              </a:rPr>
              <a:t>master_secret</a:t>
            </a:r>
            <a:r>
              <a:rPr lang="en-US" altLang="zh-CN" dirty="0">
                <a:solidFill>
                  <a:srgbClr val="FF3300"/>
                </a:solidFill>
                <a:latin typeface="Times New Roman" panose="02020603050405020304" pitchFamily="18" charset="0"/>
              </a:rPr>
              <a:t>        SSL</a:t>
            </a:r>
            <a:r>
              <a:rPr lang="zh-CN" altLang="en-US" dirty="0">
                <a:solidFill>
                  <a:srgbClr val="FF3300"/>
                </a:solidFill>
                <a:latin typeface="Times New Roman" panose="02020603050405020304" pitchFamily="18" charset="0"/>
              </a:rPr>
              <a:t>会话密钥</a:t>
            </a:r>
          </a:p>
          <a:p>
            <a:pPr eaLnBrk="1" hangingPunct="1">
              <a:buFontTx/>
              <a:buNone/>
            </a:pPr>
            <a:r>
              <a:rPr lang="en-US" altLang="zh-CN" dirty="0">
                <a:latin typeface="Times New Roman" panose="02020603050405020304" pitchFamily="18" charset="0"/>
              </a:rPr>
              <a:t>2</a:t>
            </a:r>
            <a:r>
              <a:rPr lang="zh-CN" altLang="en-US" dirty="0">
                <a:latin typeface="Times New Roman" panose="02020603050405020304" pitchFamily="18" charset="0"/>
              </a:rPr>
              <a:t>）能否保证随机数质量也是</a:t>
            </a:r>
            <a:r>
              <a:rPr lang="en-US" altLang="zh-CN" dirty="0">
                <a:latin typeface="Times New Roman" panose="02020603050405020304" pitchFamily="18" charset="0"/>
              </a:rPr>
              <a:t>SSL</a:t>
            </a:r>
            <a:r>
              <a:rPr lang="zh-CN" altLang="en-US" dirty="0">
                <a:latin typeface="Times New Roman" panose="02020603050405020304" pitchFamily="18" charset="0"/>
              </a:rPr>
              <a:t>的安全隐患。</a:t>
            </a:r>
          </a:p>
          <a:p>
            <a:pPr eaLnBrk="1" hangingPunct="1">
              <a:buFontTx/>
              <a:buNone/>
            </a:pPr>
            <a:r>
              <a:rPr lang="en-US" altLang="zh-CN" dirty="0">
                <a:latin typeface="Times New Roman" panose="02020603050405020304" pitchFamily="18" charset="0"/>
              </a:rPr>
              <a:t>3</a:t>
            </a:r>
            <a:r>
              <a:rPr lang="zh-CN" altLang="en-US" dirty="0">
                <a:latin typeface="Times New Roman" panose="02020603050405020304" pitchFamily="18" charset="0"/>
              </a:rPr>
              <a:t>）有可能遭受中间人攻击。</a:t>
            </a:r>
          </a:p>
          <a:p>
            <a:pPr eaLnBrk="1" hangingPunct="1">
              <a:buFontTx/>
              <a:buNone/>
            </a:pPr>
            <a:r>
              <a:rPr lang="en-US" altLang="zh-CN" dirty="0">
                <a:latin typeface="Times New Roman" panose="02020603050405020304" pitchFamily="18" charset="0"/>
              </a:rPr>
              <a:t>4</a:t>
            </a:r>
            <a:r>
              <a:rPr lang="zh-CN" altLang="en-US" dirty="0">
                <a:latin typeface="Times New Roman" panose="02020603050405020304" pitchFamily="18" charset="0"/>
              </a:rPr>
              <a:t>）利用</a:t>
            </a:r>
            <a:r>
              <a:rPr lang="en-US" altLang="zh-CN" dirty="0">
                <a:latin typeface="Times New Roman" panose="02020603050405020304" pitchFamily="18" charset="0"/>
              </a:rPr>
              <a:t>SSL</a:t>
            </a:r>
            <a:r>
              <a:rPr lang="zh-CN" altLang="en-US" dirty="0">
                <a:latin typeface="Times New Roman" panose="02020603050405020304" pitchFamily="18" charset="0"/>
              </a:rPr>
              <a:t>的攻击无法被</a:t>
            </a:r>
            <a:r>
              <a:rPr lang="en-US" altLang="zh-CN" dirty="0">
                <a:latin typeface="Times New Roman" panose="02020603050405020304" pitchFamily="18" charset="0"/>
              </a:rPr>
              <a:t>IDS</a:t>
            </a:r>
            <a:r>
              <a:rPr lang="zh-CN" altLang="en-US" dirty="0">
                <a:latin typeface="Times New Roman" panose="02020603050405020304" pitchFamily="18" charset="0"/>
              </a:rPr>
              <a:t>检测和</a:t>
            </a:r>
            <a:r>
              <a:rPr lang="en-US" altLang="zh-CN" dirty="0">
                <a:latin typeface="Times New Roman" panose="02020603050405020304" pitchFamily="18" charset="0"/>
              </a:rPr>
              <a:t>FW</a:t>
            </a:r>
            <a:r>
              <a:rPr lang="zh-CN" altLang="en-US" dirty="0">
                <a:latin typeface="Times New Roman" panose="02020603050405020304" pitchFamily="18" charset="0"/>
              </a:rPr>
              <a:t>过滤到。</a:t>
            </a:r>
          </a:p>
          <a:p>
            <a:pPr eaLnBrk="1" hangingPunct="1">
              <a:buFontTx/>
              <a:buNone/>
            </a:pPr>
            <a:r>
              <a:rPr lang="en-US" altLang="zh-CN" dirty="0">
                <a:latin typeface="Times New Roman" panose="02020603050405020304" pitchFamily="18" charset="0"/>
              </a:rPr>
              <a:t>5</a:t>
            </a:r>
            <a:r>
              <a:rPr lang="zh-CN" altLang="en-US" dirty="0">
                <a:latin typeface="Times New Roman" panose="02020603050405020304" pitchFamily="18" charset="0"/>
              </a:rPr>
              <a:t>）</a:t>
            </a:r>
            <a:r>
              <a:rPr lang="en-US" altLang="zh-CN" dirty="0">
                <a:latin typeface="Times New Roman" panose="02020603050405020304" pitchFamily="18" charset="0"/>
              </a:rPr>
              <a:t>Web</a:t>
            </a:r>
            <a:r>
              <a:rPr lang="zh-CN" altLang="en-US" dirty="0">
                <a:latin typeface="Times New Roman" panose="02020603050405020304" pitchFamily="18" charset="0"/>
              </a:rPr>
              <a:t>服务器使用</a:t>
            </a:r>
            <a:r>
              <a:rPr lang="en-US" altLang="zh-CN" dirty="0">
                <a:latin typeface="Times New Roman" panose="02020603050405020304" pitchFamily="18" charset="0"/>
              </a:rPr>
              <a:t>SSL</a:t>
            </a:r>
            <a:r>
              <a:rPr lang="zh-CN" altLang="en-US" dirty="0">
                <a:latin typeface="Times New Roman" panose="02020603050405020304" pitchFamily="18" charset="0"/>
              </a:rPr>
              <a:t>时，吞吐量会显著下降。</a:t>
            </a:r>
          </a:p>
          <a:p>
            <a:pPr eaLnBrk="1" hangingPunct="1">
              <a:buFontTx/>
              <a:buNone/>
            </a:pPr>
            <a:r>
              <a:rPr lang="en-US" altLang="zh-CN" dirty="0">
                <a:latin typeface="Times New Roman" panose="02020603050405020304" pitchFamily="18" charset="0"/>
              </a:rPr>
              <a:t>6</a:t>
            </a:r>
            <a:r>
              <a:rPr lang="zh-CN" altLang="en-US" dirty="0">
                <a:latin typeface="Times New Roman" panose="02020603050405020304" pitchFamily="18" charset="0"/>
              </a:rPr>
              <a:t>）不能保证</a:t>
            </a:r>
            <a:r>
              <a:rPr lang="en-US" altLang="zh-CN" dirty="0">
                <a:latin typeface="Times New Roman" panose="02020603050405020304" pitchFamily="18" charset="0"/>
              </a:rPr>
              <a:t>Web</a:t>
            </a:r>
            <a:r>
              <a:rPr lang="zh-CN" altLang="en-US" dirty="0">
                <a:latin typeface="Times New Roman" panose="02020603050405020304" pitchFamily="18" charset="0"/>
              </a:rPr>
              <a:t>浏览器和服务器自身安全。 </a:t>
            </a:r>
          </a:p>
        </p:txBody>
      </p:sp>
      <p:sp>
        <p:nvSpPr>
          <p:cNvPr id="36868" name="日期占位符 3"/>
          <p:cNvSpPr>
            <a:spLocks noGrp="1"/>
          </p:cNvSpPr>
          <p:nvPr>
            <p:ph type="dt" sz="quarter"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89B1F917-67A3-42DA-8190-B1A3CE697598}" type="datetime1">
              <a:rPr lang="zh-CN" altLang="en-US" smtClean="0">
                <a:solidFill>
                  <a:schemeClr val="bg1"/>
                </a:solidFill>
                <a:latin typeface="Verdana" panose="020B0604030504040204" pitchFamily="34" charset="0"/>
              </a:rPr>
              <a:pPr eaLnBrk="1" hangingPunct="1"/>
              <a:t>2021/11/15</a:t>
            </a:fld>
            <a:endParaRPr lang="en-US" altLang="zh-CN">
              <a:solidFill>
                <a:schemeClr val="bg1"/>
              </a:solidFill>
              <a:latin typeface="Verdana" panose="020B0604030504040204" pitchFamily="34" charset="0"/>
            </a:endParaRPr>
          </a:p>
        </p:txBody>
      </p:sp>
      <p:sp>
        <p:nvSpPr>
          <p:cNvPr id="36869" name="灯片编号占位符 5"/>
          <p:cNvSpPr>
            <a:spLocks noGrp="1"/>
          </p:cNvSpPr>
          <p:nvPr>
            <p:ph type="sldNum" sz="quarter"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5A438E31-2D7B-4391-9DBC-579A32385D5B}" type="slidenum">
              <a:rPr lang="en-US" altLang="zh-CN">
                <a:solidFill>
                  <a:schemeClr val="bg1"/>
                </a:solidFill>
                <a:latin typeface="Verdana" panose="020B0604030504040204" pitchFamily="34" charset="0"/>
              </a:rPr>
              <a:pPr eaLnBrk="1" hangingPunct="1"/>
              <a:t>58</a:t>
            </a:fld>
            <a:endParaRPr lang="en-US" altLang="zh-CN">
              <a:solidFill>
                <a:schemeClr val="bg1"/>
              </a:solidFill>
              <a:latin typeface="Verdana" panose="020B0604030504040204" pitchFamily="34" charset="0"/>
            </a:endParaRPr>
          </a:p>
        </p:txBody>
      </p:sp>
      <p:sp>
        <p:nvSpPr>
          <p:cNvPr id="36870" name="AutoShape 4"/>
          <p:cNvSpPr>
            <a:spLocks noChangeArrowheads="1"/>
          </p:cNvSpPr>
          <p:nvPr/>
        </p:nvSpPr>
        <p:spPr bwMode="auto">
          <a:xfrm>
            <a:off x="2717521" y="2167874"/>
            <a:ext cx="649287" cy="269337"/>
          </a:xfrm>
          <a:prstGeom prst="rightArrow">
            <a:avLst>
              <a:gd name="adj1" fmla="val 50000"/>
              <a:gd name="adj2" fmla="val 56492"/>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6871" name="AutoShape 5"/>
          <p:cNvSpPr>
            <a:spLocks noChangeArrowheads="1"/>
          </p:cNvSpPr>
          <p:nvPr/>
        </p:nvSpPr>
        <p:spPr bwMode="auto">
          <a:xfrm>
            <a:off x="5730317" y="2166523"/>
            <a:ext cx="649287" cy="269337"/>
          </a:xfrm>
          <a:prstGeom prst="rightArrow">
            <a:avLst>
              <a:gd name="adj1" fmla="val 50000"/>
              <a:gd name="adj2" fmla="val 56492"/>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Tree>
    <p:extLst>
      <p:ext uri="{BB962C8B-B14F-4D97-AF65-F5344CB8AC3E}">
        <p14:creationId xmlns:p14="http://schemas.microsoft.com/office/powerpoint/2010/main" val="337400729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p:txBody>
          <a:bodyPr/>
          <a:lstStyle/>
          <a:p>
            <a:pPr eaLnBrk="1" hangingPunct="1">
              <a:defRPr/>
            </a:pPr>
            <a:r>
              <a:rPr lang="zh-CN" altLang="en-US" dirty="0">
                <a:latin typeface="Times New Roman" pitchFamily="18" charset="0"/>
              </a:rPr>
              <a:t>增强</a:t>
            </a:r>
            <a:r>
              <a:rPr lang="en-US" altLang="zh-CN" dirty="0">
                <a:latin typeface="Times New Roman" pitchFamily="18" charset="0"/>
              </a:rPr>
              <a:t>SSL</a:t>
            </a:r>
            <a:r>
              <a:rPr lang="zh-CN" altLang="en-US" dirty="0">
                <a:latin typeface="Times New Roman" pitchFamily="18" charset="0"/>
              </a:rPr>
              <a:t>安全性</a:t>
            </a:r>
            <a:r>
              <a:rPr lang="zh-CN" altLang="en-US" dirty="0"/>
              <a:t> </a:t>
            </a:r>
          </a:p>
        </p:txBody>
      </p:sp>
      <p:sp>
        <p:nvSpPr>
          <p:cNvPr id="37891" name="Rectangle 3"/>
          <p:cNvSpPr>
            <a:spLocks noGrp="1" noChangeArrowheads="1"/>
          </p:cNvSpPr>
          <p:nvPr>
            <p:ph idx="1"/>
          </p:nvPr>
        </p:nvSpPr>
        <p:spPr>
          <a:xfrm>
            <a:off x="389872" y="1231435"/>
            <a:ext cx="8285162" cy="5115577"/>
          </a:xfrm>
        </p:spPr>
        <p:txBody>
          <a:bodyPr/>
          <a:lstStyle/>
          <a:p>
            <a:pPr eaLnBrk="1" hangingPunct="1">
              <a:lnSpc>
                <a:spcPts val="5000"/>
              </a:lnSpc>
              <a:spcBef>
                <a:spcPts val="0"/>
              </a:spcBef>
            </a:pPr>
            <a:r>
              <a:rPr lang="zh-CN" altLang="en-US" dirty="0">
                <a:latin typeface="Times New Roman" panose="02020603050405020304" pitchFamily="18" charset="0"/>
              </a:rPr>
              <a:t>增强</a:t>
            </a:r>
            <a:r>
              <a:rPr lang="en-US" altLang="zh-CN" dirty="0" err="1">
                <a:latin typeface="Times New Roman" panose="02020603050405020304" pitchFamily="18" charset="0"/>
              </a:rPr>
              <a:t>master_secret</a:t>
            </a:r>
            <a:r>
              <a:rPr lang="zh-CN" altLang="en-US" dirty="0">
                <a:latin typeface="Times New Roman" panose="02020603050405020304" pitchFamily="18" charset="0"/>
              </a:rPr>
              <a:t>的保密性</a:t>
            </a:r>
          </a:p>
          <a:p>
            <a:pPr lvl="1" eaLnBrk="1" hangingPunct="1">
              <a:lnSpc>
                <a:spcPts val="5000"/>
              </a:lnSpc>
              <a:spcBef>
                <a:spcPts val="0"/>
              </a:spcBef>
            </a:pPr>
            <a:r>
              <a:rPr lang="zh-CN" altLang="en-US" dirty="0">
                <a:latin typeface="Times New Roman" panose="02020603050405020304" pitchFamily="18" charset="0"/>
              </a:rPr>
              <a:t>预主密钥的口令加密方法和硬件加密方法。</a:t>
            </a:r>
          </a:p>
          <a:p>
            <a:pPr eaLnBrk="1" hangingPunct="1">
              <a:lnSpc>
                <a:spcPts val="5000"/>
              </a:lnSpc>
              <a:spcBef>
                <a:spcPts val="0"/>
              </a:spcBef>
            </a:pPr>
            <a:r>
              <a:rPr lang="zh-CN" altLang="en-US" dirty="0">
                <a:latin typeface="Times New Roman" panose="02020603050405020304" pitchFamily="18" charset="0"/>
              </a:rPr>
              <a:t>提高随机数的质量</a:t>
            </a:r>
          </a:p>
          <a:p>
            <a:pPr lvl="1" eaLnBrk="1" hangingPunct="1">
              <a:lnSpc>
                <a:spcPts val="5000"/>
              </a:lnSpc>
              <a:spcBef>
                <a:spcPts val="0"/>
              </a:spcBef>
            </a:pPr>
            <a:r>
              <a:rPr lang="zh-CN" altLang="en-US" dirty="0">
                <a:latin typeface="Times New Roman" panose="02020603050405020304" pitchFamily="18" charset="0"/>
              </a:rPr>
              <a:t>用硬件随机数发生器产生的随机数作为产生随机数的软件方法</a:t>
            </a:r>
            <a:r>
              <a:rPr lang="en-US" altLang="zh-CN" dirty="0">
                <a:latin typeface="Times New Roman" panose="02020603050405020304" pitchFamily="18" charset="0"/>
              </a:rPr>
              <a:t>PRNG</a:t>
            </a:r>
            <a:r>
              <a:rPr lang="zh-CN" altLang="en-US" dirty="0">
                <a:latin typeface="Times New Roman" panose="02020603050405020304" pitchFamily="18" charset="0"/>
              </a:rPr>
              <a:t>的种子</a:t>
            </a:r>
            <a:r>
              <a:rPr lang="zh-CN" altLang="en-US" dirty="0"/>
              <a:t>，</a:t>
            </a:r>
            <a:r>
              <a:rPr lang="zh-CN" altLang="en-US" dirty="0">
                <a:latin typeface="Times New Roman" panose="02020603050405020304" pitchFamily="18" charset="0"/>
              </a:rPr>
              <a:t>进行高强度处理。</a:t>
            </a:r>
          </a:p>
          <a:p>
            <a:pPr eaLnBrk="1" hangingPunct="1">
              <a:lnSpc>
                <a:spcPts val="5000"/>
              </a:lnSpc>
              <a:spcBef>
                <a:spcPts val="0"/>
              </a:spcBef>
            </a:pPr>
            <a:r>
              <a:rPr lang="zh-CN" altLang="en-US" dirty="0">
                <a:latin typeface="Times New Roman" panose="02020603050405020304" pitchFamily="18" charset="0"/>
              </a:rPr>
              <a:t>提高证书</a:t>
            </a:r>
            <a:r>
              <a:rPr lang="en-US" altLang="zh-CN" dirty="0">
                <a:latin typeface="Times New Roman" panose="02020603050405020304" pitchFamily="18" charset="0"/>
              </a:rPr>
              <a:t>CA</a:t>
            </a:r>
            <a:r>
              <a:rPr lang="zh-CN" altLang="en-US" dirty="0">
                <a:latin typeface="Times New Roman" panose="02020603050405020304" pitchFamily="18" charset="0"/>
              </a:rPr>
              <a:t>的可靠性</a:t>
            </a:r>
          </a:p>
          <a:p>
            <a:pPr lvl="1" eaLnBrk="1" hangingPunct="1">
              <a:lnSpc>
                <a:spcPts val="5000"/>
              </a:lnSpc>
              <a:spcBef>
                <a:spcPts val="0"/>
              </a:spcBef>
            </a:pPr>
            <a:r>
              <a:rPr lang="zh-CN" altLang="en-US" dirty="0">
                <a:latin typeface="Times New Roman" panose="02020603050405020304" pitchFamily="18" charset="0"/>
              </a:rPr>
              <a:t>在服务器认证阶段，</a:t>
            </a:r>
            <a:r>
              <a:rPr lang="en-US" altLang="zh-CN" dirty="0">
                <a:latin typeface="Times New Roman" panose="02020603050405020304" pitchFamily="18" charset="0"/>
              </a:rPr>
              <a:t>CA</a:t>
            </a:r>
            <a:r>
              <a:rPr lang="zh-CN" altLang="en-US" dirty="0">
                <a:latin typeface="Times New Roman" panose="02020603050405020304" pitchFamily="18" charset="0"/>
              </a:rPr>
              <a:t>控制所有证书的颁发和有效性判断。</a:t>
            </a:r>
          </a:p>
        </p:txBody>
      </p:sp>
      <p:sp>
        <p:nvSpPr>
          <p:cNvPr id="37892" name="日期占位符 3"/>
          <p:cNvSpPr>
            <a:spLocks noGrp="1"/>
          </p:cNvSpPr>
          <p:nvPr>
            <p:ph type="dt" sz="quarter"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05091931-266E-4507-B072-95D56EA44813}" type="datetime1">
              <a:rPr lang="zh-CN" altLang="en-US" smtClean="0">
                <a:solidFill>
                  <a:schemeClr val="bg1"/>
                </a:solidFill>
                <a:latin typeface="Verdana" panose="020B0604030504040204" pitchFamily="34" charset="0"/>
              </a:rPr>
              <a:pPr eaLnBrk="1" hangingPunct="1"/>
              <a:t>2021/11/15</a:t>
            </a:fld>
            <a:endParaRPr lang="en-US" altLang="zh-CN">
              <a:solidFill>
                <a:schemeClr val="bg1"/>
              </a:solidFill>
              <a:latin typeface="Verdana" panose="020B0604030504040204" pitchFamily="34" charset="0"/>
            </a:endParaRPr>
          </a:p>
        </p:txBody>
      </p:sp>
      <p:sp>
        <p:nvSpPr>
          <p:cNvPr id="37893" name="灯片编号占位符 5"/>
          <p:cNvSpPr>
            <a:spLocks noGrp="1"/>
          </p:cNvSpPr>
          <p:nvPr>
            <p:ph type="sldNum" sz="quarter"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5EE1598D-54EF-4B97-895B-7F0017B13EB4}" type="slidenum">
              <a:rPr lang="en-US" altLang="zh-CN">
                <a:solidFill>
                  <a:schemeClr val="bg1"/>
                </a:solidFill>
                <a:latin typeface="Verdana" panose="020B0604030504040204" pitchFamily="34" charset="0"/>
              </a:rPr>
              <a:pPr eaLnBrk="1" hangingPunct="1"/>
              <a:t>59</a:t>
            </a:fld>
            <a:endParaRPr lang="en-US" altLang="zh-CN">
              <a:solidFill>
                <a:schemeClr val="bg1"/>
              </a:solidFill>
              <a:latin typeface="Verdana" panose="020B0604030504040204" pitchFamily="34" charset="0"/>
            </a:endParaRPr>
          </a:p>
        </p:txBody>
      </p:sp>
    </p:spTree>
    <p:extLst>
      <p:ext uri="{BB962C8B-B14F-4D97-AF65-F5344CB8AC3E}">
        <p14:creationId xmlns:p14="http://schemas.microsoft.com/office/powerpoint/2010/main" val="37633323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3D74A9C4-FF87-4FD3-A168-02F7A6E5EDC6}"/>
              </a:ext>
            </a:extLst>
          </p:cNvPr>
          <p:cNvSpPr>
            <a:spLocks noGrp="1"/>
          </p:cNvSpPr>
          <p:nvPr>
            <p:ph type="title"/>
          </p:nvPr>
        </p:nvSpPr>
        <p:spPr/>
        <p:txBody>
          <a:bodyPr/>
          <a:lstStyle/>
          <a:p>
            <a:r>
              <a:rPr lang="zh-CN" altLang="en-US" dirty="0"/>
              <a:t>对</a:t>
            </a:r>
            <a:r>
              <a:rPr lang="en-US" altLang="zh-CN" dirty="0"/>
              <a:t>Web</a:t>
            </a:r>
            <a:r>
              <a:rPr lang="zh-CN" altLang="en-US" dirty="0"/>
              <a:t>浏览器的安全威胁</a:t>
            </a:r>
          </a:p>
        </p:txBody>
      </p:sp>
      <p:graphicFrame>
        <p:nvGraphicFramePr>
          <p:cNvPr id="4" name="Group 93">
            <a:extLst>
              <a:ext uri="{FF2B5EF4-FFF2-40B4-BE49-F238E27FC236}">
                <a16:creationId xmlns:a16="http://schemas.microsoft.com/office/drawing/2014/main" id="{88EB8965-786B-456A-83C1-813D23FE6624}"/>
              </a:ext>
            </a:extLst>
          </p:cNvPr>
          <p:cNvGraphicFramePr>
            <a:graphicFrameLocks/>
          </p:cNvGraphicFramePr>
          <p:nvPr/>
        </p:nvGraphicFramePr>
        <p:xfrm>
          <a:off x="179388" y="2276475"/>
          <a:ext cx="8785225" cy="3346686"/>
        </p:xfrm>
        <a:graphic>
          <a:graphicData uri="http://schemas.openxmlformats.org/drawingml/2006/table">
            <a:tbl>
              <a:tblPr/>
              <a:tblGrid>
                <a:gridCol w="457200">
                  <a:extLst>
                    <a:ext uri="{9D8B030D-6E8A-4147-A177-3AD203B41FA5}">
                      <a16:colId xmlns:a16="http://schemas.microsoft.com/office/drawing/2014/main" val="20000"/>
                    </a:ext>
                  </a:extLst>
                </a:gridCol>
                <a:gridCol w="1414462">
                  <a:extLst>
                    <a:ext uri="{9D8B030D-6E8A-4147-A177-3AD203B41FA5}">
                      <a16:colId xmlns:a16="http://schemas.microsoft.com/office/drawing/2014/main" val="20001"/>
                    </a:ext>
                  </a:extLst>
                </a:gridCol>
                <a:gridCol w="936625">
                  <a:extLst>
                    <a:ext uri="{9D8B030D-6E8A-4147-A177-3AD203B41FA5}">
                      <a16:colId xmlns:a16="http://schemas.microsoft.com/office/drawing/2014/main" val="20002"/>
                    </a:ext>
                  </a:extLst>
                </a:gridCol>
                <a:gridCol w="1655763">
                  <a:extLst>
                    <a:ext uri="{9D8B030D-6E8A-4147-A177-3AD203B41FA5}">
                      <a16:colId xmlns:a16="http://schemas.microsoft.com/office/drawing/2014/main" val="20003"/>
                    </a:ext>
                  </a:extLst>
                </a:gridCol>
                <a:gridCol w="1944687">
                  <a:extLst>
                    <a:ext uri="{9D8B030D-6E8A-4147-A177-3AD203B41FA5}">
                      <a16:colId xmlns:a16="http://schemas.microsoft.com/office/drawing/2014/main" val="20004"/>
                    </a:ext>
                  </a:extLst>
                </a:gridCol>
                <a:gridCol w="2376488">
                  <a:extLst>
                    <a:ext uri="{9D8B030D-6E8A-4147-A177-3AD203B41FA5}">
                      <a16:colId xmlns:a16="http://schemas.microsoft.com/office/drawing/2014/main" val="20005"/>
                    </a:ext>
                  </a:extLst>
                </a:gridCol>
              </a:tblGrid>
              <a:tr h="1030146">
                <a:tc>
                  <a:txBody>
                    <a:bodyPr/>
                    <a:lstStyle>
                      <a:lvl1pPr>
                        <a:spcBef>
                          <a:spcPct val="20000"/>
                        </a:spcBef>
                        <a:defRPr sz="2800">
                          <a:solidFill>
                            <a:schemeClr val="tx1"/>
                          </a:solidFill>
                          <a:latin typeface="Arial" pitchFamily="34" charset="0"/>
                          <a:ea typeface="宋体" pitchFamily="2" charset="-122"/>
                        </a:defRPr>
                      </a:lvl1pPr>
                      <a:lvl2pPr>
                        <a:spcBef>
                          <a:spcPct val="20000"/>
                        </a:spcBef>
                        <a:defRPr sz="2400">
                          <a:solidFill>
                            <a:schemeClr val="tx1"/>
                          </a:solidFill>
                          <a:latin typeface="Arial" pitchFamily="34" charset="0"/>
                          <a:ea typeface="宋体" pitchFamily="2" charset="-122"/>
                        </a:defRPr>
                      </a:lvl2pPr>
                      <a:lvl3pPr>
                        <a:spcBef>
                          <a:spcPct val="20000"/>
                        </a:spcBef>
                        <a:defRPr sz="2000">
                          <a:solidFill>
                            <a:schemeClr val="tx1"/>
                          </a:solidFill>
                          <a:latin typeface="Arial" pitchFamily="34" charset="0"/>
                          <a:ea typeface="宋体" pitchFamily="2" charset="-122"/>
                        </a:defRPr>
                      </a:lvl3pPr>
                      <a:lvl4pPr>
                        <a:spcBef>
                          <a:spcPct val="20000"/>
                        </a:spcBef>
                        <a:defRPr>
                          <a:solidFill>
                            <a:schemeClr val="tx1"/>
                          </a:solidFill>
                          <a:latin typeface="Arial" pitchFamily="34" charset="0"/>
                          <a:ea typeface="宋体" pitchFamily="2" charset="-122"/>
                        </a:defRPr>
                      </a:lvl4pPr>
                      <a:lvl5pPr>
                        <a:spcBef>
                          <a:spcPct val="20000"/>
                        </a:spcBef>
                        <a:defRPr>
                          <a:solidFill>
                            <a:schemeClr val="tx1"/>
                          </a:solidFill>
                          <a:latin typeface="Arial" pitchFamily="34" charset="0"/>
                          <a:ea typeface="宋体" pitchFamily="2" charset="-122"/>
                        </a:defRPr>
                      </a:lvl5pPr>
                      <a:lvl6pPr fontAlgn="base">
                        <a:spcBef>
                          <a:spcPct val="20000"/>
                        </a:spcBef>
                        <a:spcAft>
                          <a:spcPct val="0"/>
                        </a:spcAft>
                        <a:defRPr>
                          <a:solidFill>
                            <a:schemeClr val="tx1"/>
                          </a:solidFill>
                          <a:latin typeface="Arial" pitchFamily="34" charset="0"/>
                          <a:ea typeface="宋体" pitchFamily="2" charset="-122"/>
                        </a:defRPr>
                      </a:lvl6pPr>
                      <a:lvl7pPr fontAlgn="base">
                        <a:spcBef>
                          <a:spcPct val="20000"/>
                        </a:spcBef>
                        <a:spcAft>
                          <a:spcPct val="0"/>
                        </a:spcAft>
                        <a:defRPr>
                          <a:solidFill>
                            <a:schemeClr val="tx1"/>
                          </a:solidFill>
                          <a:latin typeface="Arial" pitchFamily="34" charset="0"/>
                          <a:ea typeface="宋体" pitchFamily="2" charset="-122"/>
                        </a:defRPr>
                      </a:lvl7pPr>
                      <a:lvl8pPr fontAlgn="base">
                        <a:spcBef>
                          <a:spcPct val="20000"/>
                        </a:spcBef>
                        <a:spcAft>
                          <a:spcPct val="0"/>
                        </a:spcAft>
                        <a:defRPr>
                          <a:solidFill>
                            <a:schemeClr val="tx1"/>
                          </a:solidFill>
                          <a:latin typeface="Arial" pitchFamily="34" charset="0"/>
                          <a:ea typeface="宋体" pitchFamily="2" charset="-122"/>
                        </a:defRPr>
                      </a:lvl8pPr>
                      <a:lvl9pPr fontAlgn="base">
                        <a:spcBef>
                          <a:spcPct val="20000"/>
                        </a:spcBef>
                        <a:spcAft>
                          <a:spcPct val="0"/>
                        </a:spcAft>
                        <a:defRPr>
                          <a:solidFill>
                            <a:schemeClr val="tx1"/>
                          </a:solidFill>
                          <a:latin typeface="Arial"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zh-CN" altLang="zh-CN" sz="2800" b="1" i="0" u="none" strike="noStrike" cap="none" normalizeH="0" baseline="0">
                        <a:ln>
                          <a:noFill/>
                        </a:ln>
                        <a:solidFill>
                          <a:schemeClr val="tx1"/>
                        </a:solidFill>
                        <a:effectLst/>
                        <a:latin typeface="Arial" pitchFamily="34" charset="0"/>
                        <a:ea typeface="宋体" pitchFamily="2" charset="-122"/>
                      </a:endParaRPr>
                    </a:p>
                  </a:txBody>
                  <a:tcPr marT="45717" marB="4571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itchFamily="34" charset="0"/>
                          <a:ea typeface="宋体" pitchFamily="2" charset="-122"/>
                        </a:defRPr>
                      </a:lvl1pPr>
                      <a:lvl2pPr>
                        <a:spcBef>
                          <a:spcPct val="20000"/>
                        </a:spcBef>
                        <a:defRPr sz="2400">
                          <a:solidFill>
                            <a:schemeClr val="tx1"/>
                          </a:solidFill>
                          <a:latin typeface="Arial" pitchFamily="34" charset="0"/>
                          <a:ea typeface="宋体" pitchFamily="2" charset="-122"/>
                        </a:defRPr>
                      </a:lvl2pPr>
                      <a:lvl3pPr>
                        <a:spcBef>
                          <a:spcPct val="20000"/>
                        </a:spcBef>
                        <a:defRPr sz="2000">
                          <a:solidFill>
                            <a:schemeClr val="tx1"/>
                          </a:solidFill>
                          <a:latin typeface="Arial" pitchFamily="34" charset="0"/>
                          <a:ea typeface="宋体" pitchFamily="2" charset="-122"/>
                        </a:defRPr>
                      </a:lvl3pPr>
                      <a:lvl4pPr>
                        <a:spcBef>
                          <a:spcPct val="20000"/>
                        </a:spcBef>
                        <a:defRPr>
                          <a:solidFill>
                            <a:schemeClr val="tx1"/>
                          </a:solidFill>
                          <a:latin typeface="Arial" pitchFamily="34" charset="0"/>
                          <a:ea typeface="宋体" pitchFamily="2" charset="-122"/>
                        </a:defRPr>
                      </a:lvl4pPr>
                      <a:lvl5pPr>
                        <a:spcBef>
                          <a:spcPct val="20000"/>
                        </a:spcBef>
                        <a:defRPr>
                          <a:solidFill>
                            <a:schemeClr val="tx1"/>
                          </a:solidFill>
                          <a:latin typeface="Arial" pitchFamily="34" charset="0"/>
                          <a:ea typeface="宋体" pitchFamily="2" charset="-122"/>
                        </a:defRPr>
                      </a:lvl5pPr>
                      <a:lvl6pPr fontAlgn="base">
                        <a:spcBef>
                          <a:spcPct val="20000"/>
                        </a:spcBef>
                        <a:spcAft>
                          <a:spcPct val="0"/>
                        </a:spcAft>
                        <a:defRPr>
                          <a:solidFill>
                            <a:schemeClr val="tx1"/>
                          </a:solidFill>
                          <a:latin typeface="Arial" pitchFamily="34" charset="0"/>
                          <a:ea typeface="宋体" pitchFamily="2" charset="-122"/>
                        </a:defRPr>
                      </a:lvl6pPr>
                      <a:lvl7pPr fontAlgn="base">
                        <a:spcBef>
                          <a:spcPct val="20000"/>
                        </a:spcBef>
                        <a:spcAft>
                          <a:spcPct val="0"/>
                        </a:spcAft>
                        <a:defRPr>
                          <a:solidFill>
                            <a:schemeClr val="tx1"/>
                          </a:solidFill>
                          <a:latin typeface="Arial" pitchFamily="34" charset="0"/>
                          <a:ea typeface="宋体" pitchFamily="2" charset="-122"/>
                        </a:defRPr>
                      </a:lvl7pPr>
                      <a:lvl8pPr fontAlgn="base">
                        <a:spcBef>
                          <a:spcPct val="20000"/>
                        </a:spcBef>
                        <a:spcAft>
                          <a:spcPct val="0"/>
                        </a:spcAft>
                        <a:defRPr>
                          <a:solidFill>
                            <a:schemeClr val="tx1"/>
                          </a:solidFill>
                          <a:latin typeface="Arial" pitchFamily="34" charset="0"/>
                          <a:ea typeface="宋体" pitchFamily="2" charset="-122"/>
                        </a:defRPr>
                      </a:lvl8pPr>
                      <a:lvl9pPr fontAlgn="base">
                        <a:spcBef>
                          <a:spcPct val="20000"/>
                        </a:spcBef>
                        <a:spcAft>
                          <a:spcPct val="0"/>
                        </a:spcAft>
                        <a:defRPr>
                          <a:solidFill>
                            <a:schemeClr val="tx1"/>
                          </a:solidFill>
                          <a:latin typeface="Arial"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800" b="1" i="0" u="none" strike="noStrike" cap="none" normalizeH="0" baseline="0">
                          <a:ln>
                            <a:noFill/>
                          </a:ln>
                          <a:solidFill>
                            <a:schemeClr val="tx1"/>
                          </a:solidFill>
                          <a:effectLst/>
                          <a:latin typeface="Arial" pitchFamily="34" charset="0"/>
                          <a:ea typeface="宋体" pitchFamily="2" charset="-122"/>
                        </a:rPr>
                        <a:t>名称</a:t>
                      </a:r>
                    </a:p>
                  </a:txBody>
                  <a:tcPr marT="45717" marB="4571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itchFamily="34" charset="0"/>
                          <a:ea typeface="宋体" pitchFamily="2" charset="-122"/>
                        </a:defRPr>
                      </a:lvl1pPr>
                      <a:lvl2pPr>
                        <a:spcBef>
                          <a:spcPct val="20000"/>
                        </a:spcBef>
                        <a:defRPr sz="2400">
                          <a:solidFill>
                            <a:schemeClr val="tx1"/>
                          </a:solidFill>
                          <a:latin typeface="Arial" pitchFamily="34" charset="0"/>
                          <a:ea typeface="宋体" pitchFamily="2" charset="-122"/>
                        </a:defRPr>
                      </a:lvl2pPr>
                      <a:lvl3pPr>
                        <a:spcBef>
                          <a:spcPct val="20000"/>
                        </a:spcBef>
                        <a:defRPr sz="2000">
                          <a:solidFill>
                            <a:schemeClr val="tx1"/>
                          </a:solidFill>
                          <a:latin typeface="Arial" pitchFamily="34" charset="0"/>
                          <a:ea typeface="宋体" pitchFamily="2" charset="-122"/>
                        </a:defRPr>
                      </a:lvl3pPr>
                      <a:lvl4pPr>
                        <a:spcBef>
                          <a:spcPct val="20000"/>
                        </a:spcBef>
                        <a:defRPr>
                          <a:solidFill>
                            <a:schemeClr val="tx1"/>
                          </a:solidFill>
                          <a:latin typeface="Arial" pitchFamily="34" charset="0"/>
                          <a:ea typeface="宋体" pitchFamily="2" charset="-122"/>
                        </a:defRPr>
                      </a:lvl4pPr>
                      <a:lvl5pPr>
                        <a:spcBef>
                          <a:spcPct val="20000"/>
                        </a:spcBef>
                        <a:defRPr>
                          <a:solidFill>
                            <a:schemeClr val="tx1"/>
                          </a:solidFill>
                          <a:latin typeface="Arial" pitchFamily="34" charset="0"/>
                          <a:ea typeface="宋体" pitchFamily="2" charset="-122"/>
                        </a:defRPr>
                      </a:lvl5pPr>
                      <a:lvl6pPr fontAlgn="base">
                        <a:spcBef>
                          <a:spcPct val="20000"/>
                        </a:spcBef>
                        <a:spcAft>
                          <a:spcPct val="0"/>
                        </a:spcAft>
                        <a:defRPr>
                          <a:solidFill>
                            <a:schemeClr val="tx1"/>
                          </a:solidFill>
                          <a:latin typeface="Arial" pitchFamily="34" charset="0"/>
                          <a:ea typeface="宋体" pitchFamily="2" charset="-122"/>
                        </a:defRPr>
                      </a:lvl6pPr>
                      <a:lvl7pPr fontAlgn="base">
                        <a:spcBef>
                          <a:spcPct val="20000"/>
                        </a:spcBef>
                        <a:spcAft>
                          <a:spcPct val="0"/>
                        </a:spcAft>
                        <a:defRPr>
                          <a:solidFill>
                            <a:schemeClr val="tx1"/>
                          </a:solidFill>
                          <a:latin typeface="Arial" pitchFamily="34" charset="0"/>
                          <a:ea typeface="宋体" pitchFamily="2" charset="-122"/>
                        </a:defRPr>
                      </a:lvl7pPr>
                      <a:lvl8pPr fontAlgn="base">
                        <a:spcBef>
                          <a:spcPct val="20000"/>
                        </a:spcBef>
                        <a:spcAft>
                          <a:spcPct val="0"/>
                        </a:spcAft>
                        <a:defRPr>
                          <a:solidFill>
                            <a:schemeClr val="tx1"/>
                          </a:solidFill>
                          <a:latin typeface="Arial" pitchFamily="34" charset="0"/>
                          <a:ea typeface="宋体" pitchFamily="2" charset="-122"/>
                        </a:defRPr>
                      </a:lvl8pPr>
                      <a:lvl9pPr fontAlgn="base">
                        <a:spcBef>
                          <a:spcPct val="20000"/>
                        </a:spcBef>
                        <a:spcAft>
                          <a:spcPct val="0"/>
                        </a:spcAft>
                        <a:defRPr>
                          <a:solidFill>
                            <a:schemeClr val="tx1"/>
                          </a:solidFill>
                          <a:latin typeface="Arial"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800" b="1" i="0" u="none" strike="noStrike" cap="none" normalizeH="0" baseline="0">
                          <a:ln>
                            <a:noFill/>
                          </a:ln>
                          <a:solidFill>
                            <a:schemeClr val="tx1"/>
                          </a:solidFill>
                          <a:effectLst/>
                          <a:latin typeface="Arial" pitchFamily="34" charset="0"/>
                          <a:ea typeface="宋体" pitchFamily="2" charset="-122"/>
                        </a:rPr>
                        <a:t>开发</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800" b="1" i="0" u="none" strike="noStrike" cap="none" normalizeH="0" baseline="0">
                          <a:ln>
                            <a:noFill/>
                          </a:ln>
                          <a:solidFill>
                            <a:schemeClr val="tx1"/>
                          </a:solidFill>
                          <a:effectLst/>
                          <a:latin typeface="Arial" pitchFamily="34" charset="0"/>
                          <a:ea typeface="宋体" pitchFamily="2" charset="-122"/>
                        </a:rPr>
                        <a:t>语言</a:t>
                      </a:r>
                    </a:p>
                  </a:txBody>
                  <a:tcPr marT="45717" marB="4571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itchFamily="34" charset="0"/>
                          <a:ea typeface="宋体" pitchFamily="2" charset="-122"/>
                        </a:defRPr>
                      </a:lvl1pPr>
                      <a:lvl2pPr>
                        <a:spcBef>
                          <a:spcPct val="20000"/>
                        </a:spcBef>
                        <a:defRPr sz="2400">
                          <a:solidFill>
                            <a:schemeClr val="tx1"/>
                          </a:solidFill>
                          <a:latin typeface="Arial" pitchFamily="34" charset="0"/>
                          <a:ea typeface="宋体" pitchFamily="2" charset="-122"/>
                        </a:defRPr>
                      </a:lvl2pPr>
                      <a:lvl3pPr>
                        <a:spcBef>
                          <a:spcPct val="20000"/>
                        </a:spcBef>
                        <a:defRPr sz="2000">
                          <a:solidFill>
                            <a:schemeClr val="tx1"/>
                          </a:solidFill>
                          <a:latin typeface="Arial" pitchFamily="34" charset="0"/>
                          <a:ea typeface="宋体" pitchFamily="2" charset="-122"/>
                        </a:defRPr>
                      </a:lvl3pPr>
                      <a:lvl4pPr>
                        <a:spcBef>
                          <a:spcPct val="20000"/>
                        </a:spcBef>
                        <a:defRPr>
                          <a:solidFill>
                            <a:schemeClr val="tx1"/>
                          </a:solidFill>
                          <a:latin typeface="Arial" pitchFamily="34" charset="0"/>
                          <a:ea typeface="宋体" pitchFamily="2" charset="-122"/>
                        </a:defRPr>
                      </a:lvl4pPr>
                      <a:lvl5pPr>
                        <a:spcBef>
                          <a:spcPct val="20000"/>
                        </a:spcBef>
                        <a:defRPr>
                          <a:solidFill>
                            <a:schemeClr val="tx1"/>
                          </a:solidFill>
                          <a:latin typeface="Arial" pitchFamily="34" charset="0"/>
                          <a:ea typeface="宋体" pitchFamily="2" charset="-122"/>
                        </a:defRPr>
                      </a:lvl5pPr>
                      <a:lvl6pPr fontAlgn="base">
                        <a:spcBef>
                          <a:spcPct val="20000"/>
                        </a:spcBef>
                        <a:spcAft>
                          <a:spcPct val="0"/>
                        </a:spcAft>
                        <a:defRPr>
                          <a:solidFill>
                            <a:schemeClr val="tx1"/>
                          </a:solidFill>
                          <a:latin typeface="Arial" pitchFamily="34" charset="0"/>
                          <a:ea typeface="宋体" pitchFamily="2" charset="-122"/>
                        </a:defRPr>
                      </a:lvl6pPr>
                      <a:lvl7pPr fontAlgn="base">
                        <a:spcBef>
                          <a:spcPct val="20000"/>
                        </a:spcBef>
                        <a:spcAft>
                          <a:spcPct val="0"/>
                        </a:spcAft>
                        <a:defRPr>
                          <a:solidFill>
                            <a:schemeClr val="tx1"/>
                          </a:solidFill>
                          <a:latin typeface="Arial" pitchFamily="34" charset="0"/>
                          <a:ea typeface="宋体" pitchFamily="2" charset="-122"/>
                        </a:defRPr>
                      </a:lvl7pPr>
                      <a:lvl8pPr fontAlgn="base">
                        <a:spcBef>
                          <a:spcPct val="20000"/>
                        </a:spcBef>
                        <a:spcAft>
                          <a:spcPct val="0"/>
                        </a:spcAft>
                        <a:defRPr>
                          <a:solidFill>
                            <a:schemeClr val="tx1"/>
                          </a:solidFill>
                          <a:latin typeface="Arial" pitchFamily="34" charset="0"/>
                          <a:ea typeface="宋体" pitchFamily="2" charset="-122"/>
                        </a:defRPr>
                      </a:lvl8pPr>
                      <a:lvl9pPr fontAlgn="base">
                        <a:spcBef>
                          <a:spcPct val="20000"/>
                        </a:spcBef>
                        <a:spcAft>
                          <a:spcPct val="0"/>
                        </a:spcAft>
                        <a:defRPr>
                          <a:solidFill>
                            <a:schemeClr val="tx1"/>
                          </a:solidFill>
                          <a:latin typeface="Arial"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800" b="1" i="0" u="none" strike="noStrike" cap="none" normalizeH="0" baseline="0">
                          <a:ln>
                            <a:noFill/>
                          </a:ln>
                          <a:solidFill>
                            <a:schemeClr val="tx1"/>
                          </a:solidFill>
                          <a:effectLst/>
                          <a:latin typeface="Arial" pitchFamily="34" charset="0"/>
                          <a:ea typeface="宋体" pitchFamily="2" charset="-122"/>
                        </a:rPr>
                        <a:t>运行平台</a:t>
                      </a:r>
                    </a:p>
                  </a:txBody>
                  <a:tcPr marT="45717" marB="4571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itchFamily="34" charset="0"/>
                          <a:ea typeface="宋体" pitchFamily="2" charset="-122"/>
                        </a:defRPr>
                      </a:lvl1pPr>
                      <a:lvl2pPr>
                        <a:spcBef>
                          <a:spcPct val="20000"/>
                        </a:spcBef>
                        <a:defRPr sz="2400">
                          <a:solidFill>
                            <a:schemeClr val="tx1"/>
                          </a:solidFill>
                          <a:latin typeface="Arial" pitchFamily="34" charset="0"/>
                          <a:ea typeface="宋体" pitchFamily="2" charset="-122"/>
                        </a:defRPr>
                      </a:lvl2pPr>
                      <a:lvl3pPr>
                        <a:spcBef>
                          <a:spcPct val="20000"/>
                        </a:spcBef>
                        <a:defRPr sz="2000">
                          <a:solidFill>
                            <a:schemeClr val="tx1"/>
                          </a:solidFill>
                          <a:latin typeface="Arial" pitchFamily="34" charset="0"/>
                          <a:ea typeface="宋体" pitchFamily="2" charset="-122"/>
                        </a:defRPr>
                      </a:lvl3pPr>
                      <a:lvl4pPr>
                        <a:spcBef>
                          <a:spcPct val="20000"/>
                        </a:spcBef>
                        <a:defRPr>
                          <a:solidFill>
                            <a:schemeClr val="tx1"/>
                          </a:solidFill>
                          <a:latin typeface="Arial" pitchFamily="34" charset="0"/>
                          <a:ea typeface="宋体" pitchFamily="2" charset="-122"/>
                        </a:defRPr>
                      </a:lvl4pPr>
                      <a:lvl5pPr>
                        <a:spcBef>
                          <a:spcPct val="20000"/>
                        </a:spcBef>
                        <a:defRPr>
                          <a:solidFill>
                            <a:schemeClr val="tx1"/>
                          </a:solidFill>
                          <a:latin typeface="Arial" pitchFamily="34" charset="0"/>
                          <a:ea typeface="宋体" pitchFamily="2" charset="-122"/>
                        </a:defRPr>
                      </a:lvl5pPr>
                      <a:lvl6pPr fontAlgn="base">
                        <a:spcBef>
                          <a:spcPct val="20000"/>
                        </a:spcBef>
                        <a:spcAft>
                          <a:spcPct val="0"/>
                        </a:spcAft>
                        <a:defRPr>
                          <a:solidFill>
                            <a:schemeClr val="tx1"/>
                          </a:solidFill>
                          <a:latin typeface="Arial" pitchFamily="34" charset="0"/>
                          <a:ea typeface="宋体" pitchFamily="2" charset="-122"/>
                        </a:defRPr>
                      </a:lvl6pPr>
                      <a:lvl7pPr fontAlgn="base">
                        <a:spcBef>
                          <a:spcPct val="20000"/>
                        </a:spcBef>
                        <a:spcAft>
                          <a:spcPct val="0"/>
                        </a:spcAft>
                        <a:defRPr>
                          <a:solidFill>
                            <a:schemeClr val="tx1"/>
                          </a:solidFill>
                          <a:latin typeface="Arial" pitchFamily="34" charset="0"/>
                          <a:ea typeface="宋体" pitchFamily="2" charset="-122"/>
                        </a:defRPr>
                      </a:lvl7pPr>
                      <a:lvl8pPr fontAlgn="base">
                        <a:spcBef>
                          <a:spcPct val="20000"/>
                        </a:spcBef>
                        <a:spcAft>
                          <a:spcPct val="0"/>
                        </a:spcAft>
                        <a:defRPr>
                          <a:solidFill>
                            <a:schemeClr val="tx1"/>
                          </a:solidFill>
                          <a:latin typeface="Arial" pitchFamily="34" charset="0"/>
                          <a:ea typeface="宋体" pitchFamily="2" charset="-122"/>
                        </a:defRPr>
                      </a:lvl8pPr>
                      <a:lvl9pPr fontAlgn="base">
                        <a:spcBef>
                          <a:spcPct val="20000"/>
                        </a:spcBef>
                        <a:spcAft>
                          <a:spcPct val="0"/>
                        </a:spcAft>
                        <a:defRPr>
                          <a:solidFill>
                            <a:schemeClr val="tx1"/>
                          </a:solidFill>
                          <a:latin typeface="Arial"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800" b="1" i="0" u="none" strike="noStrike" cap="none" normalizeH="0" baseline="0">
                          <a:ln>
                            <a:noFill/>
                          </a:ln>
                          <a:solidFill>
                            <a:schemeClr val="tx1"/>
                          </a:solidFill>
                          <a:effectLst/>
                          <a:latin typeface="Arial" pitchFamily="34" charset="0"/>
                          <a:ea typeface="宋体" pitchFamily="2" charset="-122"/>
                        </a:rPr>
                        <a:t>安全机制</a:t>
                      </a:r>
                    </a:p>
                  </a:txBody>
                  <a:tcPr marT="45717" marB="4571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itchFamily="34" charset="0"/>
                          <a:ea typeface="宋体" pitchFamily="2" charset="-122"/>
                        </a:defRPr>
                      </a:lvl1pPr>
                      <a:lvl2pPr>
                        <a:spcBef>
                          <a:spcPct val="20000"/>
                        </a:spcBef>
                        <a:defRPr sz="2400">
                          <a:solidFill>
                            <a:schemeClr val="tx1"/>
                          </a:solidFill>
                          <a:latin typeface="Arial" pitchFamily="34" charset="0"/>
                          <a:ea typeface="宋体" pitchFamily="2" charset="-122"/>
                        </a:defRPr>
                      </a:lvl2pPr>
                      <a:lvl3pPr>
                        <a:spcBef>
                          <a:spcPct val="20000"/>
                        </a:spcBef>
                        <a:defRPr sz="2000">
                          <a:solidFill>
                            <a:schemeClr val="tx1"/>
                          </a:solidFill>
                          <a:latin typeface="Arial" pitchFamily="34" charset="0"/>
                          <a:ea typeface="宋体" pitchFamily="2" charset="-122"/>
                        </a:defRPr>
                      </a:lvl3pPr>
                      <a:lvl4pPr>
                        <a:spcBef>
                          <a:spcPct val="20000"/>
                        </a:spcBef>
                        <a:defRPr>
                          <a:solidFill>
                            <a:schemeClr val="tx1"/>
                          </a:solidFill>
                          <a:latin typeface="Arial" pitchFamily="34" charset="0"/>
                          <a:ea typeface="宋体" pitchFamily="2" charset="-122"/>
                        </a:defRPr>
                      </a:lvl4pPr>
                      <a:lvl5pPr>
                        <a:spcBef>
                          <a:spcPct val="20000"/>
                        </a:spcBef>
                        <a:defRPr>
                          <a:solidFill>
                            <a:schemeClr val="tx1"/>
                          </a:solidFill>
                          <a:latin typeface="Arial" pitchFamily="34" charset="0"/>
                          <a:ea typeface="宋体" pitchFamily="2" charset="-122"/>
                        </a:defRPr>
                      </a:lvl5pPr>
                      <a:lvl6pPr fontAlgn="base">
                        <a:spcBef>
                          <a:spcPct val="20000"/>
                        </a:spcBef>
                        <a:spcAft>
                          <a:spcPct val="0"/>
                        </a:spcAft>
                        <a:defRPr>
                          <a:solidFill>
                            <a:schemeClr val="tx1"/>
                          </a:solidFill>
                          <a:latin typeface="Arial" pitchFamily="34" charset="0"/>
                          <a:ea typeface="宋体" pitchFamily="2" charset="-122"/>
                        </a:defRPr>
                      </a:lvl6pPr>
                      <a:lvl7pPr fontAlgn="base">
                        <a:spcBef>
                          <a:spcPct val="20000"/>
                        </a:spcBef>
                        <a:spcAft>
                          <a:spcPct val="0"/>
                        </a:spcAft>
                        <a:defRPr>
                          <a:solidFill>
                            <a:schemeClr val="tx1"/>
                          </a:solidFill>
                          <a:latin typeface="Arial" pitchFamily="34" charset="0"/>
                          <a:ea typeface="宋体" pitchFamily="2" charset="-122"/>
                        </a:defRPr>
                      </a:lvl7pPr>
                      <a:lvl8pPr fontAlgn="base">
                        <a:spcBef>
                          <a:spcPct val="20000"/>
                        </a:spcBef>
                        <a:spcAft>
                          <a:spcPct val="0"/>
                        </a:spcAft>
                        <a:defRPr>
                          <a:solidFill>
                            <a:schemeClr val="tx1"/>
                          </a:solidFill>
                          <a:latin typeface="Arial" pitchFamily="34" charset="0"/>
                          <a:ea typeface="宋体" pitchFamily="2" charset="-122"/>
                        </a:defRPr>
                      </a:lvl8pPr>
                      <a:lvl9pPr fontAlgn="base">
                        <a:spcBef>
                          <a:spcPct val="20000"/>
                        </a:spcBef>
                        <a:spcAft>
                          <a:spcPct val="0"/>
                        </a:spcAft>
                        <a:defRPr>
                          <a:solidFill>
                            <a:schemeClr val="tx1"/>
                          </a:solidFill>
                          <a:latin typeface="Arial"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800" b="1" i="0" u="none" strike="noStrike" cap="none" normalizeH="0" baseline="0">
                          <a:ln>
                            <a:noFill/>
                          </a:ln>
                          <a:solidFill>
                            <a:schemeClr val="tx1"/>
                          </a:solidFill>
                          <a:effectLst/>
                          <a:latin typeface="Arial" pitchFamily="34" charset="0"/>
                          <a:ea typeface="宋体" pitchFamily="2" charset="-122"/>
                        </a:rPr>
                        <a:t>安全性</a:t>
                      </a:r>
                    </a:p>
                  </a:txBody>
                  <a:tcPr marT="45717" marB="45717"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944808">
                <a:tc rowSpan="2">
                  <a:txBody>
                    <a:bodyPr/>
                    <a:lstStyle>
                      <a:lvl1pPr>
                        <a:spcBef>
                          <a:spcPct val="20000"/>
                        </a:spcBef>
                        <a:defRPr sz="2800">
                          <a:solidFill>
                            <a:schemeClr val="tx1"/>
                          </a:solidFill>
                          <a:latin typeface="Arial" pitchFamily="34" charset="0"/>
                          <a:ea typeface="宋体" pitchFamily="2" charset="-122"/>
                        </a:defRPr>
                      </a:lvl1pPr>
                      <a:lvl2pPr>
                        <a:spcBef>
                          <a:spcPct val="20000"/>
                        </a:spcBef>
                        <a:defRPr sz="2400">
                          <a:solidFill>
                            <a:schemeClr val="tx1"/>
                          </a:solidFill>
                          <a:latin typeface="Arial" pitchFamily="34" charset="0"/>
                          <a:ea typeface="宋体" pitchFamily="2" charset="-122"/>
                        </a:defRPr>
                      </a:lvl2pPr>
                      <a:lvl3pPr>
                        <a:spcBef>
                          <a:spcPct val="20000"/>
                        </a:spcBef>
                        <a:defRPr sz="2000">
                          <a:solidFill>
                            <a:schemeClr val="tx1"/>
                          </a:solidFill>
                          <a:latin typeface="Arial" pitchFamily="34" charset="0"/>
                          <a:ea typeface="宋体" pitchFamily="2" charset="-122"/>
                        </a:defRPr>
                      </a:lvl3pPr>
                      <a:lvl4pPr>
                        <a:spcBef>
                          <a:spcPct val="20000"/>
                        </a:spcBef>
                        <a:defRPr>
                          <a:solidFill>
                            <a:schemeClr val="tx1"/>
                          </a:solidFill>
                          <a:latin typeface="Arial" pitchFamily="34" charset="0"/>
                          <a:ea typeface="宋体" pitchFamily="2" charset="-122"/>
                        </a:defRPr>
                      </a:lvl4pPr>
                      <a:lvl5pPr>
                        <a:spcBef>
                          <a:spcPct val="20000"/>
                        </a:spcBef>
                        <a:defRPr>
                          <a:solidFill>
                            <a:schemeClr val="tx1"/>
                          </a:solidFill>
                          <a:latin typeface="Arial" pitchFamily="34" charset="0"/>
                          <a:ea typeface="宋体" pitchFamily="2" charset="-122"/>
                        </a:defRPr>
                      </a:lvl5pPr>
                      <a:lvl6pPr fontAlgn="base">
                        <a:spcBef>
                          <a:spcPct val="20000"/>
                        </a:spcBef>
                        <a:spcAft>
                          <a:spcPct val="0"/>
                        </a:spcAft>
                        <a:defRPr>
                          <a:solidFill>
                            <a:schemeClr val="tx1"/>
                          </a:solidFill>
                          <a:latin typeface="Arial" pitchFamily="34" charset="0"/>
                          <a:ea typeface="宋体" pitchFamily="2" charset="-122"/>
                        </a:defRPr>
                      </a:lvl6pPr>
                      <a:lvl7pPr fontAlgn="base">
                        <a:spcBef>
                          <a:spcPct val="20000"/>
                        </a:spcBef>
                        <a:spcAft>
                          <a:spcPct val="0"/>
                        </a:spcAft>
                        <a:defRPr>
                          <a:solidFill>
                            <a:schemeClr val="tx1"/>
                          </a:solidFill>
                          <a:latin typeface="Arial" pitchFamily="34" charset="0"/>
                          <a:ea typeface="宋体" pitchFamily="2" charset="-122"/>
                        </a:defRPr>
                      </a:lvl7pPr>
                      <a:lvl8pPr fontAlgn="base">
                        <a:spcBef>
                          <a:spcPct val="20000"/>
                        </a:spcBef>
                        <a:spcAft>
                          <a:spcPct val="0"/>
                        </a:spcAft>
                        <a:defRPr>
                          <a:solidFill>
                            <a:schemeClr val="tx1"/>
                          </a:solidFill>
                          <a:latin typeface="Arial" pitchFamily="34" charset="0"/>
                          <a:ea typeface="宋体" pitchFamily="2" charset="-122"/>
                        </a:defRPr>
                      </a:lvl8pPr>
                      <a:lvl9pPr fontAlgn="base">
                        <a:spcBef>
                          <a:spcPct val="20000"/>
                        </a:spcBef>
                        <a:spcAft>
                          <a:spcPct val="0"/>
                        </a:spcAft>
                        <a:defRPr>
                          <a:solidFill>
                            <a:schemeClr val="tx1"/>
                          </a:solidFill>
                          <a:latin typeface="Arial"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800" b="1" i="0" u="none" strike="noStrike" cap="none" normalizeH="0" baseline="0">
                          <a:ln>
                            <a:noFill/>
                          </a:ln>
                          <a:solidFill>
                            <a:schemeClr val="tx1"/>
                          </a:solidFill>
                          <a:effectLst/>
                          <a:latin typeface="Arial" pitchFamily="34" charset="0"/>
                          <a:ea typeface="宋体" pitchFamily="2" charset="-122"/>
                        </a:rPr>
                        <a:t>活动内容</a:t>
                      </a:r>
                    </a:p>
                  </a:txBody>
                  <a:tcPr marT="45717" marB="45717"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itchFamily="34" charset="0"/>
                          <a:ea typeface="宋体" pitchFamily="2" charset="-122"/>
                        </a:defRPr>
                      </a:lvl1pPr>
                      <a:lvl2pPr>
                        <a:spcBef>
                          <a:spcPct val="20000"/>
                        </a:spcBef>
                        <a:defRPr sz="2400">
                          <a:solidFill>
                            <a:schemeClr val="tx1"/>
                          </a:solidFill>
                          <a:latin typeface="Arial" pitchFamily="34" charset="0"/>
                          <a:ea typeface="宋体" pitchFamily="2" charset="-122"/>
                        </a:defRPr>
                      </a:lvl2pPr>
                      <a:lvl3pPr>
                        <a:spcBef>
                          <a:spcPct val="20000"/>
                        </a:spcBef>
                        <a:defRPr sz="2000">
                          <a:solidFill>
                            <a:schemeClr val="tx1"/>
                          </a:solidFill>
                          <a:latin typeface="Arial" pitchFamily="34" charset="0"/>
                          <a:ea typeface="宋体" pitchFamily="2" charset="-122"/>
                        </a:defRPr>
                      </a:lvl3pPr>
                      <a:lvl4pPr>
                        <a:spcBef>
                          <a:spcPct val="20000"/>
                        </a:spcBef>
                        <a:defRPr>
                          <a:solidFill>
                            <a:schemeClr val="tx1"/>
                          </a:solidFill>
                          <a:latin typeface="Arial" pitchFamily="34" charset="0"/>
                          <a:ea typeface="宋体" pitchFamily="2" charset="-122"/>
                        </a:defRPr>
                      </a:lvl4pPr>
                      <a:lvl5pPr>
                        <a:spcBef>
                          <a:spcPct val="20000"/>
                        </a:spcBef>
                        <a:defRPr>
                          <a:solidFill>
                            <a:schemeClr val="tx1"/>
                          </a:solidFill>
                          <a:latin typeface="Arial" pitchFamily="34" charset="0"/>
                          <a:ea typeface="宋体" pitchFamily="2" charset="-122"/>
                        </a:defRPr>
                      </a:lvl5pPr>
                      <a:lvl6pPr fontAlgn="base">
                        <a:spcBef>
                          <a:spcPct val="20000"/>
                        </a:spcBef>
                        <a:spcAft>
                          <a:spcPct val="0"/>
                        </a:spcAft>
                        <a:defRPr>
                          <a:solidFill>
                            <a:schemeClr val="tx1"/>
                          </a:solidFill>
                          <a:latin typeface="Arial" pitchFamily="34" charset="0"/>
                          <a:ea typeface="宋体" pitchFamily="2" charset="-122"/>
                        </a:defRPr>
                      </a:lvl6pPr>
                      <a:lvl7pPr fontAlgn="base">
                        <a:spcBef>
                          <a:spcPct val="20000"/>
                        </a:spcBef>
                        <a:spcAft>
                          <a:spcPct val="0"/>
                        </a:spcAft>
                        <a:defRPr>
                          <a:solidFill>
                            <a:schemeClr val="tx1"/>
                          </a:solidFill>
                          <a:latin typeface="Arial" pitchFamily="34" charset="0"/>
                          <a:ea typeface="宋体" pitchFamily="2" charset="-122"/>
                        </a:defRPr>
                      </a:lvl7pPr>
                      <a:lvl8pPr fontAlgn="base">
                        <a:spcBef>
                          <a:spcPct val="20000"/>
                        </a:spcBef>
                        <a:spcAft>
                          <a:spcPct val="0"/>
                        </a:spcAft>
                        <a:defRPr>
                          <a:solidFill>
                            <a:schemeClr val="tx1"/>
                          </a:solidFill>
                          <a:latin typeface="Arial" pitchFamily="34" charset="0"/>
                          <a:ea typeface="宋体" pitchFamily="2" charset="-122"/>
                        </a:defRPr>
                      </a:lvl8pPr>
                      <a:lvl9pPr fontAlgn="base">
                        <a:spcBef>
                          <a:spcPct val="20000"/>
                        </a:spcBef>
                        <a:spcAft>
                          <a:spcPct val="0"/>
                        </a:spcAft>
                        <a:defRPr>
                          <a:solidFill>
                            <a:schemeClr val="tx1"/>
                          </a:solidFill>
                          <a:latin typeface="Arial" pitchFamily="34"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1" i="0" u="none" strike="noStrike" cap="none" normalizeH="0" baseline="0">
                          <a:ln>
                            <a:noFill/>
                          </a:ln>
                          <a:solidFill>
                            <a:schemeClr val="tx1"/>
                          </a:solidFill>
                          <a:effectLst/>
                          <a:latin typeface="Times New Roman" pitchFamily="18" charset="0"/>
                          <a:ea typeface="宋体" pitchFamily="2" charset="-122"/>
                        </a:rPr>
                        <a:t>Java Applet</a:t>
                      </a:r>
                    </a:p>
                  </a:txBody>
                  <a:tcPr marT="45717" marB="4571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itchFamily="34" charset="0"/>
                          <a:ea typeface="宋体" pitchFamily="2" charset="-122"/>
                        </a:defRPr>
                      </a:lvl1pPr>
                      <a:lvl2pPr>
                        <a:spcBef>
                          <a:spcPct val="20000"/>
                        </a:spcBef>
                        <a:defRPr sz="2400">
                          <a:solidFill>
                            <a:schemeClr val="tx1"/>
                          </a:solidFill>
                          <a:latin typeface="Arial" pitchFamily="34" charset="0"/>
                          <a:ea typeface="宋体" pitchFamily="2" charset="-122"/>
                        </a:defRPr>
                      </a:lvl2pPr>
                      <a:lvl3pPr>
                        <a:spcBef>
                          <a:spcPct val="20000"/>
                        </a:spcBef>
                        <a:defRPr sz="2000">
                          <a:solidFill>
                            <a:schemeClr val="tx1"/>
                          </a:solidFill>
                          <a:latin typeface="Arial" pitchFamily="34" charset="0"/>
                          <a:ea typeface="宋体" pitchFamily="2" charset="-122"/>
                        </a:defRPr>
                      </a:lvl3pPr>
                      <a:lvl4pPr>
                        <a:spcBef>
                          <a:spcPct val="20000"/>
                        </a:spcBef>
                        <a:defRPr>
                          <a:solidFill>
                            <a:schemeClr val="tx1"/>
                          </a:solidFill>
                          <a:latin typeface="Arial" pitchFamily="34" charset="0"/>
                          <a:ea typeface="宋体" pitchFamily="2" charset="-122"/>
                        </a:defRPr>
                      </a:lvl4pPr>
                      <a:lvl5pPr>
                        <a:spcBef>
                          <a:spcPct val="20000"/>
                        </a:spcBef>
                        <a:defRPr>
                          <a:solidFill>
                            <a:schemeClr val="tx1"/>
                          </a:solidFill>
                          <a:latin typeface="Arial" pitchFamily="34" charset="0"/>
                          <a:ea typeface="宋体" pitchFamily="2" charset="-122"/>
                        </a:defRPr>
                      </a:lvl5pPr>
                      <a:lvl6pPr fontAlgn="base">
                        <a:spcBef>
                          <a:spcPct val="20000"/>
                        </a:spcBef>
                        <a:spcAft>
                          <a:spcPct val="0"/>
                        </a:spcAft>
                        <a:defRPr>
                          <a:solidFill>
                            <a:schemeClr val="tx1"/>
                          </a:solidFill>
                          <a:latin typeface="Arial" pitchFamily="34" charset="0"/>
                          <a:ea typeface="宋体" pitchFamily="2" charset="-122"/>
                        </a:defRPr>
                      </a:lvl6pPr>
                      <a:lvl7pPr fontAlgn="base">
                        <a:spcBef>
                          <a:spcPct val="20000"/>
                        </a:spcBef>
                        <a:spcAft>
                          <a:spcPct val="0"/>
                        </a:spcAft>
                        <a:defRPr>
                          <a:solidFill>
                            <a:schemeClr val="tx1"/>
                          </a:solidFill>
                          <a:latin typeface="Arial" pitchFamily="34" charset="0"/>
                          <a:ea typeface="宋体" pitchFamily="2" charset="-122"/>
                        </a:defRPr>
                      </a:lvl7pPr>
                      <a:lvl8pPr fontAlgn="base">
                        <a:spcBef>
                          <a:spcPct val="20000"/>
                        </a:spcBef>
                        <a:spcAft>
                          <a:spcPct val="0"/>
                        </a:spcAft>
                        <a:defRPr>
                          <a:solidFill>
                            <a:schemeClr val="tx1"/>
                          </a:solidFill>
                          <a:latin typeface="Arial" pitchFamily="34" charset="0"/>
                          <a:ea typeface="宋体" pitchFamily="2" charset="-122"/>
                        </a:defRPr>
                      </a:lvl8pPr>
                      <a:lvl9pPr fontAlgn="base">
                        <a:spcBef>
                          <a:spcPct val="20000"/>
                        </a:spcBef>
                        <a:spcAft>
                          <a:spcPct val="0"/>
                        </a:spcAft>
                        <a:defRPr>
                          <a:solidFill>
                            <a:schemeClr val="tx1"/>
                          </a:solidFill>
                          <a:latin typeface="Arial" pitchFamily="34"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1" i="0" u="none" strike="noStrike" cap="none" normalizeH="0" baseline="0">
                          <a:ln>
                            <a:noFill/>
                          </a:ln>
                          <a:solidFill>
                            <a:schemeClr val="tx1"/>
                          </a:solidFill>
                          <a:effectLst/>
                          <a:latin typeface="Times New Roman" pitchFamily="18" charset="0"/>
                          <a:ea typeface="宋体" pitchFamily="2" charset="-122"/>
                        </a:rPr>
                        <a:t>Java</a:t>
                      </a:r>
                    </a:p>
                  </a:txBody>
                  <a:tcPr marT="45717" marB="4571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itchFamily="34" charset="0"/>
                          <a:ea typeface="宋体" pitchFamily="2" charset="-122"/>
                        </a:defRPr>
                      </a:lvl1pPr>
                      <a:lvl2pPr>
                        <a:spcBef>
                          <a:spcPct val="20000"/>
                        </a:spcBef>
                        <a:defRPr sz="2400">
                          <a:solidFill>
                            <a:schemeClr val="tx1"/>
                          </a:solidFill>
                          <a:latin typeface="Arial" pitchFamily="34" charset="0"/>
                          <a:ea typeface="宋体" pitchFamily="2" charset="-122"/>
                        </a:defRPr>
                      </a:lvl2pPr>
                      <a:lvl3pPr>
                        <a:spcBef>
                          <a:spcPct val="20000"/>
                        </a:spcBef>
                        <a:defRPr sz="2000">
                          <a:solidFill>
                            <a:schemeClr val="tx1"/>
                          </a:solidFill>
                          <a:latin typeface="Arial" pitchFamily="34" charset="0"/>
                          <a:ea typeface="宋体" pitchFamily="2" charset="-122"/>
                        </a:defRPr>
                      </a:lvl3pPr>
                      <a:lvl4pPr>
                        <a:spcBef>
                          <a:spcPct val="20000"/>
                        </a:spcBef>
                        <a:defRPr>
                          <a:solidFill>
                            <a:schemeClr val="tx1"/>
                          </a:solidFill>
                          <a:latin typeface="Arial" pitchFamily="34" charset="0"/>
                          <a:ea typeface="宋体" pitchFamily="2" charset="-122"/>
                        </a:defRPr>
                      </a:lvl4pPr>
                      <a:lvl5pPr>
                        <a:spcBef>
                          <a:spcPct val="20000"/>
                        </a:spcBef>
                        <a:defRPr>
                          <a:solidFill>
                            <a:schemeClr val="tx1"/>
                          </a:solidFill>
                          <a:latin typeface="Arial" pitchFamily="34" charset="0"/>
                          <a:ea typeface="宋体" pitchFamily="2" charset="-122"/>
                        </a:defRPr>
                      </a:lvl5pPr>
                      <a:lvl6pPr fontAlgn="base">
                        <a:spcBef>
                          <a:spcPct val="20000"/>
                        </a:spcBef>
                        <a:spcAft>
                          <a:spcPct val="0"/>
                        </a:spcAft>
                        <a:defRPr>
                          <a:solidFill>
                            <a:schemeClr val="tx1"/>
                          </a:solidFill>
                          <a:latin typeface="Arial" pitchFamily="34" charset="0"/>
                          <a:ea typeface="宋体" pitchFamily="2" charset="-122"/>
                        </a:defRPr>
                      </a:lvl6pPr>
                      <a:lvl7pPr fontAlgn="base">
                        <a:spcBef>
                          <a:spcPct val="20000"/>
                        </a:spcBef>
                        <a:spcAft>
                          <a:spcPct val="0"/>
                        </a:spcAft>
                        <a:defRPr>
                          <a:solidFill>
                            <a:schemeClr val="tx1"/>
                          </a:solidFill>
                          <a:latin typeface="Arial" pitchFamily="34" charset="0"/>
                          <a:ea typeface="宋体" pitchFamily="2" charset="-122"/>
                        </a:defRPr>
                      </a:lvl7pPr>
                      <a:lvl8pPr fontAlgn="base">
                        <a:spcBef>
                          <a:spcPct val="20000"/>
                        </a:spcBef>
                        <a:spcAft>
                          <a:spcPct val="0"/>
                        </a:spcAft>
                        <a:defRPr>
                          <a:solidFill>
                            <a:schemeClr val="tx1"/>
                          </a:solidFill>
                          <a:latin typeface="Arial" pitchFamily="34" charset="0"/>
                          <a:ea typeface="宋体" pitchFamily="2" charset="-122"/>
                        </a:defRPr>
                      </a:lvl8pPr>
                      <a:lvl9pPr fontAlgn="base">
                        <a:spcBef>
                          <a:spcPct val="20000"/>
                        </a:spcBef>
                        <a:spcAft>
                          <a:spcPct val="0"/>
                        </a:spcAft>
                        <a:defRPr>
                          <a:solidFill>
                            <a:schemeClr val="tx1"/>
                          </a:solidFill>
                          <a:latin typeface="Arial" pitchFamily="34"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2800" b="1" i="0" u="none" strike="noStrike" cap="none" normalizeH="0" baseline="0">
                          <a:ln>
                            <a:noFill/>
                          </a:ln>
                          <a:solidFill>
                            <a:schemeClr val="tx1"/>
                          </a:solidFill>
                          <a:effectLst/>
                          <a:latin typeface="Arial" pitchFamily="34" charset="0"/>
                          <a:ea typeface="宋体" pitchFamily="2" charset="-122"/>
                        </a:rPr>
                        <a:t>多平台</a:t>
                      </a:r>
                    </a:p>
                  </a:txBody>
                  <a:tcPr marT="45717" marB="4571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itchFamily="34" charset="0"/>
                          <a:ea typeface="宋体" pitchFamily="2" charset="-122"/>
                        </a:defRPr>
                      </a:lvl1pPr>
                      <a:lvl2pPr>
                        <a:spcBef>
                          <a:spcPct val="20000"/>
                        </a:spcBef>
                        <a:defRPr sz="2400">
                          <a:solidFill>
                            <a:schemeClr val="tx1"/>
                          </a:solidFill>
                          <a:latin typeface="Arial" pitchFamily="34" charset="0"/>
                          <a:ea typeface="宋体" pitchFamily="2" charset="-122"/>
                        </a:defRPr>
                      </a:lvl2pPr>
                      <a:lvl3pPr>
                        <a:spcBef>
                          <a:spcPct val="20000"/>
                        </a:spcBef>
                        <a:defRPr sz="2000">
                          <a:solidFill>
                            <a:schemeClr val="tx1"/>
                          </a:solidFill>
                          <a:latin typeface="Arial" pitchFamily="34" charset="0"/>
                          <a:ea typeface="宋体" pitchFamily="2" charset="-122"/>
                        </a:defRPr>
                      </a:lvl3pPr>
                      <a:lvl4pPr>
                        <a:spcBef>
                          <a:spcPct val="20000"/>
                        </a:spcBef>
                        <a:defRPr>
                          <a:solidFill>
                            <a:schemeClr val="tx1"/>
                          </a:solidFill>
                          <a:latin typeface="Arial" pitchFamily="34" charset="0"/>
                          <a:ea typeface="宋体" pitchFamily="2" charset="-122"/>
                        </a:defRPr>
                      </a:lvl4pPr>
                      <a:lvl5pPr>
                        <a:spcBef>
                          <a:spcPct val="20000"/>
                        </a:spcBef>
                        <a:defRPr>
                          <a:solidFill>
                            <a:schemeClr val="tx1"/>
                          </a:solidFill>
                          <a:latin typeface="Arial" pitchFamily="34" charset="0"/>
                          <a:ea typeface="宋体" pitchFamily="2" charset="-122"/>
                        </a:defRPr>
                      </a:lvl5pPr>
                      <a:lvl6pPr fontAlgn="base">
                        <a:spcBef>
                          <a:spcPct val="20000"/>
                        </a:spcBef>
                        <a:spcAft>
                          <a:spcPct val="0"/>
                        </a:spcAft>
                        <a:defRPr>
                          <a:solidFill>
                            <a:schemeClr val="tx1"/>
                          </a:solidFill>
                          <a:latin typeface="Arial" pitchFamily="34" charset="0"/>
                          <a:ea typeface="宋体" pitchFamily="2" charset="-122"/>
                        </a:defRPr>
                      </a:lvl6pPr>
                      <a:lvl7pPr fontAlgn="base">
                        <a:spcBef>
                          <a:spcPct val="20000"/>
                        </a:spcBef>
                        <a:spcAft>
                          <a:spcPct val="0"/>
                        </a:spcAft>
                        <a:defRPr>
                          <a:solidFill>
                            <a:schemeClr val="tx1"/>
                          </a:solidFill>
                          <a:latin typeface="Arial" pitchFamily="34" charset="0"/>
                          <a:ea typeface="宋体" pitchFamily="2" charset="-122"/>
                        </a:defRPr>
                      </a:lvl7pPr>
                      <a:lvl8pPr fontAlgn="base">
                        <a:spcBef>
                          <a:spcPct val="20000"/>
                        </a:spcBef>
                        <a:spcAft>
                          <a:spcPct val="0"/>
                        </a:spcAft>
                        <a:defRPr>
                          <a:solidFill>
                            <a:schemeClr val="tx1"/>
                          </a:solidFill>
                          <a:latin typeface="Arial" pitchFamily="34" charset="0"/>
                          <a:ea typeface="宋体" pitchFamily="2" charset="-122"/>
                        </a:defRPr>
                      </a:lvl8pPr>
                      <a:lvl9pPr fontAlgn="base">
                        <a:spcBef>
                          <a:spcPct val="20000"/>
                        </a:spcBef>
                        <a:spcAft>
                          <a:spcPct val="0"/>
                        </a:spcAft>
                        <a:defRPr>
                          <a:solidFill>
                            <a:schemeClr val="tx1"/>
                          </a:solidFill>
                          <a:latin typeface="Arial" pitchFamily="34"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2800" b="1" i="0" u="none" strike="noStrike" cap="none" normalizeH="0" baseline="0">
                          <a:ln>
                            <a:noFill/>
                          </a:ln>
                          <a:solidFill>
                            <a:schemeClr val="tx1"/>
                          </a:solidFill>
                          <a:effectLst/>
                          <a:latin typeface="Times New Roman" pitchFamily="18" charset="0"/>
                          <a:ea typeface="宋体" pitchFamily="2" charset="-122"/>
                        </a:rPr>
                        <a:t>沙盒（</a:t>
                      </a:r>
                      <a:r>
                        <a:rPr kumimoji="0" lang="en-US" altLang="zh-CN" sz="2800" b="1" i="0" u="none" strike="noStrike" cap="none" normalizeH="0" baseline="0">
                          <a:ln>
                            <a:noFill/>
                          </a:ln>
                          <a:solidFill>
                            <a:schemeClr val="tx1"/>
                          </a:solidFill>
                          <a:effectLst/>
                          <a:latin typeface="Times New Roman" pitchFamily="18" charset="0"/>
                          <a:ea typeface="宋体" pitchFamily="2" charset="-122"/>
                        </a:rPr>
                        <a:t>Sandbox</a:t>
                      </a:r>
                      <a:r>
                        <a:rPr kumimoji="0" lang="zh-CN" altLang="en-US" sz="2800" b="1" i="0" u="none" strike="noStrike" cap="none" normalizeH="0" baseline="0">
                          <a:ln>
                            <a:noFill/>
                          </a:ln>
                          <a:solidFill>
                            <a:schemeClr val="tx1"/>
                          </a:solidFill>
                          <a:effectLst/>
                          <a:latin typeface="Times New Roman" pitchFamily="18" charset="0"/>
                          <a:ea typeface="宋体" pitchFamily="2" charset="-122"/>
                        </a:rPr>
                        <a:t>）</a:t>
                      </a:r>
                      <a:r>
                        <a:rPr kumimoji="0" lang="zh-CN" altLang="en-US" sz="2800" b="0" i="0" u="none" strike="noStrike" cap="none" normalizeH="0" baseline="0">
                          <a:ln>
                            <a:noFill/>
                          </a:ln>
                          <a:solidFill>
                            <a:schemeClr val="tx1"/>
                          </a:solidFill>
                          <a:effectLst/>
                          <a:latin typeface="Times New Roman" pitchFamily="18" charset="0"/>
                          <a:ea typeface="宋体" pitchFamily="2" charset="-122"/>
                        </a:rPr>
                        <a:t> </a:t>
                      </a:r>
                    </a:p>
                  </a:txBody>
                  <a:tcPr marT="45717" marB="4571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itchFamily="34" charset="0"/>
                          <a:ea typeface="宋体" pitchFamily="2" charset="-122"/>
                        </a:defRPr>
                      </a:lvl1pPr>
                      <a:lvl2pPr>
                        <a:spcBef>
                          <a:spcPct val="20000"/>
                        </a:spcBef>
                        <a:defRPr sz="2400">
                          <a:solidFill>
                            <a:schemeClr val="tx1"/>
                          </a:solidFill>
                          <a:latin typeface="Arial" pitchFamily="34" charset="0"/>
                          <a:ea typeface="宋体" pitchFamily="2" charset="-122"/>
                        </a:defRPr>
                      </a:lvl2pPr>
                      <a:lvl3pPr>
                        <a:spcBef>
                          <a:spcPct val="20000"/>
                        </a:spcBef>
                        <a:defRPr sz="2000">
                          <a:solidFill>
                            <a:schemeClr val="tx1"/>
                          </a:solidFill>
                          <a:latin typeface="Arial" pitchFamily="34" charset="0"/>
                          <a:ea typeface="宋体" pitchFamily="2" charset="-122"/>
                        </a:defRPr>
                      </a:lvl3pPr>
                      <a:lvl4pPr>
                        <a:spcBef>
                          <a:spcPct val="20000"/>
                        </a:spcBef>
                        <a:defRPr>
                          <a:solidFill>
                            <a:schemeClr val="tx1"/>
                          </a:solidFill>
                          <a:latin typeface="Arial" pitchFamily="34" charset="0"/>
                          <a:ea typeface="宋体" pitchFamily="2" charset="-122"/>
                        </a:defRPr>
                      </a:lvl4pPr>
                      <a:lvl5pPr>
                        <a:spcBef>
                          <a:spcPct val="20000"/>
                        </a:spcBef>
                        <a:defRPr>
                          <a:solidFill>
                            <a:schemeClr val="tx1"/>
                          </a:solidFill>
                          <a:latin typeface="Arial" pitchFamily="34" charset="0"/>
                          <a:ea typeface="宋体" pitchFamily="2" charset="-122"/>
                        </a:defRPr>
                      </a:lvl5pPr>
                      <a:lvl6pPr fontAlgn="base">
                        <a:spcBef>
                          <a:spcPct val="20000"/>
                        </a:spcBef>
                        <a:spcAft>
                          <a:spcPct val="0"/>
                        </a:spcAft>
                        <a:defRPr>
                          <a:solidFill>
                            <a:schemeClr val="tx1"/>
                          </a:solidFill>
                          <a:latin typeface="Arial" pitchFamily="34" charset="0"/>
                          <a:ea typeface="宋体" pitchFamily="2" charset="-122"/>
                        </a:defRPr>
                      </a:lvl6pPr>
                      <a:lvl7pPr fontAlgn="base">
                        <a:spcBef>
                          <a:spcPct val="20000"/>
                        </a:spcBef>
                        <a:spcAft>
                          <a:spcPct val="0"/>
                        </a:spcAft>
                        <a:defRPr>
                          <a:solidFill>
                            <a:schemeClr val="tx1"/>
                          </a:solidFill>
                          <a:latin typeface="Arial" pitchFamily="34" charset="0"/>
                          <a:ea typeface="宋体" pitchFamily="2" charset="-122"/>
                        </a:defRPr>
                      </a:lvl7pPr>
                      <a:lvl8pPr fontAlgn="base">
                        <a:spcBef>
                          <a:spcPct val="20000"/>
                        </a:spcBef>
                        <a:spcAft>
                          <a:spcPct val="0"/>
                        </a:spcAft>
                        <a:defRPr>
                          <a:solidFill>
                            <a:schemeClr val="tx1"/>
                          </a:solidFill>
                          <a:latin typeface="Arial" pitchFamily="34" charset="0"/>
                          <a:ea typeface="宋体" pitchFamily="2" charset="-122"/>
                        </a:defRPr>
                      </a:lvl8pPr>
                      <a:lvl9pPr fontAlgn="base">
                        <a:spcBef>
                          <a:spcPct val="20000"/>
                        </a:spcBef>
                        <a:spcAft>
                          <a:spcPct val="0"/>
                        </a:spcAft>
                        <a:defRPr>
                          <a:solidFill>
                            <a:schemeClr val="tx1"/>
                          </a:solidFill>
                          <a:latin typeface="Arial" pitchFamily="34"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2800" b="1" i="0" u="none" strike="noStrike" cap="none" normalizeH="0" baseline="0">
                          <a:ln>
                            <a:noFill/>
                          </a:ln>
                          <a:solidFill>
                            <a:schemeClr val="tx1"/>
                          </a:solidFill>
                          <a:effectLst/>
                          <a:latin typeface="Arial" pitchFamily="34" charset="0"/>
                          <a:ea typeface="宋体" pitchFamily="2" charset="-122"/>
                        </a:rPr>
                        <a:t>好，</a:t>
                      </a:r>
                      <a:r>
                        <a:rPr kumimoji="0" lang="zh-CN" altLang="en-US" sz="2800" b="1" i="0" u="none" strike="noStrike" cap="none" normalizeH="0" baseline="0">
                          <a:ln>
                            <a:noFill/>
                          </a:ln>
                          <a:solidFill>
                            <a:schemeClr val="tx1"/>
                          </a:solidFill>
                          <a:effectLst/>
                          <a:latin typeface="Times New Roman" pitchFamily="18" charset="0"/>
                          <a:ea typeface="宋体" pitchFamily="2" charset="-122"/>
                        </a:rPr>
                        <a:t>限制</a:t>
                      </a:r>
                      <a:r>
                        <a:rPr kumimoji="0" lang="en-US" altLang="zh-CN" sz="2800" b="1" i="0" u="none" strike="noStrike" cap="none" normalizeH="0" baseline="0">
                          <a:ln>
                            <a:noFill/>
                          </a:ln>
                          <a:solidFill>
                            <a:schemeClr val="tx1"/>
                          </a:solidFill>
                          <a:effectLst/>
                          <a:latin typeface="Times New Roman" pitchFamily="18" charset="0"/>
                          <a:ea typeface="宋体" pitchFamily="2" charset="-122"/>
                        </a:rPr>
                        <a:t>Java Applet</a:t>
                      </a:r>
                      <a:r>
                        <a:rPr kumimoji="0" lang="zh-CN" altLang="en-US" sz="2800" b="1" i="0" u="none" strike="noStrike" cap="none" normalizeH="0" baseline="0">
                          <a:ln>
                            <a:noFill/>
                          </a:ln>
                          <a:solidFill>
                            <a:schemeClr val="tx1"/>
                          </a:solidFill>
                          <a:effectLst/>
                          <a:latin typeface="Times New Roman" pitchFamily="18" charset="0"/>
                          <a:ea typeface="宋体" pitchFamily="2" charset="-122"/>
                        </a:rPr>
                        <a:t>的活动</a:t>
                      </a:r>
                      <a:r>
                        <a:rPr kumimoji="0" lang="zh-CN" altLang="en-US" sz="2800" b="0" i="0" u="none" strike="noStrike" cap="none" normalizeH="0" baseline="0">
                          <a:ln>
                            <a:noFill/>
                          </a:ln>
                          <a:solidFill>
                            <a:schemeClr val="tx1"/>
                          </a:solidFill>
                          <a:effectLst/>
                          <a:latin typeface="Arial" pitchFamily="34" charset="0"/>
                          <a:ea typeface="宋体" pitchFamily="2" charset="-122"/>
                        </a:rPr>
                        <a:t> </a:t>
                      </a:r>
                    </a:p>
                  </a:txBody>
                  <a:tcPr marT="45717" marB="45717"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371496">
                <a:tc vMerge="1">
                  <a:txBody>
                    <a:bodyPr/>
                    <a:lstStyle/>
                    <a:p>
                      <a:endParaRPr lang="zh-CN" altLang="en-US"/>
                    </a:p>
                  </a:txBody>
                  <a:tcPr/>
                </a:tc>
                <a:tc>
                  <a:txBody>
                    <a:bodyPr/>
                    <a:lstStyle>
                      <a:lvl1pPr>
                        <a:spcBef>
                          <a:spcPct val="20000"/>
                        </a:spcBef>
                        <a:defRPr sz="2800">
                          <a:solidFill>
                            <a:schemeClr val="tx1"/>
                          </a:solidFill>
                          <a:latin typeface="Arial" pitchFamily="34" charset="0"/>
                          <a:ea typeface="宋体" pitchFamily="2" charset="-122"/>
                        </a:defRPr>
                      </a:lvl1pPr>
                      <a:lvl2pPr>
                        <a:spcBef>
                          <a:spcPct val="20000"/>
                        </a:spcBef>
                        <a:defRPr sz="2400">
                          <a:solidFill>
                            <a:schemeClr val="tx1"/>
                          </a:solidFill>
                          <a:latin typeface="Arial" pitchFamily="34" charset="0"/>
                          <a:ea typeface="宋体" pitchFamily="2" charset="-122"/>
                        </a:defRPr>
                      </a:lvl2pPr>
                      <a:lvl3pPr>
                        <a:spcBef>
                          <a:spcPct val="20000"/>
                        </a:spcBef>
                        <a:defRPr sz="2000">
                          <a:solidFill>
                            <a:schemeClr val="tx1"/>
                          </a:solidFill>
                          <a:latin typeface="Arial" pitchFamily="34" charset="0"/>
                          <a:ea typeface="宋体" pitchFamily="2" charset="-122"/>
                        </a:defRPr>
                      </a:lvl3pPr>
                      <a:lvl4pPr>
                        <a:spcBef>
                          <a:spcPct val="20000"/>
                        </a:spcBef>
                        <a:defRPr>
                          <a:solidFill>
                            <a:schemeClr val="tx1"/>
                          </a:solidFill>
                          <a:latin typeface="Arial" pitchFamily="34" charset="0"/>
                          <a:ea typeface="宋体" pitchFamily="2" charset="-122"/>
                        </a:defRPr>
                      </a:lvl4pPr>
                      <a:lvl5pPr>
                        <a:spcBef>
                          <a:spcPct val="20000"/>
                        </a:spcBef>
                        <a:defRPr>
                          <a:solidFill>
                            <a:schemeClr val="tx1"/>
                          </a:solidFill>
                          <a:latin typeface="Arial" pitchFamily="34" charset="0"/>
                          <a:ea typeface="宋体" pitchFamily="2" charset="-122"/>
                        </a:defRPr>
                      </a:lvl5pPr>
                      <a:lvl6pPr fontAlgn="base">
                        <a:spcBef>
                          <a:spcPct val="20000"/>
                        </a:spcBef>
                        <a:spcAft>
                          <a:spcPct val="0"/>
                        </a:spcAft>
                        <a:defRPr>
                          <a:solidFill>
                            <a:schemeClr val="tx1"/>
                          </a:solidFill>
                          <a:latin typeface="Arial" pitchFamily="34" charset="0"/>
                          <a:ea typeface="宋体" pitchFamily="2" charset="-122"/>
                        </a:defRPr>
                      </a:lvl6pPr>
                      <a:lvl7pPr fontAlgn="base">
                        <a:spcBef>
                          <a:spcPct val="20000"/>
                        </a:spcBef>
                        <a:spcAft>
                          <a:spcPct val="0"/>
                        </a:spcAft>
                        <a:defRPr>
                          <a:solidFill>
                            <a:schemeClr val="tx1"/>
                          </a:solidFill>
                          <a:latin typeface="Arial" pitchFamily="34" charset="0"/>
                          <a:ea typeface="宋体" pitchFamily="2" charset="-122"/>
                        </a:defRPr>
                      </a:lvl7pPr>
                      <a:lvl8pPr fontAlgn="base">
                        <a:spcBef>
                          <a:spcPct val="20000"/>
                        </a:spcBef>
                        <a:spcAft>
                          <a:spcPct val="0"/>
                        </a:spcAft>
                        <a:defRPr>
                          <a:solidFill>
                            <a:schemeClr val="tx1"/>
                          </a:solidFill>
                          <a:latin typeface="Arial" pitchFamily="34" charset="0"/>
                          <a:ea typeface="宋体" pitchFamily="2" charset="-122"/>
                        </a:defRPr>
                      </a:lvl8pPr>
                      <a:lvl9pPr fontAlgn="base">
                        <a:spcBef>
                          <a:spcPct val="20000"/>
                        </a:spcBef>
                        <a:spcAft>
                          <a:spcPct val="0"/>
                        </a:spcAft>
                        <a:defRPr>
                          <a:solidFill>
                            <a:schemeClr val="tx1"/>
                          </a:solidFill>
                          <a:latin typeface="Arial" pitchFamily="34"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1" i="0" u="none" strike="noStrike" cap="none" normalizeH="0" baseline="0">
                          <a:ln>
                            <a:noFill/>
                          </a:ln>
                          <a:solidFill>
                            <a:schemeClr val="tx1"/>
                          </a:solidFill>
                          <a:effectLst/>
                          <a:latin typeface="Times New Roman" pitchFamily="18" charset="0"/>
                          <a:ea typeface="宋体" pitchFamily="2" charset="-122"/>
                        </a:rPr>
                        <a:t>ActiveX</a:t>
                      </a:r>
                    </a:p>
                  </a:txBody>
                  <a:tcPr marT="45717" marB="4571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itchFamily="34" charset="0"/>
                          <a:ea typeface="宋体" pitchFamily="2" charset="-122"/>
                        </a:defRPr>
                      </a:lvl1pPr>
                      <a:lvl2pPr>
                        <a:spcBef>
                          <a:spcPct val="20000"/>
                        </a:spcBef>
                        <a:defRPr sz="2400">
                          <a:solidFill>
                            <a:schemeClr val="tx1"/>
                          </a:solidFill>
                          <a:latin typeface="Arial" pitchFamily="34" charset="0"/>
                          <a:ea typeface="宋体" pitchFamily="2" charset="-122"/>
                        </a:defRPr>
                      </a:lvl2pPr>
                      <a:lvl3pPr>
                        <a:spcBef>
                          <a:spcPct val="20000"/>
                        </a:spcBef>
                        <a:defRPr sz="2000">
                          <a:solidFill>
                            <a:schemeClr val="tx1"/>
                          </a:solidFill>
                          <a:latin typeface="Arial" pitchFamily="34" charset="0"/>
                          <a:ea typeface="宋体" pitchFamily="2" charset="-122"/>
                        </a:defRPr>
                      </a:lvl3pPr>
                      <a:lvl4pPr>
                        <a:spcBef>
                          <a:spcPct val="20000"/>
                        </a:spcBef>
                        <a:defRPr>
                          <a:solidFill>
                            <a:schemeClr val="tx1"/>
                          </a:solidFill>
                          <a:latin typeface="Arial" pitchFamily="34" charset="0"/>
                          <a:ea typeface="宋体" pitchFamily="2" charset="-122"/>
                        </a:defRPr>
                      </a:lvl4pPr>
                      <a:lvl5pPr>
                        <a:spcBef>
                          <a:spcPct val="20000"/>
                        </a:spcBef>
                        <a:defRPr>
                          <a:solidFill>
                            <a:schemeClr val="tx1"/>
                          </a:solidFill>
                          <a:latin typeface="Arial" pitchFamily="34" charset="0"/>
                          <a:ea typeface="宋体" pitchFamily="2" charset="-122"/>
                        </a:defRPr>
                      </a:lvl5pPr>
                      <a:lvl6pPr fontAlgn="base">
                        <a:spcBef>
                          <a:spcPct val="20000"/>
                        </a:spcBef>
                        <a:spcAft>
                          <a:spcPct val="0"/>
                        </a:spcAft>
                        <a:defRPr>
                          <a:solidFill>
                            <a:schemeClr val="tx1"/>
                          </a:solidFill>
                          <a:latin typeface="Arial" pitchFamily="34" charset="0"/>
                          <a:ea typeface="宋体" pitchFamily="2" charset="-122"/>
                        </a:defRPr>
                      </a:lvl6pPr>
                      <a:lvl7pPr fontAlgn="base">
                        <a:spcBef>
                          <a:spcPct val="20000"/>
                        </a:spcBef>
                        <a:spcAft>
                          <a:spcPct val="0"/>
                        </a:spcAft>
                        <a:defRPr>
                          <a:solidFill>
                            <a:schemeClr val="tx1"/>
                          </a:solidFill>
                          <a:latin typeface="Arial" pitchFamily="34" charset="0"/>
                          <a:ea typeface="宋体" pitchFamily="2" charset="-122"/>
                        </a:defRPr>
                      </a:lvl7pPr>
                      <a:lvl8pPr fontAlgn="base">
                        <a:spcBef>
                          <a:spcPct val="20000"/>
                        </a:spcBef>
                        <a:spcAft>
                          <a:spcPct val="0"/>
                        </a:spcAft>
                        <a:defRPr>
                          <a:solidFill>
                            <a:schemeClr val="tx1"/>
                          </a:solidFill>
                          <a:latin typeface="Arial" pitchFamily="34" charset="0"/>
                          <a:ea typeface="宋体" pitchFamily="2" charset="-122"/>
                        </a:defRPr>
                      </a:lvl8pPr>
                      <a:lvl9pPr fontAlgn="base">
                        <a:spcBef>
                          <a:spcPct val="20000"/>
                        </a:spcBef>
                        <a:spcAft>
                          <a:spcPct val="0"/>
                        </a:spcAft>
                        <a:defRPr>
                          <a:solidFill>
                            <a:schemeClr val="tx1"/>
                          </a:solidFill>
                          <a:latin typeface="Arial" pitchFamily="34"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2800" b="1" i="0" u="none" strike="noStrike" cap="none" normalizeH="0" baseline="0">
                          <a:ln>
                            <a:noFill/>
                          </a:ln>
                          <a:solidFill>
                            <a:schemeClr val="tx1"/>
                          </a:solidFill>
                          <a:effectLst/>
                          <a:latin typeface="Arial" pitchFamily="34" charset="0"/>
                          <a:ea typeface="宋体" pitchFamily="2" charset="-122"/>
                        </a:rPr>
                        <a:t>许多</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2800" b="1" i="0" u="none" strike="noStrike" cap="none" normalizeH="0" baseline="0">
                          <a:ln>
                            <a:noFill/>
                          </a:ln>
                          <a:solidFill>
                            <a:schemeClr val="tx1"/>
                          </a:solidFill>
                          <a:effectLst/>
                          <a:latin typeface="Arial" pitchFamily="34" charset="0"/>
                          <a:ea typeface="宋体" pitchFamily="2" charset="-122"/>
                        </a:rPr>
                        <a:t>语言</a:t>
                      </a:r>
                    </a:p>
                  </a:txBody>
                  <a:tcPr marT="45717" marB="4571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itchFamily="34" charset="0"/>
                          <a:ea typeface="宋体" pitchFamily="2" charset="-122"/>
                        </a:defRPr>
                      </a:lvl1pPr>
                      <a:lvl2pPr>
                        <a:spcBef>
                          <a:spcPct val="20000"/>
                        </a:spcBef>
                        <a:defRPr sz="2400">
                          <a:solidFill>
                            <a:schemeClr val="tx1"/>
                          </a:solidFill>
                          <a:latin typeface="Arial" pitchFamily="34" charset="0"/>
                          <a:ea typeface="宋体" pitchFamily="2" charset="-122"/>
                        </a:defRPr>
                      </a:lvl2pPr>
                      <a:lvl3pPr>
                        <a:spcBef>
                          <a:spcPct val="20000"/>
                        </a:spcBef>
                        <a:defRPr sz="2000">
                          <a:solidFill>
                            <a:schemeClr val="tx1"/>
                          </a:solidFill>
                          <a:latin typeface="Arial" pitchFamily="34" charset="0"/>
                          <a:ea typeface="宋体" pitchFamily="2" charset="-122"/>
                        </a:defRPr>
                      </a:lvl3pPr>
                      <a:lvl4pPr>
                        <a:spcBef>
                          <a:spcPct val="20000"/>
                        </a:spcBef>
                        <a:defRPr>
                          <a:solidFill>
                            <a:schemeClr val="tx1"/>
                          </a:solidFill>
                          <a:latin typeface="Arial" pitchFamily="34" charset="0"/>
                          <a:ea typeface="宋体" pitchFamily="2" charset="-122"/>
                        </a:defRPr>
                      </a:lvl4pPr>
                      <a:lvl5pPr>
                        <a:spcBef>
                          <a:spcPct val="20000"/>
                        </a:spcBef>
                        <a:defRPr>
                          <a:solidFill>
                            <a:schemeClr val="tx1"/>
                          </a:solidFill>
                          <a:latin typeface="Arial" pitchFamily="34" charset="0"/>
                          <a:ea typeface="宋体" pitchFamily="2" charset="-122"/>
                        </a:defRPr>
                      </a:lvl5pPr>
                      <a:lvl6pPr fontAlgn="base">
                        <a:spcBef>
                          <a:spcPct val="20000"/>
                        </a:spcBef>
                        <a:spcAft>
                          <a:spcPct val="0"/>
                        </a:spcAft>
                        <a:defRPr>
                          <a:solidFill>
                            <a:schemeClr val="tx1"/>
                          </a:solidFill>
                          <a:latin typeface="Arial" pitchFamily="34" charset="0"/>
                          <a:ea typeface="宋体" pitchFamily="2" charset="-122"/>
                        </a:defRPr>
                      </a:lvl6pPr>
                      <a:lvl7pPr fontAlgn="base">
                        <a:spcBef>
                          <a:spcPct val="20000"/>
                        </a:spcBef>
                        <a:spcAft>
                          <a:spcPct val="0"/>
                        </a:spcAft>
                        <a:defRPr>
                          <a:solidFill>
                            <a:schemeClr val="tx1"/>
                          </a:solidFill>
                          <a:latin typeface="Arial" pitchFamily="34" charset="0"/>
                          <a:ea typeface="宋体" pitchFamily="2" charset="-122"/>
                        </a:defRPr>
                      </a:lvl7pPr>
                      <a:lvl8pPr fontAlgn="base">
                        <a:spcBef>
                          <a:spcPct val="20000"/>
                        </a:spcBef>
                        <a:spcAft>
                          <a:spcPct val="0"/>
                        </a:spcAft>
                        <a:defRPr>
                          <a:solidFill>
                            <a:schemeClr val="tx1"/>
                          </a:solidFill>
                          <a:latin typeface="Arial" pitchFamily="34" charset="0"/>
                          <a:ea typeface="宋体" pitchFamily="2" charset="-122"/>
                        </a:defRPr>
                      </a:lvl8pPr>
                      <a:lvl9pPr fontAlgn="base">
                        <a:spcBef>
                          <a:spcPct val="20000"/>
                        </a:spcBef>
                        <a:spcAft>
                          <a:spcPct val="0"/>
                        </a:spcAft>
                        <a:defRPr>
                          <a:solidFill>
                            <a:schemeClr val="tx1"/>
                          </a:solidFill>
                          <a:latin typeface="Arial" pitchFamily="34"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1" i="0" u="none" strike="noStrike" cap="none" normalizeH="0" baseline="0">
                          <a:ln>
                            <a:noFill/>
                          </a:ln>
                          <a:solidFill>
                            <a:schemeClr val="tx1"/>
                          </a:solidFill>
                          <a:effectLst/>
                          <a:latin typeface="Times New Roman" pitchFamily="18" charset="0"/>
                          <a:ea typeface="宋体" pitchFamily="2" charset="-122"/>
                        </a:rPr>
                        <a:t>Windows</a:t>
                      </a:r>
                    </a:p>
                  </a:txBody>
                  <a:tcPr marT="45717" marB="4571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itchFamily="34" charset="0"/>
                          <a:ea typeface="宋体" pitchFamily="2" charset="-122"/>
                        </a:defRPr>
                      </a:lvl1pPr>
                      <a:lvl2pPr>
                        <a:spcBef>
                          <a:spcPct val="20000"/>
                        </a:spcBef>
                        <a:defRPr sz="2400">
                          <a:solidFill>
                            <a:schemeClr val="tx1"/>
                          </a:solidFill>
                          <a:latin typeface="Arial" pitchFamily="34" charset="0"/>
                          <a:ea typeface="宋体" pitchFamily="2" charset="-122"/>
                        </a:defRPr>
                      </a:lvl2pPr>
                      <a:lvl3pPr>
                        <a:spcBef>
                          <a:spcPct val="20000"/>
                        </a:spcBef>
                        <a:defRPr sz="2000">
                          <a:solidFill>
                            <a:schemeClr val="tx1"/>
                          </a:solidFill>
                          <a:latin typeface="Arial" pitchFamily="34" charset="0"/>
                          <a:ea typeface="宋体" pitchFamily="2" charset="-122"/>
                        </a:defRPr>
                      </a:lvl3pPr>
                      <a:lvl4pPr>
                        <a:spcBef>
                          <a:spcPct val="20000"/>
                        </a:spcBef>
                        <a:defRPr>
                          <a:solidFill>
                            <a:schemeClr val="tx1"/>
                          </a:solidFill>
                          <a:latin typeface="Arial" pitchFamily="34" charset="0"/>
                          <a:ea typeface="宋体" pitchFamily="2" charset="-122"/>
                        </a:defRPr>
                      </a:lvl4pPr>
                      <a:lvl5pPr>
                        <a:spcBef>
                          <a:spcPct val="20000"/>
                        </a:spcBef>
                        <a:defRPr>
                          <a:solidFill>
                            <a:schemeClr val="tx1"/>
                          </a:solidFill>
                          <a:latin typeface="Arial" pitchFamily="34" charset="0"/>
                          <a:ea typeface="宋体" pitchFamily="2" charset="-122"/>
                        </a:defRPr>
                      </a:lvl5pPr>
                      <a:lvl6pPr fontAlgn="base">
                        <a:spcBef>
                          <a:spcPct val="20000"/>
                        </a:spcBef>
                        <a:spcAft>
                          <a:spcPct val="0"/>
                        </a:spcAft>
                        <a:defRPr>
                          <a:solidFill>
                            <a:schemeClr val="tx1"/>
                          </a:solidFill>
                          <a:latin typeface="Arial" pitchFamily="34" charset="0"/>
                          <a:ea typeface="宋体" pitchFamily="2" charset="-122"/>
                        </a:defRPr>
                      </a:lvl6pPr>
                      <a:lvl7pPr fontAlgn="base">
                        <a:spcBef>
                          <a:spcPct val="20000"/>
                        </a:spcBef>
                        <a:spcAft>
                          <a:spcPct val="0"/>
                        </a:spcAft>
                        <a:defRPr>
                          <a:solidFill>
                            <a:schemeClr val="tx1"/>
                          </a:solidFill>
                          <a:latin typeface="Arial" pitchFamily="34" charset="0"/>
                          <a:ea typeface="宋体" pitchFamily="2" charset="-122"/>
                        </a:defRPr>
                      </a:lvl7pPr>
                      <a:lvl8pPr fontAlgn="base">
                        <a:spcBef>
                          <a:spcPct val="20000"/>
                        </a:spcBef>
                        <a:spcAft>
                          <a:spcPct val="0"/>
                        </a:spcAft>
                        <a:defRPr>
                          <a:solidFill>
                            <a:schemeClr val="tx1"/>
                          </a:solidFill>
                          <a:latin typeface="Arial" pitchFamily="34" charset="0"/>
                          <a:ea typeface="宋体" pitchFamily="2" charset="-122"/>
                        </a:defRPr>
                      </a:lvl8pPr>
                      <a:lvl9pPr fontAlgn="base">
                        <a:spcBef>
                          <a:spcPct val="20000"/>
                        </a:spcBef>
                        <a:spcAft>
                          <a:spcPct val="0"/>
                        </a:spcAft>
                        <a:defRPr>
                          <a:solidFill>
                            <a:schemeClr val="tx1"/>
                          </a:solidFill>
                          <a:latin typeface="Arial" pitchFamily="34"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2800" b="1" i="0" u="none" strike="noStrike" cap="none" normalizeH="0" baseline="0">
                          <a:ln>
                            <a:noFill/>
                          </a:ln>
                          <a:solidFill>
                            <a:schemeClr val="tx1"/>
                          </a:solidFill>
                          <a:effectLst/>
                          <a:latin typeface="Times New Roman" pitchFamily="18" charset="0"/>
                          <a:ea typeface="宋体" pitchFamily="2" charset="-122"/>
                        </a:rPr>
                        <a:t>代码签名（</a:t>
                      </a:r>
                      <a:r>
                        <a:rPr kumimoji="0" lang="en-US" altLang="zh-CN" sz="2800" b="1" i="0" u="none" strike="noStrike" cap="none" normalizeH="0" baseline="0">
                          <a:ln>
                            <a:noFill/>
                          </a:ln>
                          <a:solidFill>
                            <a:schemeClr val="tx1"/>
                          </a:solidFill>
                          <a:effectLst/>
                          <a:latin typeface="Times New Roman" pitchFamily="18" charset="0"/>
                          <a:ea typeface="宋体" pitchFamily="2" charset="-122"/>
                        </a:rPr>
                        <a:t>Code Signing</a:t>
                      </a:r>
                      <a:r>
                        <a:rPr kumimoji="0" lang="zh-CN" altLang="en-US" sz="2800" b="1" i="0" u="none" strike="noStrike" cap="none" normalizeH="0" baseline="0">
                          <a:ln>
                            <a:noFill/>
                          </a:ln>
                          <a:solidFill>
                            <a:schemeClr val="tx1"/>
                          </a:solidFill>
                          <a:effectLst/>
                          <a:latin typeface="Times New Roman" pitchFamily="18" charset="0"/>
                          <a:ea typeface="宋体" pitchFamily="2" charset="-122"/>
                        </a:rPr>
                        <a:t>）</a:t>
                      </a:r>
                      <a:r>
                        <a:rPr kumimoji="0" lang="zh-CN" altLang="en-US" sz="2800" b="0" i="0" u="none" strike="noStrike" cap="none" normalizeH="0" baseline="0">
                          <a:ln>
                            <a:noFill/>
                          </a:ln>
                          <a:solidFill>
                            <a:schemeClr val="tx1"/>
                          </a:solidFill>
                          <a:effectLst/>
                          <a:latin typeface="Times New Roman" pitchFamily="18" charset="0"/>
                          <a:ea typeface="宋体" pitchFamily="2" charset="-122"/>
                        </a:rPr>
                        <a:t> </a:t>
                      </a:r>
                    </a:p>
                  </a:txBody>
                  <a:tcPr marT="45717" marB="4571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itchFamily="34" charset="0"/>
                          <a:ea typeface="宋体" pitchFamily="2" charset="-122"/>
                        </a:defRPr>
                      </a:lvl1pPr>
                      <a:lvl2pPr>
                        <a:spcBef>
                          <a:spcPct val="20000"/>
                        </a:spcBef>
                        <a:defRPr sz="2400">
                          <a:solidFill>
                            <a:schemeClr val="tx1"/>
                          </a:solidFill>
                          <a:latin typeface="Arial" pitchFamily="34" charset="0"/>
                          <a:ea typeface="宋体" pitchFamily="2" charset="-122"/>
                        </a:defRPr>
                      </a:lvl2pPr>
                      <a:lvl3pPr>
                        <a:spcBef>
                          <a:spcPct val="20000"/>
                        </a:spcBef>
                        <a:defRPr sz="2000">
                          <a:solidFill>
                            <a:schemeClr val="tx1"/>
                          </a:solidFill>
                          <a:latin typeface="Arial" pitchFamily="34" charset="0"/>
                          <a:ea typeface="宋体" pitchFamily="2" charset="-122"/>
                        </a:defRPr>
                      </a:lvl3pPr>
                      <a:lvl4pPr>
                        <a:spcBef>
                          <a:spcPct val="20000"/>
                        </a:spcBef>
                        <a:defRPr>
                          <a:solidFill>
                            <a:schemeClr val="tx1"/>
                          </a:solidFill>
                          <a:latin typeface="Arial" pitchFamily="34" charset="0"/>
                          <a:ea typeface="宋体" pitchFamily="2" charset="-122"/>
                        </a:defRPr>
                      </a:lvl4pPr>
                      <a:lvl5pPr>
                        <a:spcBef>
                          <a:spcPct val="20000"/>
                        </a:spcBef>
                        <a:defRPr>
                          <a:solidFill>
                            <a:schemeClr val="tx1"/>
                          </a:solidFill>
                          <a:latin typeface="Arial" pitchFamily="34" charset="0"/>
                          <a:ea typeface="宋体" pitchFamily="2" charset="-122"/>
                        </a:defRPr>
                      </a:lvl5pPr>
                      <a:lvl6pPr fontAlgn="base">
                        <a:spcBef>
                          <a:spcPct val="20000"/>
                        </a:spcBef>
                        <a:spcAft>
                          <a:spcPct val="0"/>
                        </a:spcAft>
                        <a:defRPr>
                          <a:solidFill>
                            <a:schemeClr val="tx1"/>
                          </a:solidFill>
                          <a:latin typeface="Arial" pitchFamily="34" charset="0"/>
                          <a:ea typeface="宋体" pitchFamily="2" charset="-122"/>
                        </a:defRPr>
                      </a:lvl6pPr>
                      <a:lvl7pPr fontAlgn="base">
                        <a:spcBef>
                          <a:spcPct val="20000"/>
                        </a:spcBef>
                        <a:spcAft>
                          <a:spcPct val="0"/>
                        </a:spcAft>
                        <a:defRPr>
                          <a:solidFill>
                            <a:schemeClr val="tx1"/>
                          </a:solidFill>
                          <a:latin typeface="Arial" pitchFamily="34" charset="0"/>
                          <a:ea typeface="宋体" pitchFamily="2" charset="-122"/>
                        </a:defRPr>
                      </a:lvl7pPr>
                      <a:lvl8pPr fontAlgn="base">
                        <a:spcBef>
                          <a:spcPct val="20000"/>
                        </a:spcBef>
                        <a:spcAft>
                          <a:spcPct val="0"/>
                        </a:spcAft>
                        <a:defRPr>
                          <a:solidFill>
                            <a:schemeClr val="tx1"/>
                          </a:solidFill>
                          <a:latin typeface="Arial" pitchFamily="34" charset="0"/>
                          <a:ea typeface="宋体" pitchFamily="2" charset="-122"/>
                        </a:defRPr>
                      </a:lvl8pPr>
                      <a:lvl9pPr fontAlgn="base">
                        <a:spcBef>
                          <a:spcPct val="20000"/>
                        </a:spcBef>
                        <a:spcAft>
                          <a:spcPct val="0"/>
                        </a:spcAft>
                        <a:defRPr>
                          <a:solidFill>
                            <a:schemeClr val="tx1"/>
                          </a:solidFill>
                          <a:latin typeface="Arial" pitchFamily="34"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2800" b="1" i="0" u="none" strike="noStrike" cap="none" normalizeH="0" baseline="0">
                          <a:ln>
                            <a:noFill/>
                          </a:ln>
                          <a:solidFill>
                            <a:schemeClr val="tx1"/>
                          </a:solidFill>
                          <a:effectLst/>
                          <a:latin typeface="Arial" pitchFamily="34" charset="0"/>
                          <a:ea typeface="宋体" pitchFamily="2" charset="-122"/>
                        </a:rPr>
                        <a:t>差，一旦下载能做任何事情</a:t>
                      </a:r>
                      <a:r>
                        <a:rPr kumimoji="0" lang="zh-CN" altLang="en-US" sz="2800" b="0" i="0" u="none" strike="noStrike" cap="none" normalizeH="0" baseline="0">
                          <a:ln>
                            <a:noFill/>
                          </a:ln>
                          <a:solidFill>
                            <a:schemeClr val="tx1"/>
                          </a:solidFill>
                          <a:effectLst/>
                          <a:latin typeface="Arial" pitchFamily="34" charset="0"/>
                          <a:ea typeface="宋体" pitchFamily="2" charset="-122"/>
                        </a:rPr>
                        <a:t> </a:t>
                      </a:r>
                    </a:p>
                  </a:txBody>
                  <a:tcPr marT="45717" marB="45717"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
        <p:nvSpPr>
          <p:cNvPr id="5" name="Rectangle 94">
            <a:extLst>
              <a:ext uri="{FF2B5EF4-FFF2-40B4-BE49-F238E27FC236}">
                <a16:creationId xmlns:a16="http://schemas.microsoft.com/office/drawing/2014/main" id="{27CDB354-997D-4340-9778-42CAF9B0ADB4}"/>
              </a:ext>
            </a:extLst>
          </p:cNvPr>
          <p:cNvSpPr>
            <a:spLocks noChangeArrowheads="1"/>
          </p:cNvSpPr>
          <p:nvPr/>
        </p:nvSpPr>
        <p:spPr bwMode="auto">
          <a:xfrm>
            <a:off x="0" y="1457324"/>
            <a:ext cx="9421812" cy="561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pPr>
            <a:r>
              <a:rPr lang="en-US" altLang="zh-CN" sz="2800" dirty="0">
                <a:latin typeface="Times New Roman" pitchFamily="18" charset="0"/>
              </a:rPr>
              <a:t>Java Applet</a:t>
            </a:r>
            <a:r>
              <a:rPr lang="zh-CN" altLang="en-US" sz="2800" dirty="0">
                <a:latin typeface="Times New Roman" pitchFamily="18" charset="0"/>
              </a:rPr>
              <a:t>和</a:t>
            </a:r>
            <a:r>
              <a:rPr lang="en-US" altLang="zh-CN" sz="2800" dirty="0">
                <a:latin typeface="Times New Roman" pitchFamily="18" charset="0"/>
              </a:rPr>
              <a:t>ActiveX</a:t>
            </a:r>
            <a:r>
              <a:rPr lang="zh-CN" altLang="en-US" sz="2800" dirty="0">
                <a:latin typeface="Times New Roman" pitchFamily="18" charset="0"/>
              </a:rPr>
              <a:t>：</a:t>
            </a:r>
            <a:r>
              <a:rPr lang="zh-CN" altLang="en-US" sz="2800" b="1" dirty="0">
                <a:latin typeface="Times New Roman" panose="02020603050405020304" pitchFamily="18" charset="0"/>
              </a:rPr>
              <a:t>不能单独运行，必须嵌入到页面中 </a:t>
            </a:r>
          </a:p>
        </p:txBody>
      </p:sp>
      <p:sp>
        <p:nvSpPr>
          <p:cNvPr id="6" name="AutoShape 95">
            <a:extLst>
              <a:ext uri="{FF2B5EF4-FFF2-40B4-BE49-F238E27FC236}">
                <a16:creationId xmlns:a16="http://schemas.microsoft.com/office/drawing/2014/main" id="{AAC538FD-3A9D-459E-AE02-29EC2AAA994B}"/>
              </a:ext>
            </a:extLst>
          </p:cNvPr>
          <p:cNvSpPr>
            <a:spLocks noChangeArrowheads="1"/>
          </p:cNvSpPr>
          <p:nvPr/>
        </p:nvSpPr>
        <p:spPr bwMode="auto">
          <a:xfrm>
            <a:off x="6732588" y="5662613"/>
            <a:ext cx="2160587" cy="1079500"/>
          </a:xfrm>
          <a:prstGeom prst="wedgeRoundRectCallout">
            <a:avLst>
              <a:gd name="adj1" fmla="val -16787"/>
              <a:gd name="adj2" fmla="val -74852"/>
              <a:gd name="adj3" fmla="val 16667"/>
            </a:avLst>
          </a:prstGeom>
          <a:solidFill>
            <a:schemeClr val="accent1"/>
          </a:solidFill>
          <a:ln w="9525">
            <a:solidFill>
              <a:schemeClr val="tx1"/>
            </a:solidFill>
            <a:miter lim="800000"/>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000" b="1" dirty="0">
                <a:latin typeface="Times New Roman" panose="02020603050405020304" pitchFamily="18" charset="0"/>
              </a:rPr>
              <a:t>如</a:t>
            </a:r>
            <a:r>
              <a:rPr lang="en-US" altLang="zh-CN" sz="2000" b="1" dirty="0">
                <a:latin typeface="Times New Roman" panose="02020603050405020304" pitchFamily="18" charset="0"/>
              </a:rPr>
              <a:t>HTML help</a:t>
            </a:r>
            <a:r>
              <a:rPr lang="zh-CN" altLang="en-US" sz="2000" b="1" dirty="0">
                <a:latin typeface="Times New Roman" panose="02020603050405020304" pitchFamily="18" charset="0"/>
              </a:rPr>
              <a:t>控件有严重的缓冲区溢出漏洞</a:t>
            </a:r>
          </a:p>
        </p:txBody>
      </p:sp>
    </p:spTree>
    <p:extLst>
      <p:ext uri="{BB962C8B-B14F-4D97-AF65-F5344CB8AC3E}">
        <p14:creationId xmlns:p14="http://schemas.microsoft.com/office/powerpoint/2010/main" val="969253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2415796" y="2856535"/>
            <a:ext cx="3904794" cy="865481"/>
          </a:xfrm>
        </p:spPr>
        <p:txBody>
          <a:bodyPr/>
          <a:lstStyle/>
          <a:p>
            <a:pPr marL="0" indent="0">
              <a:buNone/>
            </a:pPr>
            <a:r>
              <a:rPr lang="zh-CN" altLang="en-US" dirty="0">
                <a:solidFill>
                  <a:srgbClr val="FF0000"/>
                </a:solidFill>
              </a:rPr>
              <a:t>七、</a:t>
            </a:r>
            <a:r>
              <a:rPr lang="en-US" altLang="zh-CN" dirty="0">
                <a:solidFill>
                  <a:srgbClr val="FF0000"/>
                </a:solidFill>
              </a:rPr>
              <a:t>TLS</a:t>
            </a:r>
            <a:endParaRPr lang="zh-CN" altLang="en-US" dirty="0">
              <a:solidFill>
                <a:srgbClr val="FF0000"/>
              </a:solidFill>
            </a:endParaRPr>
          </a:p>
        </p:txBody>
      </p:sp>
      <p:sp>
        <p:nvSpPr>
          <p:cNvPr id="3" name="标题 2"/>
          <p:cNvSpPr>
            <a:spLocks noGrp="1"/>
          </p:cNvSpPr>
          <p:nvPr>
            <p:ph type="title"/>
          </p:nvPr>
        </p:nvSpPr>
        <p:spPr/>
        <p:txBody>
          <a:bodyPr/>
          <a:lstStyle/>
          <a:p>
            <a:endParaRPr lang="zh-CN" altLang="en-US"/>
          </a:p>
        </p:txBody>
      </p:sp>
    </p:spTree>
    <p:extLst>
      <p:ext uri="{BB962C8B-B14F-4D97-AF65-F5344CB8AC3E}">
        <p14:creationId xmlns:p14="http://schemas.microsoft.com/office/powerpoint/2010/main" val="40092007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55031" y="1149852"/>
            <a:ext cx="8117304" cy="5160637"/>
          </a:xfrm>
        </p:spPr>
        <p:txBody>
          <a:bodyPr/>
          <a:lstStyle/>
          <a:p>
            <a:pPr>
              <a:spcBef>
                <a:spcPts val="0"/>
              </a:spcBef>
            </a:pPr>
            <a:r>
              <a:rPr lang="en-US" altLang="zh-CN" sz="2800" dirty="0"/>
              <a:t>IETF</a:t>
            </a:r>
            <a:r>
              <a:rPr lang="zh-CN" altLang="zh-CN" sz="2800" dirty="0"/>
              <a:t>在</a:t>
            </a:r>
            <a:r>
              <a:rPr lang="en-US" altLang="zh-CN" sz="2800" dirty="0"/>
              <a:t>SSL3.0</a:t>
            </a:r>
            <a:r>
              <a:rPr lang="zh-CN" altLang="zh-CN" sz="2800" dirty="0"/>
              <a:t>版本的基础上制定了</a:t>
            </a:r>
            <a:r>
              <a:rPr lang="en-US" altLang="zh-CN" sz="2800" dirty="0"/>
              <a:t>SSL</a:t>
            </a:r>
            <a:r>
              <a:rPr lang="zh-CN" altLang="zh-CN" sz="2800" dirty="0"/>
              <a:t>的互联网标准版本，称为“传输层安全”</a:t>
            </a:r>
            <a:r>
              <a:rPr lang="en-US" altLang="zh-CN" sz="2800" dirty="0"/>
              <a:t> (Transport Layer Security</a:t>
            </a:r>
            <a:r>
              <a:rPr lang="zh-CN" altLang="zh-CN" sz="2800" dirty="0"/>
              <a:t>，</a:t>
            </a:r>
            <a:r>
              <a:rPr lang="en-US" altLang="zh-CN" sz="2800" dirty="0"/>
              <a:t>TLS)</a:t>
            </a:r>
            <a:r>
              <a:rPr lang="zh-CN" altLang="zh-CN" sz="2800" dirty="0"/>
              <a:t>，使</a:t>
            </a:r>
            <a:r>
              <a:rPr lang="en-US" altLang="zh-CN" sz="2800" dirty="0"/>
              <a:t>SSL</a:t>
            </a:r>
            <a:r>
              <a:rPr lang="zh-CN" altLang="zh-CN" sz="2800" dirty="0"/>
              <a:t>更安全</a:t>
            </a:r>
            <a:r>
              <a:rPr lang="zh-CN" altLang="en-US" sz="2800" dirty="0"/>
              <a:t>、</a:t>
            </a:r>
            <a:r>
              <a:rPr lang="zh-CN" altLang="zh-CN" sz="2800" dirty="0"/>
              <a:t>协议规范更精确和完善。</a:t>
            </a:r>
            <a:r>
              <a:rPr lang="en-US" altLang="zh-CN" sz="2800" dirty="0">
                <a:solidFill>
                  <a:srgbClr val="FF0000"/>
                </a:solidFill>
              </a:rPr>
              <a:t>2011</a:t>
            </a:r>
            <a:r>
              <a:rPr lang="zh-CN" altLang="zh-CN" sz="2800" dirty="0">
                <a:solidFill>
                  <a:srgbClr val="FF0000"/>
                </a:solidFill>
              </a:rPr>
              <a:t>年发布的</a:t>
            </a:r>
            <a:r>
              <a:rPr lang="en-US" altLang="zh-CN" sz="2800" dirty="0">
                <a:solidFill>
                  <a:srgbClr val="FF0000"/>
                </a:solidFill>
              </a:rPr>
              <a:t>RFC 6167</a:t>
            </a:r>
            <a:r>
              <a:rPr lang="zh-CN" altLang="zh-CN" sz="2800" dirty="0">
                <a:solidFill>
                  <a:srgbClr val="FF0000"/>
                </a:solidFill>
              </a:rPr>
              <a:t>中建议禁用</a:t>
            </a:r>
            <a:r>
              <a:rPr lang="en-US" altLang="zh-CN" sz="2800" dirty="0">
                <a:solidFill>
                  <a:srgbClr val="FF0000"/>
                </a:solidFill>
              </a:rPr>
              <a:t>SSL 2.0, 2015</a:t>
            </a:r>
            <a:r>
              <a:rPr lang="zh-CN" altLang="zh-CN" sz="2800" dirty="0">
                <a:solidFill>
                  <a:srgbClr val="FF0000"/>
                </a:solidFill>
              </a:rPr>
              <a:t>年发布的</a:t>
            </a:r>
            <a:r>
              <a:rPr lang="en-US" altLang="zh-CN" sz="2800" dirty="0">
                <a:solidFill>
                  <a:srgbClr val="FF0000"/>
                </a:solidFill>
              </a:rPr>
              <a:t>RFC 7568</a:t>
            </a:r>
            <a:r>
              <a:rPr lang="zh-CN" altLang="zh-CN" sz="2800" dirty="0">
                <a:solidFill>
                  <a:srgbClr val="FF0000"/>
                </a:solidFill>
              </a:rPr>
              <a:t>中建议禁用</a:t>
            </a:r>
            <a:r>
              <a:rPr lang="en-US" altLang="zh-CN" sz="2800" dirty="0">
                <a:solidFill>
                  <a:srgbClr val="FF0000"/>
                </a:solidFill>
              </a:rPr>
              <a:t>SSL 3.0</a:t>
            </a:r>
          </a:p>
          <a:p>
            <a:pPr lvl="1">
              <a:spcBef>
                <a:spcPts val="0"/>
              </a:spcBef>
            </a:pPr>
            <a:r>
              <a:rPr lang="en-US" altLang="zh-CN" sz="2400" dirty="0"/>
              <a:t>TLS</a:t>
            </a:r>
            <a:r>
              <a:rPr lang="zh-CN" altLang="en-US" sz="2400" dirty="0"/>
              <a:t>版本：</a:t>
            </a:r>
            <a:r>
              <a:rPr lang="en-US" altLang="zh-CN" sz="2400" dirty="0"/>
              <a:t>TLS 1.0 (RFC 2246, 1999)</a:t>
            </a:r>
            <a:r>
              <a:rPr lang="zh-CN" altLang="en-US" sz="2400" dirty="0"/>
              <a:t>，</a:t>
            </a:r>
            <a:r>
              <a:rPr lang="en-US" altLang="zh-CN" sz="2400" dirty="0"/>
              <a:t>TLS 1.1 (RFC4346, 2006)</a:t>
            </a:r>
            <a:r>
              <a:rPr lang="zh-CN" altLang="en-US" sz="2400" dirty="0"/>
              <a:t>，</a:t>
            </a:r>
            <a:r>
              <a:rPr lang="en-US" altLang="zh-CN" sz="2400" dirty="0"/>
              <a:t>TLS 1.2 (RFC 5246, 2008)</a:t>
            </a:r>
            <a:r>
              <a:rPr lang="zh-CN" altLang="en-US" sz="2400" dirty="0"/>
              <a:t>，</a:t>
            </a:r>
            <a:r>
              <a:rPr lang="en-US" altLang="zh-CN" sz="2400" dirty="0"/>
              <a:t>TLS 1.3 (RFC 8446, 2018)</a:t>
            </a:r>
            <a:r>
              <a:rPr lang="zh-CN" altLang="en-US" sz="2400" dirty="0"/>
              <a:t>。其中，</a:t>
            </a:r>
            <a:r>
              <a:rPr lang="en-US" altLang="zh-CN" sz="2400" dirty="0">
                <a:solidFill>
                  <a:srgbClr val="FF0000"/>
                </a:solidFill>
              </a:rPr>
              <a:t>TLS 1.0</a:t>
            </a:r>
            <a:r>
              <a:rPr lang="zh-CN" altLang="en-US" sz="2400" dirty="0">
                <a:solidFill>
                  <a:srgbClr val="FF0000"/>
                </a:solidFill>
              </a:rPr>
              <a:t>对应</a:t>
            </a:r>
            <a:r>
              <a:rPr lang="en-US" altLang="zh-CN" sz="2400" dirty="0">
                <a:solidFill>
                  <a:srgbClr val="FF0000"/>
                </a:solidFill>
              </a:rPr>
              <a:t>SSL</a:t>
            </a:r>
            <a:r>
              <a:rPr lang="zh-CN" altLang="en-US" sz="2400" dirty="0">
                <a:solidFill>
                  <a:srgbClr val="FF0000"/>
                </a:solidFill>
              </a:rPr>
              <a:t>的</a:t>
            </a:r>
            <a:r>
              <a:rPr lang="en-US" altLang="zh-CN" sz="2400" dirty="0">
                <a:solidFill>
                  <a:srgbClr val="FF0000"/>
                </a:solidFill>
              </a:rPr>
              <a:t>3.0</a:t>
            </a:r>
            <a:r>
              <a:rPr lang="zh-CN" altLang="en-US" sz="2400" dirty="0">
                <a:solidFill>
                  <a:srgbClr val="FF0000"/>
                </a:solidFill>
              </a:rPr>
              <a:t>版</a:t>
            </a:r>
            <a:endParaRPr lang="en-US" altLang="zh-CN" sz="2400" dirty="0">
              <a:solidFill>
                <a:srgbClr val="FF0000"/>
              </a:solidFill>
            </a:endParaRPr>
          </a:p>
          <a:p>
            <a:pPr lvl="1">
              <a:spcBef>
                <a:spcPts val="0"/>
              </a:spcBef>
            </a:pPr>
            <a:r>
              <a:rPr lang="zh-CN" altLang="en-US" sz="2400" dirty="0"/>
              <a:t>名称：</a:t>
            </a:r>
            <a:r>
              <a:rPr lang="en-US" altLang="zh-CN" sz="2400" dirty="0"/>
              <a:t>SSL, SSL/TLS</a:t>
            </a:r>
            <a:endParaRPr lang="zh-CN" altLang="en-US" sz="2400" dirty="0"/>
          </a:p>
        </p:txBody>
      </p:sp>
      <p:sp>
        <p:nvSpPr>
          <p:cNvPr id="3" name="标题 2"/>
          <p:cNvSpPr>
            <a:spLocks noGrp="1"/>
          </p:cNvSpPr>
          <p:nvPr>
            <p:ph type="title"/>
          </p:nvPr>
        </p:nvSpPr>
        <p:spPr>
          <a:xfrm>
            <a:off x="1391570" y="191002"/>
            <a:ext cx="6821988" cy="958850"/>
          </a:xfrm>
        </p:spPr>
        <p:txBody>
          <a:bodyPr/>
          <a:lstStyle/>
          <a:p>
            <a:r>
              <a:rPr lang="en-US" altLang="zh-CN" dirty="0"/>
              <a:t>TLS</a:t>
            </a:r>
            <a:endParaRPr lang="zh-CN" altLang="en-US" dirty="0"/>
          </a:p>
        </p:txBody>
      </p:sp>
    </p:spTree>
    <p:extLst>
      <p:ext uri="{BB962C8B-B14F-4D97-AF65-F5344CB8AC3E}">
        <p14:creationId xmlns:p14="http://schemas.microsoft.com/office/powerpoint/2010/main" val="95859391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674855" y="1377699"/>
            <a:ext cx="7772400" cy="4830595"/>
          </a:xfrm>
        </p:spPr>
        <p:txBody>
          <a:bodyPr/>
          <a:lstStyle/>
          <a:p>
            <a:r>
              <a:rPr lang="zh-CN" altLang="en-US" dirty="0"/>
              <a:t>版本号</a:t>
            </a:r>
            <a:endParaRPr lang="en-US" altLang="zh-CN" dirty="0"/>
          </a:p>
          <a:p>
            <a:pPr lvl="1"/>
            <a:r>
              <a:rPr lang="en-US" altLang="zh-CN" dirty="0"/>
              <a:t>TLS 1.0 </a:t>
            </a:r>
            <a:r>
              <a:rPr lang="zh-CN" altLang="zh-CN" dirty="0"/>
              <a:t>的主版本为</a:t>
            </a:r>
            <a:r>
              <a:rPr lang="en-US" altLang="zh-CN" dirty="0"/>
              <a:t>3, </a:t>
            </a:r>
            <a:r>
              <a:rPr lang="zh-CN" altLang="zh-CN" dirty="0"/>
              <a:t>次版本为</a:t>
            </a:r>
            <a:r>
              <a:rPr lang="en-US" altLang="zh-CN" dirty="0"/>
              <a:t>1</a:t>
            </a:r>
            <a:r>
              <a:rPr lang="zh-CN" altLang="zh-CN" dirty="0"/>
              <a:t>，而与之对应的</a:t>
            </a:r>
            <a:r>
              <a:rPr lang="en-US" altLang="zh-CN" dirty="0"/>
              <a:t>SSL 3.0</a:t>
            </a:r>
            <a:r>
              <a:rPr lang="zh-CN" altLang="zh-CN" dirty="0"/>
              <a:t>的主版本为</a:t>
            </a:r>
            <a:r>
              <a:rPr lang="en-US" altLang="zh-CN" dirty="0"/>
              <a:t>3</a:t>
            </a:r>
            <a:r>
              <a:rPr lang="zh-CN" altLang="zh-CN" dirty="0"/>
              <a:t>，次版本为</a:t>
            </a:r>
            <a:r>
              <a:rPr lang="en-US" altLang="zh-CN" dirty="0"/>
              <a:t>0</a:t>
            </a:r>
            <a:r>
              <a:rPr lang="zh-CN" altLang="zh-CN" dirty="0"/>
              <a:t>。</a:t>
            </a:r>
            <a:r>
              <a:rPr lang="en-US" altLang="zh-CN" dirty="0"/>
              <a:t>TLS 1.1</a:t>
            </a:r>
            <a:r>
              <a:rPr lang="zh-CN" altLang="zh-CN" dirty="0"/>
              <a:t>的主版本为</a:t>
            </a:r>
            <a:r>
              <a:rPr lang="en-US" altLang="zh-CN" dirty="0"/>
              <a:t>3</a:t>
            </a:r>
            <a:r>
              <a:rPr lang="zh-CN" altLang="zh-CN" dirty="0"/>
              <a:t>，次版本为</a:t>
            </a:r>
            <a:r>
              <a:rPr lang="en-US" altLang="zh-CN" dirty="0"/>
              <a:t>2</a:t>
            </a:r>
          </a:p>
          <a:p>
            <a:r>
              <a:rPr lang="zh-CN" altLang="en-US" dirty="0"/>
              <a:t>消息认证码</a:t>
            </a:r>
            <a:endParaRPr lang="en-US" altLang="zh-CN" dirty="0"/>
          </a:p>
          <a:p>
            <a:pPr lvl="1"/>
            <a:r>
              <a:rPr lang="en-US" altLang="zh-CN" dirty="0"/>
              <a:t>TLS</a:t>
            </a:r>
            <a:r>
              <a:rPr lang="zh-CN" altLang="zh-CN" dirty="0"/>
              <a:t>的</a:t>
            </a:r>
            <a:r>
              <a:rPr lang="en-US" altLang="zh-CN" dirty="0"/>
              <a:t>MAC</a:t>
            </a:r>
            <a:r>
              <a:rPr lang="zh-CN" altLang="zh-CN" dirty="0"/>
              <a:t>与</a:t>
            </a:r>
            <a:r>
              <a:rPr lang="en-US" altLang="zh-CN" dirty="0"/>
              <a:t>SSL3.0</a:t>
            </a:r>
            <a:r>
              <a:rPr lang="zh-CN" altLang="zh-CN" dirty="0"/>
              <a:t>的</a:t>
            </a:r>
            <a:r>
              <a:rPr lang="en-US" altLang="zh-CN" dirty="0"/>
              <a:t>MAC</a:t>
            </a:r>
            <a:r>
              <a:rPr lang="zh-CN" altLang="zh-CN" dirty="0"/>
              <a:t>有两点不同</a:t>
            </a:r>
            <a:r>
              <a:rPr lang="zh-CN" altLang="en-US" dirty="0"/>
              <a:t>：</a:t>
            </a:r>
            <a:r>
              <a:rPr lang="en-US" altLang="zh-CN" dirty="0"/>
              <a:t>TLS</a:t>
            </a:r>
            <a:r>
              <a:rPr lang="zh-CN" altLang="zh-CN" dirty="0"/>
              <a:t>使用</a:t>
            </a:r>
            <a:r>
              <a:rPr lang="en-US" altLang="zh-CN" dirty="0"/>
              <a:t>RFC2104</a:t>
            </a:r>
            <a:r>
              <a:rPr lang="zh-CN" altLang="zh-CN" dirty="0"/>
              <a:t>中定义的</a:t>
            </a:r>
            <a:r>
              <a:rPr lang="en-US" altLang="zh-CN" dirty="0">
                <a:solidFill>
                  <a:srgbClr val="FF0000"/>
                </a:solidFill>
              </a:rPr>
              <a:t>HMAC</a:t>
            </a:r>
            <a:r>
              <a:rPr lang="zh-CN" altLang="zh-CN" dirty="0">
                <a:solidFill>
                  <a:srgbClr val="FF0000"/>
                </a:solidFill>
              </a:rPr>
              <a:t>算法</a:t>
            </a:r>
            <a:r>
              <a:rPr lang="zh-CN" altLang="en-US" dirty="0"/>
              <a:t>；</a:t>
            </a:r>
            <a:r>
              <a:rPr lang="en-US" altLang="zh-CN" dirty="0"/>
              <a:t>TLS</a:t>
            </a:r>
            <a:r>
              <a:rPr lang="zh-CN" altLang="zh-CN" dirty="0"/>
              <a:t>使用称为</a:t>
            </a:r>
            <a:r>
              <a:rPr lang="zh-CN" altLang="zh-CN" dirty="0">
                <a:solidFill>
                  <a:srgbClr val="FF0000"/>
                </a:solidFill>
              </a:rPr>
              <a:t>“</a:t>
            </a:r>
            <a:r>
              <a:rPr lang="en-US" altLang="zh-CN" dirty="0">
                <a:solidFill>
                  <a:srgbClr val="FF0000"/>
                </a:solidFill>
              </a:rPr>
              <a:t>PRF</a:t>
            </a:r>
            <a:r>
              <a:rPr lang="zh-CN" altLang="zh-CN" dirty="0">
                <a:solidFill>
                  <a:srgbClr val="FF0000"/>
                </a:solidFill>
              </a:rPr>
              <a:t>”的伪随机函数</a:t>
            </a:r>
            <a:endParaRPr lang="zh-CN" altLang="en-US" dirty="0">
              <a:solidFill>
                <a:srgbClr val="FF0000"/>
              </a:solidFill>
            </a:endParaRPr>
          </a:p>
        </p:txBody>
      </p:sp>
      <p:sp>
        <p:nvSpPr>
          <p:cNvPr id="3" name="标题 2"/>
          <p:cNvSpPr>
            <a:spLocks noGrp="1"/>
          </p:cNvSpPr>
          <p:nvPr>
            <p:ph type="title"/>
          </p:nvPr>
        </p:nvSpPr>
        <p:spPr/>
        <p:txBody>
          <a:bodyPr/>
          <a:lstStyle/>
          <a:p>
            <a:r>
              <a:rPr lang="en-US" altLang="zh-CN" dirty="0"/>
              <a:t>TLS</a:t>
            </a:r>
            <a:r>
              <a:rPr lang="zh-CN" altLang="zh-CN" dirty="0"/>
              <a:t>与</a:t>
            </a:r>
            <a:r>
              <a:rPr lang="en-US" altLang="zh-CN" dirty="0"/>
              <a:t>SSL</a:t>
            </a:r>
            <a:r>
              <a:rPr lang="zh-CN" altLang="zh-CN" dirty="0"/>
              <a:t>的差异</a:t>
            </a:r>
            <a:endParaRPr lang="zh-CN" altLang="en-US" dirty="0"/>
          </a:p>
        </p:txBody>
      </p:sp>
      <p:grpSp>
        <p:nvGrpSpPr>
          <p:cNvPr id="6" name="组合 5">
            <a:extLst>
              <a:ext uri="{FF2B5EF4-FFF2-40B4-BE49-F238E27FC236}">
                <a16:creationId xmlns:a16="http://schemas.microsoft.com/office/drawing/2014/main" id="{7FBE354A-766A-4E14-A535-1D7BE325F779}"/>
              </a:ext>
            </a:extLst>
          </p:cNvPr>
          <p:cNvGrpSpPr/>
          <p:nvPr/>
        </p:nvGrpSpPr>
        <p:grpSpPr>
          <a:xfrm>
            <a:off x="-3958944" y="1872725"/>
            <a:ext cx="6695690" cy="4985275"/>
            <a:chOff x="1213210" y="1498993"/>
            <a:chExt cx="6695690" cy="4985275"/>
          </a:xfrm>
        </p:grpSpPr>
        <p:pic>
          <p:nvPicPr>
            <p:cNvPr id="4" name="图片 3">
              <a:extLst>
                <a:ext uri="{FF2B5EF4-FFF2-40B4-BE49-F238E27FC236}">
                  <a16:creationId xmlns:a16="http://schemas.microsoft.com/office/drawing/2014/main" id="{B02721D6-9543-419C-B06A-5BF26E7CA5F2}"/>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213210" y="1498993"/>
              <a:ext cx="6695690" cy="4985275"/>
            </a:xfrm>
            <a:prstGeom prst="rect">
              <a:avLst/>
            </a:prstGeom>
            <a:noFill/>
            <a:ln>
              <a:noFill/>
            </a:ln>
          </p:spPr>
        </p:pic>
        <p:sp>
          <p:nvSpPr>
            <p:cNvPr id="5" name="矩形 4">
              <a:extLst>
                <a:ext uri="{FF2B5EF4-FFF2-40B4-BE49-F238E27FC236}">
                  <a16:creationId xmlns:a16="http://schemas.microsoft.com/office/drawing/2014/main" id="{9C72A37D-9DC5-4419-B33D-FC8D83583089}"/>
                </a:ext>
              </a:extLst>
            </p:cNvPr>
            <p:cNvSpPr/>
            <p:nvPr/>
          </p:nvSpPr>
          <p:spPr bwMode="auto">
            <a:xfrm>
              <a:off x="1588168" y="4186989"/>
              <a:ext cx="1219200" cy="160422"/>
            </a:xfrm>
            <a:prstGeom prst="rect">
              <a:avLst/>
            </a:prstGeom>
            <a:noFill/>
            <a:ln w="28575" cap="flat" cmpd="sng" algn="ctr">
              <a:solidFill>
                <a:srgbClr val="FF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1800" b="1" i="0" u="none" strike="noStrike" cap="none" normalizeH="0" baseline="0">
                <a:ln>
                  <a:noFill/>
                </a:ln>
                <a:solidFill>
                  <a:schemeClr val="tx1"/>
                </a:solidFill>
                <a:effectLst/>
                <a:latin typeface="Tahoma" pitchFamily="34" charset="0"/>
                <a:ea typeface="宋体" charset="-122"/>
              </a:endParaRPr>
            </a:p>
          </p:txBody>
        </p:sp>
      </p:grpSp>
    </p:spTree>
    <p:extLst>
      <p:ext uri="{BB962C8B-B14F-4D97-AF65-F5344CB8AC3E}">
        <p14:creationId xmlns:p14="http://schemas.microsoft.com/office/powerpoint/2010/main" val="993359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1000" fill="hold"/>
                                        <p:tgtEl>
                                          <p:spTgt spid="6"/>
                                        </p:tgtEl>
                                        <p:attrNameLst>
                                          <p:attrName>ppt_w</p:attrName>
                                        </p:attrNameLst>
                                      </p:cBhvr>
                                      <p:tavLst>
                                        <p:tav tm="0">
                                          <p:val>
                                            <p:strVal val="#ppt_w*0.70"/>
                                          </p:val>
                                        </p:tav>
                                        <p:tav tm="100000">
                                          <p:val>
                                            <p:strVal val="#ppt_w"/>
                                          </p:val>
                                        </p:tav>
                                      </p:tavLst>
                                    </p:anim>
                                    <p:anim calcmode="lin" valueType="num">
                                      <p:cBhvr>
                                        <p:cTn id="8" dur="1000" fill="hold"/>
                                        <p:tgtEl>
                                          <p:spTgt spid="6"/>
                                        </p:tgtEl>
                                        <p:attrNameLst>
                                          <p:attrName>ppt_h</p:attrName>
                                        </p:attrNameLst>
                                      </p:cBhvr>
                                      <p:tavLst>
                                        <p:tav tm="0">
                                          <p:val>
                                            <p:strVal val="#ppt_h"/>
                                          </p:val>
                                        </p:tav>
                                        <p:tav tm="100000">
                                          <p:val>
                                            <p:strVal val="#ppt_h"/>
                                          </p:val>
                                        </p:tav>
                                      </p:tavLst>
                                    </p:anim>
                                    <p:animEffect transition="in" filter="fade">
                                      <p:cBhvr>
                                        <p:cTn id="9" dur="1000"/>
                                        <p:tgtEl>
                                          <p:spTgt spid="6"/>
                                        </p:tgtEl>
                                      </p:cBhvr>
                                    </p:animEffect>
                                  </p:childTnLst>
                                  <p:subTnLst>
                                    <p:set>
                                      <p:cBhvr override="childStyle">
                                        <p:cTn dur="1" fill="hold" display="0" masterRel="nextClick" afterEffect="1"/>
                                        <p:tgtEl>
                                          <p:spTgt spid="6"/>
                                        </p:tgtEl>
                                        <p:attrNameLst>
                                          <p:attrName>style.visibility</p:attrName>
                                        </p:attrNameLst>
                                      </p:cBhvr>
                                      <p:to>
                                        <p:strVal val="hidden"/>
                                      </p:to>
                                    </p:set>
                                  </p:subTnLst>
                                </p:cTn>
                              </p:par>
                            </p:childTnLst>
                          </p:cTn>
                        </p:par>
                      </p:childTnLst>
                    </p:cTn>
                  </p:par>
                  <p:par>
                    <p:cTn id="10" fill="hold">
                      <p:stCondLst>
                        <p:cond delay="indefinite"/>
                      </p:stCondLst>
                      <p:childTnLst>
                        <p:par>
                          <p:cTn id="11" fill="hold">
                            <p:stCondLst>
                              <p:cond delay="0"/>
                            </p:stCondLst>
                            <p:childTnLst>
                              <p:par>
                                <p:cTn id="12" presetID="55" presetClass="entr" presetSubtype="0" fill="hold" nodeType="clickEffect">
                                  <p:stCondLst>
                                    <p:cond delay="0"/>
                                  </p:stCondLst>
                                  <p:childTnLst>
                                    <p:set>
                                      <p:cBhvr>
                                        <p:cTn id="13" dur="1" fill="hold">
                                          <p:stCondLst>
                                            <p:cond delay="0"/>
                                          </p:stCondLst>
                                        </p:cTn>
                                        <p:tgtEl>
                                          <p:spTgt spid="2">
                                            <p:txEl>
                                              <p:pRg st="2" end="2"/>
                                            </p:txEl>
                                          </p:spTgt>
                                        </p:tgtEl>
                                        <p:attrNameLst>
                                          <p:attrName>style.visibility</p:attrName>
                                        </p:attrNameLst>
                                      </p:cBhvr>
                                      <p:to>
                                        <p:strVal val="visible"/>
                                      </p:to>
                                    </p:set>
                                    <p:anim calcmode="lin" valueType="num">
                                      <p:cBhvr>
                                        <p:cTn id="14" dur="1000" fill="hold"/>
                                        <p:tgtEl>
                                          <p:spTgt spid="2">
                                            <p:txEl>
                                              <p:pRg st="2" end="2"/>
                                            </p:txEl>
                                          </p:spTgt>
                                        </p:tgtEl>
                                        <p:attrNameLst>
                                          <p:attrName>ppt_w</p:attrName>
                                        </p:attrNameLst>
                                      </p:cBhvr>
                                      <p:tavLst>
                                        <p:tav tm="0">
                                          <p:val>
                                            <p:strVal val="#ppt_w*0.70"/>
                                          </p:val>
                                        </p:tav>
                                        <p:tav tm="100000">
                                          <p:val>
                                            <p:strVal val="#ppt_w"/>
                                          </p:val>
                                        </p:tav>
                                      </p:tavLst>
                                    </p:anim>
                                    <p:anim calcmode="lin" valueType="num">
                                      <p:cBhvr>
                                        <p:cTn id="15" dur="1000" fill="hold"/>
                                        <p:tgtEl>
                                          <p:spTgt spid="2">
                                            <p:txEl>
                                              <p:pRg st="2" end="2"/>
                                            </p:txEl>
                                          </p:spTgt>
                                        </p:tgtEl>
                                        <p:attrNameLst>
                                          <p:attrName>ppt_h</p:attrName>
                                        </p:attrNameLst>
                                      </p:cBhvr>
                                      <p:tavLst>
                                        <p:tav tm="0">
                                          <p:val>
                                            <p:strVal val="#ppt_h"/>
                                          </p:val>
                                        </p:tav>
                                        <p:tav tm="100000">
                                          <p:val>
                                            <p:strVal val="#ppt_h"/>
                                          </p:val>
                                        </p:tav>
                                      </p:tavLst>
                                    </p:anim>
                                    <p:animEffect transition="in" filter="fade">
                                      <p:cBhvr>
                                        <p:cTn id="16" dur="1000"/>
                                        <p:tgtEl>
                                          <p:spTgt spid="2">
                                            <p:txEl>
                                              <p:pRg st="2" end="2"/>
                                            </p:txEl>
                                          </p:spTgt>
                                        </p:tgtEl>
                                      </p:cBhvr>
                                    </p:animEffect>
                                  </p:childTnLst>
                                </p:cTn>
                              </p:par>
                              <p:par>
                                <p:cTn id="17" presetID="55" presetClass="entr" presetSubtype="0" fill="hold" nodeType="with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anim calcmode="lin" valueType="num">
                                      <p:cBhvr>
                                        <p:cTn id="19" dur="1000" fill="hold"/>
                                        <p:tgtEl>
                                          <p:spTgt spid="2">
                                            <p:txEl>
                                              <p:pRg st="3" end="3"/>
                                            </p:txEl>
                                          </p:spTgt>
                                        </p:tgtEl>
                                        <p:attrNameLst>
                                          <p:attrName>ppt_w</p:attrName>
                                        </p:attrNameLst>
                                      </p:cBhvr>
                                      <p:tavLst>
                                        <p:tav tm="0">
                                          <p:val>
                                            <p:strVal val="#ppt_w*0.70"/>
                                          </p:val>
                                        </p:tav>
                                        <p:tav tm="100000">
                                          <p:val>
                                            <p:strVal val="#ppt_w"/>
                                          </p:val>
                                        </p:tav>
                                      </p:tavLst>
                                    </p:anim>
                                    <p:anim calcmode="lin" valueType="num">
                                      <p:cBhvr>
                                        <p:cTn id="20" dur="1000" fill="hold"/>
                                        <p:tgtEl>
                                          <p:spTgt spid="2">
                                            <p:txEl>
                                              <p:pRg st="3" end="3"/>
                                            </p:txEl>
                                          </p:spTgt>
                                        </p:tgtEl>
                                        <p:attrNameLst>
                                          <p:attrName>ppt_h</p:attrName>
                                        </p:attrNameLst>
                                      </p:cBhvr>
                                      <p:tavLst>
                                        <p:tav tm="0">
                                          <p:val>
                                            <p:strVal val="#ppt_h"/>
                                          </p:val>
                                        </p:tav>
                                        <p:tav tm="100000">
                                          <p:val>
                                            <p:strVal val="#ppt_h"/>
                                          </p:val>
                                        </p:tav>
                                      </p:tavLst>
                                    </p:anim>
                                    <p:animEffect transition="in" filter="fade">
                                      <p:cBhvr>
                                        <p:cTn id="21" dur="1000"/>
                                        <p:tgtEl>
                                          <p:spTgt spid="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674855" y="1377699"/>
            <a:ext cx="7772400" cy="4830595"/>
          </a:xfrm>
        </p:spPr>
        <p:txBody>
          <a:bodyPr/>
          <a:lstStyle/>
          <a:p>
            <a:r>
              <a:rPr lang="zh-CN" altLang="en-US" dirty="0"/>
              <a:t>告警码</a:t>
            </a:r>
            <a:endParaRPr lang="en-US" altLang="zh-CN" dirty="0"/>
          </a:p>
          <a:p>
            <a:pPr lvl="1"/>
            <a:r>
              <a:rPr lang="zh-CN" altLang="en-US" dirty="0"/>
              <a:t>除</a:t>
            </a:r>
            <a:r>
              <a:rPr lang="en-US" altLang="zh-CN" dirty="0" err="1"/>
              <a:t>no_certificate</a:t>
            </a:r>
            <a:r>
              <a:rPr lang="zh-CN" altLang="en-US" dirty="0"/>
              <a:t>外，</a:t>
            </a:r>
            <a:r>
              <a:rPr lang="en-US" altLang="zh-CN" dirty="0"/>
              <a:t>TLS</a:t>
            </a:r>
            <a:r>
              <a:rPr lang="zh-CN" altLang="en-US" dirty="0"/>
              <a:t>继承了</a:t>
            </a:r>
            <a:r>
              <a:rPr lang="en-US" altLang="zh-CN" dirty="0"/>
              <a:t>SSL3.0</a:t>
            </a:r>
            <a:r>
              <a:rPr lang="zh-CN" altLang="en-US" dirty="0"/>
              <a:t>中定义的所有告警码。另外，还定义了新的告警码</a:t>
            </a:r>
            <a:endParaRPr lang="en-US" altLang="zh-CN" dirty="0"/>
          </a:p>
          <a:p>
            <a:r>
              <a:rPr lang="zh-CN" altLang="en-US" dirty="0"/>
              <a:t>密码套件</a:t>
            </a:r>
            <a:endParaRPr lang="en-US" altLang="zh-CN" dirty="0"/>
          </a:p>
          <a:p>
            <a:pPr lvl="1"/>
            <a:r>
              <a:rPr lang="en-US" altLang="zh-CN" dirty="0"/>
              <a:t>TLS</a:t>
            </a:r>
            <a:r>
              <a:rPr lang="zh-CN" altLang="zh-CN" dirty="0"/>
              <a:t>和</a:t>
            </a:r>
            <a:r>
              <a:rPr lang="en-US" altLang="zh-CN" dirty="0"/>
              <a:t>SSL3.0</a:t>
            </a:r>
            <a:r>
              <a:rPr lang="zh-CN" altLang="zh-CN" dirty="0"/>
              <a:t>存在细小差别，即</a:t>
            </a:r>
            <a:r>
              <a:rPr lang="en-US" altLang="zh-CN" dirty="0"/>
              <a:t>TLS</a:t>
            </a:r>
            <a:r>
              <a:rPr lang="zh-CN" altLang="zh-CN" dirty="0"/>
              <a:t>不支持</a:t>
            </a:r>
            <a:r>
              <a:rPr lang="en-US" altLang="zh-CN" dirty="0" err="1"/>
              <a:t>Fortezza</a:t>
            </a:r>
            <a:r>
              <a:rPr lang="zh-CN" altLang="zh-CN" dirty="0"/>
              <a:t>密钥交换、加密算法，而</a:t>
            </a:r>
            <a:r>
              <a:rPr lang="en-US" altLang="zh-CN" dirty="0"/>
              <a:t>SSL3.0</a:t>
            </a:r>
            <a:r>
              <a:rPr lang="zh-CN" altLang="zh-CN" dirty="0"/>
              <a:t>是支持的</a:t>
            </a:r>
            <a:endParaRPr lang="en-US" altLang="zh-CN" dirty="0"/>
          </a:p>
        </p:txBody>
      </p:sp>
      <p:sp>
        <p:nvSpPr>
          <p:cNvPr id="3" name="标题 2"/>
          <p:cNvSpPr>
            <a:spLocks noGrp="1"/>
          </p:cNvSpPr>
          <p:nvPr>
            <p:ph type="title"/>
          </p:nvPr>
        </p:nvSpPr>
        <p:spPr/>
        <p:txBody>
          <a:bodyPr/>
          <a:lstStyle/>
          <a:p>
            <a:r>
              <a:rPr lang="en-US" altLang="zh-CN" dirty="0"/>
              <a:t>TLS</a:t>
            </a:r>
            <a:r>
              <a:rPr lang="zh-CN" altLang="zh-CN" dirty="0"/>
              <a:t>与</a:t>
            </a:r>
            <a:r>
              <a:rPr lang="en-US" altLang="zh-CN" dirty="0"/>
              <a:t>SSL</a:t>
            </a:r>
            <a:r>
              <a:rPr lang="zh-CN" altLang="zh-CN" dirty="0"/>
              <a:t>的差异</a:t>
            </a:r>
            <a:endParaRPr lang="zh-CN" altLang="en-US" dirty="0"/>
          </a:p>
        </p:txBody>
      </p:sp>
    </p:spTree>
    <p:extLst>
      <p:ext uri="{BB962C8B-B14F-4D97-AF65-F5344CB8AC3E}">
        <p14:creationId xmlns:p14="http://schemas.microsoft.com/office/powerpoint/2010/main" val="126083285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674855" y="1377699"/>
            <a:ext cx="7772400" cy="4830595"/>
          </a:xfrm>
        </p:spPr>
        <p:txBody>
          <a:bodyPr/>
          <a:lstStyle/>
          <a:p>
            <a:r>
              <a:rPr lang="zh-CN" altLang="en-US" dirty="0"/>
              <a:t>客户端证书类型</a:t>
            </a:r>
            <a:endParaRPr lang="en-US" altLang="zh-CN" dirty="0"/>
          </a:p>
          <a:p>
            <a:pPr lvl="1"/>
            <a:r>
              <a:rPr lang="zh-CN" altLang="zh-CN" dirty="0"/>
              <a:t>在</a:t>
            </a:r>
            <a:r>
              <a:rPr lang="en-US" altLang="zh-CN" dirty="0" err="1"/>
              <a:t>CertificateRequest</a:t>
            </a:r>
            <a:r>
              <a:rPr lang="zh-CN" altLang="zh-CN" dirty="0"/>
              <a:t>消息中，</a:t>
            </a:r>
            <a:r>
              <a:rPr lang="en-US" altLang="zh-CN" dirty="0"/>
              <a:t>TLS</a:t>
            </a:r>
            <a:r>
              <a:rPr lang="zh-CN" altLang="zh-CN" dirty="0"/>
              <a:t>支持</a:t>
            </a:r>
            <a:r>
              <a:rPr lang="en-US" altLang="zh-CN" dirty="0"/>
              <a:t>SSL3.0</a:t>
            </a:r>
            <a:r>
              <a:rPr lang="zh-CN" altLang="zh-CN" dirty="0"/>
              <a:t>中定义的</a:t>
            </a:r>
            <a:r>
              <a:rPr lang="en-US" altLang="zh-CN" dirty="0" err="1"/>
              <a:t>rsa_sign</a:t>
            </a:r>
            <a:r>
              <a:rPr lang="en-US" altLang="zh-CN" dirty="0"/>
              <a:t>, </a:t>
            </a:r>
            <a:r>
              <a:rPr lang="en-US" altLang="zh-CN" dirty="0" err="1"/>
              <a:t>dss_sign</a:t>
            </a:r>
            <a:r>
              <a:rPr lang="en-US" altLang="zh-CN" dirty="0"/>
              <a:t>, </a:t>
            </a:r>
            <a:r>
              <a:rPr lang="en-US" altLang="zh-CN" dirty="0" err="1"/>
              <a:t>rsa_fixed_dh</a:t>
            </a:r>
            <a:r>
              <a:rPr lang="zh-CN" altLang="zh-CN" dirty="0"/>
              <a:t>和</a:t>
            </a:r>
            <a:r>
              <a:rPr lang="en-US" altLang="zh-CN" dirty="0" err="1"/>
              <a:t>dss_fixed_dh</a:t>
            </a:r>
            <a:r>
              <a:rPr lang="zh-CN" altLang="zh-CN" dirty="0"/>
              <a:t>证书，但不支持</a:t>
            </a:r>
            <a:r>
              <a:rPr lang="en-US" altLang="zh-CN" dirty="0"/>
              <a:t>SSL 3.0</a:t>
            </a:r>
            <a:r>
              <a:rPr lang="zh-CN" altLang="zh-CN" dirty="0"/>
              <a:t>支持的</a:t>
            </a:r>
            <a:r>
              <a:rPr lang="en-US" altLang="zh-CN" dirty="0" err="1"/>
              <a:t>rsa_ephemeral_dh</a:t>
            </a:r>
            <a:r>
              <a:rPr lang="en-US" altLang="zh-CN" dirty="0"/>
              <a:t>, </a:t>
            </a:r>
            <a:r>
              <a:rPr lang="en-US" altLang="zh-CN" dirty="0" err="1"/>
              <a:t>dss_ephemeral</a:t>
            </a:r>
            <a:r>
              <a:rPr lang="zh-CN" altLang="zh-CN" dirty="0"/>
              <a:t>和</a:t>
            </a:r>
            <a:r>
              <a:rPr lang="en-US" altLang="zh-CN" dirty="0" err="1"/>
              <a:t>fortezza_kea</a:t>
            </a:r>
            <a:r>
              <a:rPr lang="zh-CN" altLang="zh-CN" dirty="0"/>
              <a:t>证书</a:t>
            </a:r>
            <a:endParaRPr lang="en-US" altLang="zh-CN" dirty="0"/>
          </a:p>
        </p:txBody>
      </p:sp>
      <p:sp>
        <p:nvSpPr>
          <p:cNvPr id="3" name="标题 2"/>
          <p:cNvSpPr>
            <a:spLocks noGrp="1"/>
          </p:cNvSpPr>
          <p:nvPr>
            <p:ph type="title"/>
          </p:nvPr>
        </p:nvSpPr>
        <p:spPr/>
        <p:txBody>
          <a:bodyPr/>
          <a:lstStyle/>
          <a:p>
            <a:r>
              <a:rPr lang="en-US" altLang="zh-CN" dirty="0"/>
              <a:t>TLS</a:t>
            </a:r>
            <a:r>
              <a:rPr lang="zh-CN" altLang="zh-CN" dirty="0"/>
              <a:t>与</a:t>
            </a:r>
            <a:r>
              <a:rPr lang="en-US" altLang="zh-CN" dirty="0"/>
              <a:t>SSL</a:t>
            </a:r>
            <a:r>
              <a:rPr lang="zh-CN" altLang="zh-CN" dirty="0"/>
              <a:t>的差异</a:t>
            </a:r>
            <a:endParaRPr lang="zh-CN" altLang="en-US" dirty="0"/>
          </a:p>
        </p:txBody>
      </p:sp>
    </p:spTree>
    <p:extLst>
      <p:ext uri="{BB962C8B-B14F-4D97-AF65-F5344CB8AC3E}">
        <p14:creationId xmlns:p14="http://schemas.microsoft.com/office/powerpoint/2010/main" val="353407966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98390" y="1297488"/>
            <a:ext cx="8116219" cy="4830595"/>
          </a:xfrm>
        </p:spPr>
        <p:txBody>
          <a:bodyPr/>
          <a:lstStyle/>
          <a:p>
            <a:r>
              <a:rPr lang="en-US" altLang="zh-CN" dirty="0" err="1"/>
              <a:t>CertificateVerify</a:t>
            </a:r>
            <a:r>
              <a:rPr lang="zh-CN" altLang="en-US" dirty="0"/>
              <a:t>消息</a:t>
            </a:r>
            <a:endParaRPr lang="en-US" altLang="zh-CN" dirty="0"/>
          </a:p>
          <a:p>
            <a:pPr lvl="1"/>
            <a:r>
              <a:rPr lang="en-US" altLang="zh-CN" dirty="0"/>
              <a:t>TLS</a:t>
            </a:r>
            <a:r>
              <a:rPr lang="zh-CN" altLang="zh-CN" dirty="0"/>
              <a:t>在</a:t>
            </a:r>
            <a:r>
              <a:rPr lang="en-US" altLang="zh-CN" dirty="0" err="1"/>
              <a:t>CertificateVerify</a:t>
            </a:r>
            <a:r>
              <a:rPr lang="zh-CN" altLang="zh-CN" dirty="0"/>
              <a:t>消息中计算</a:t>
            </a:r>
            <a:r>
              <a:rPr lang="en-US" altLang="zh-CN" dirty="0"/>
              <a:t>MD5</a:t>
            </a:r>
            <a:r>
              <a:rPr lang="zh-CN" altLang="zh-CN" dirty="0"/>
              <a:t>和</a:t>
            </a:r>
            <a:r>
              <a:rPr lang="en-US" altLang="zh-CN" dirty="0"/>
              <a:t>SHA-1</a:t>
            </a:r>
            <a:r>
              <a:rPr lang="zh-CN" altLang="zh-CN" dirty="0"/>
              <a:t>散列码时，计算的输入与</a:t>
            </a:r>
            <a:r>
              <a:rPr lang="en-US" altLang="zh-CN" dirty="0"/>
              <a:t>SSL 3.0</a:t>
            </a:r>
            <a:r>
              <a:rPr lang="zh-CN" altLang="zh-CN" dirty="0"/>
              <a:t>有少许差别，但安全性相当</a:t>
            </a:r>
            <a:endParaRPr lang="en-US" altLang="zh-CN" dirty="0"/>
          </a:p>
          <a:p>
            <a:pPr lvl="2"/>
            <a:r>
              <a:rPr lang="zh-CN" altLang="zh-CN" dirty="0"/>
              <a:t>仅对</a:t>
            </a:r>
            <a:r>
              <a:rPr lang="en-US" altLang="zh-CN" dirty="0" err="1"/>
              <a:t>handshake_message</a:t>
            </a:r>
            <a:r>
              <a:rPr lang="zh-CN" altLang="zh-CN" dirty="0"/>
              <a:t>进行</a:t>
            </a:r>
            <a:r>
              <a:rPr lang="en-US" altLang="zh-CN" dirty="0"/>
              <a:t>MD5</a:t>
            </a:r>
            <a:r>
              <a:rPr lang="zh-CN" altLang="zh-CN" dirty="0"/>
              <a:t>或</a:t>
            </a:r>
            <a:r>
              <a:rPr lang="en-US" altLang="zh-CN" dirty="0"/>
              <a:t>SHA-1</a:t>
            </a:r>
            <a:r>
              <a:rPr lang="zh-CN" altLang="zh-CN" dirty="0"/>
              <a:t>散列值计算，而在</a:t>
            </a:r>
            <a:r>
              <a:rPr lang="en-US" altLang="zh-CN" dirty="0"/>
              <a:t>SSL 3.0</a:t>
            </a:r>
            <a:r>
              <a:rPr lang="zh-CN" altLang="zh-CN" dirty="0"/>
              <a:t>中散列值计算还包括主密钥和填充，但这些额外信息似乎并没有增加安全性</a:t>
            </a:r>
            <a:endParaRPr lang="en-US" altLang="zh-CN" dirty="0"/>
          </a:p>
        </p:txBody>
      </p:sp>
      <p:sp>
        <p:nvSpPr>
          <p:cNvPr id="3" name="标题 2"/>
          <p:cNvSpPr>
            <a:spLocks noGrp="1"/>
          </p:cNvSpPr>
          <p:nvPr>
            <p:ph type="title"/>
          </p:nvPr>
        </p:nvSpPr>
        <p:spPr/>
        <p:txBody>
          <a:bodyPr/>
          <a:lstStyle/>
          <a:p>
            <a:r>
              <a:rPr lang="en-US" altLang="zh-CN" dirty="0"/>
              <a:t>TLS</a:t>
            </a:r>
            <a:r>
              <a:rPr lang="zh-CN" altLang="zh-CN" dirty="0"/>
              <a:t>与</a:t>
            </a:r>
            <a:r>
              <a:rPr lang="en-US" altLang="zh-CN" dirty="0"/>
              <a:t>SSL</a:t>
            </a:r>
            <a:r>
              <a:rPr lang="zh-CN" altLang="zh-CN" dirty="0"/>
              <a:t>的差异</a:t>
            </a:r>
            <a:endParaRPr lang="zh-CN" altLang="en-US" dirty="0"/>
          </a:p>
        </p:txBody>
      </p:sp>
    </p:spTree>
    <p:extLst>
      <p:ext uri="{BB962C8B-B14F-4D97-AF65-F5344CB8AC3E}">
        <p14:creationId xmlns:p14="http://schemas.microsoft.com/office/powerpoint/2010/main" val="205245785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98390" y="1297488"/>
            <a:ext cx="8116219" cy="4830595"/>
          </a:xfrm>
        </p:spPr>
        <p:txBody>
          <a:bodyPr/>
          <a:lstStyle/>
          <a:p>
            <a:r>
              <a:rPr lang="en-US" altLang="zh-CN" dirty="0"/>
              <a:t>Finished</a:t>
            </a:r>
            <a:r>
              <a:rPr lang="zh-CN" altLang="en-US" dirty="0"/>
              <a:t>消息</a:t>
            </a:r>
            <a:endParaRPr lang="en-US" altLang="zh-CN" dirty="0"/>
          </a:p>
          <a:p>
            <a:pPr lvl="1"/>
            <a:r>
              <a:rPr lang="en-US" altLang="zh-CN" dirty="0"/>
              <a:t>TLS</a:t>
            </a:r>
            <a:r>
              <a:rPr lang="zh-CN" altLang="zh-CN" dirty="0"/>
              <a:t>在</a:t>
            </a:r>
            <a:r>
              <a:rPr lang="en-US" altLang="zh-CN" dirty="0"/>
              <a:t>Finished</a:t>
            </a:r>
            <a:r>
              <a:rPr lang="zh-CN" altLang="zh-CN" dirty="0"/>
              <a:t>消息中计算</a:t>
            </a:r>
            <a:r>
              <a:rPr lang="en-US" altLang="zh-CN" dirty="0"/>
              <a:t>MD5</a:t>
            </a:r>
            <a:r>
              <a:rPr lang="zh-CN" altLang="zh-CN" dirty="0"/>
              <a:t>和</a:t>
            </a:r>
            <a:r>
              <a:rPr lang="en-US" altLang="zh-CN" dirty="0"/>
              <a:t>SHA-1</a:t>
            </a:r>
            <a:r>
              <a:rPr lang="zh-CN" altLang="zh-CN" dirty="0"/>
              <a:t>散列码时，计算的输入与</a:t>
            </a:r>
            <a:r>
              <a:rPr lang="en-US" altLang="zh-CN" dirty="0"/>
              <a:t>SSL 3.0</a:t>
            </a:r>
            <a:r>
              <a:rPr lang="zh-CN" altLang="zh-CN" dirty="0"/>
              <a:t>有少许差别，但安全性相当</a:t>
            </a:r>
            <a:endParaRPr lang="en-US" altLang="zh-CN" dirty="0"/>
          </a:p>
        </p:txBody>
      </p:sp>
      <p:sp>
        <p:nvSpPr>
          <p:cNvPr id="3" name="标题 2"/>
          <p:cNvSpPr>
            <a:spLocks noGrp="1"/>
          </p:cNvSpPr>
          <p:nvPr>
            <p:ph type="title"/>
          </p:nvPr>
        </p:nvSpPr>
        <p:spPr/>
        <p:txBody>
          <a:bodyPr/>
          <a:lstStyle/>
          <a:p>
            <a:r>
              <a:rPr lang="en-US" altLang="zh-CN" dirty="0"/>
              <a:t>TLS</a:t>
            </a:r>
            <a:r>
              <a:rPr lang="zh-CN" altLang="zh-CN" dirty="0"/>
              <a:t>与</a:t>
            </a:r>
            <a:r>
              <a:rPr lang="en-US" altLang="zh-CN" dirty="0"/>
              <a:t>SSL</a:t>
            </a:r>
            <a:r>
              <a:rPr lang="zh-CN" altLang="zh-CN" dirty="0"/>
              <a:t>的差异</a:t>
            </a:r>
            <a:endParaRPr lang="zh-CN" altLang="en-US" dirty="0"/>
          </a:p>
        </p:txBody>
      </p:sp>
      <p:pic>
        <p:nvPicPr>
          <p:cNvPr id="4" name="图片 3"/>
          <p:cNvPicPr>
            <a:picLocks noChangeAspect="1"/>
          </p:cNvPicPr>
          <p:nvPr/>
        </p:nvPicPr>
        <p:blipFill>
          <a:blip r:embed="rId2"/>
          <a:stretch>
            <a:fillRect/>
          </a:stretch>
        </p:blipFill>
        <p:spPr>
          <a:xfrm>
            <a:off x="498390" y="3882189"/>
            <a:ext cx="8244557" cy="2245894"/>
          </a:xfrm>
          <a:prstGeom prst="rect">
            <a:avLst/>
          </a:prstGeom>
          <a:ln>
            <a:solidFill>
              <a:srgbClr val="FF0000"/>
            </a:solidFill>
          </a:ln>
        </p:spPr>
      </p:pic>
    </p:spTree>
    <p:extLst>
      <p:ext uri="{BB962C8B-B14F-4D97-AF65-F5344CB8AC3E}">
        <p14:creationId xmlns:p14="http://schemas.microsoft.com/office/powerpoint/2010/main" val="333414902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98390" y="1297488"/>
            <a:ext cx="8228515" cy="4830595"/>
          </a:xfrm>
        </p:spPr>
        <p:txBody>
          <a:bodyPr/>
          <a:lstStyle/>
          <a:p>
            <a:r>
              <a:rPr lang="zh-CN" altLang="en-US" dirty="0"/>
              <a:t>密码计算</a:t>
            </a:r>
            <a:endParaRPr lang="en-US" altLang="zh-CN" dirty="0"/>
          </a:p>
          <a:p>
            <a:pPr lvl="1"/>
            <a:r>
              <a:rPr lang="en-US" altLang="zh-CN" dirty="0"/>
              <a:t>TLS</a:t>
            </a:r>
            <a:r>
              <a:rPr lang="zh-CN" altLang="zh-CN" dirty="0"/>
              <a:t>和</a:t>
            </a:r>
            <a:r>
              <a:rPr lang="en-US" altLang="zh-CN" dirty="0"/>
              <a:t>SSL 3.0</a:t>
            </a:r>
            <a:r>
              <a:rPr lang="zh-CN" altLang="zh-CN" dirty="0"/>
              <a:t>在计算主密钥值（</a:t>
            </a:r>
            <a:r>
              <a:rPr lang="en-US" altLang="zh-CN" dirty="0"/>
              <a:t>master secret</a:t>
            </a:r>
            <a:r>
              <a:rPr lang="zh-CN" altLang="zh-CN" dirty="0"/>
              <a:t>）时采用的方式不同</a:t>
            </a:r>
            <a:r>
              <a:rPr lang="zh-CN" altLang="en-US" dirty="0"/>
              <a:t>，</a:t>
            </a:r>
            <a:r>
              <a:rPr lang="zh-CN" altLang="zh-CN" dirty="0"/>
              <a:t>过程如下：</a:t>
            </a:r>
            <a:endParaRPr lang="en-US" altLang="zh-CN" dirty="0"/>
          </a:p>
        </p:txBody>
      </p:sp>
      <p:sp>
        <p:nvSpPr>
          <p:cNvPr id="3" name="标题 2"/>
          <p:cNvSpPr>
            <a:spLocks noGrp="1"/>
          </p:cNvSpPr>
          <p:nvPr>
            <p:ph type="title"/>
          </p:nvPr>
        </p:nvSpPr>
        <p:spPr/>
        <p:txBody>
          <a:bodyPr/>
          <a:lstStyle/>
          <a:p>
            <a:r>
              <a:rPr lang="en-US" altLang="zh-CN" dirty="0"/>
              <a:t>TLS</a:t>
            </a:r>
            <a:r>
              <a:rPr lang="zh-CN" altLang="zh-CN" dirty="0"/>
              <a:t>与</a:t>
            </a:r>
            <a:r>
              <a:rPr lang="en-US" altLang="zh-CN" dirty="0"/>
              <a:t>SSL</a:t>
            </a:r>
            <a:r>
              <a:rPr lang="zh-CN" altLang="zh-CN" dirty="0"/>
              <a:t>的差异</a:t>
            </a:r>
            <a:endParaRPr lang="zh-CN" altLang="en-US" dirty="0"/>
          </a:p>
        </p:txBody>
      </p:sp>
      <p:pic>
        <p:nvPicPr>
          <p:cNvPr id="4" name="图片 3"/>
          <p:cNvPicPr>
            <a:picLocks noChangeAspect="1"/>
          </p:cNvPicPr>
          <p:nvPr/>
        </p:nvPicPr>
        <p:blipFill>
          <a:blip r:embed="rId2"/>
          <a:stretch>
            <a:fillRect/>
          </a:stretch>
        </p:blipFill>
        <p:spPr>
          <a:xfrm>
            <a:off x="545472" y="3444541"/>
            <a:ext cx="8134350" cy="2343150"/>
          </a:xfrm>
          <a:prstGeom prst="rect">
            <a:avLst/>
          </a:prstGeom>
          <a:ln>
            <a:solidFill>
              <a:srgbClr val="FF0000"/>
            </a:solidFill>
          </a:ln>
        </p:spPr>
      </p:pic>
    </p:spTree>
    <p:extLst>
      <p:ext uri="{BB962C8B-B14F-4D97-AF65-F5344CB8AC3E}">
        <p14:creationId xmlns:p14="http://schemas.microsoft.com/office/powerpoint/2010/main" val="244087386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98390" y="1281446"/>
            <a:ext cx="8445585" cy="4830595"/>
          </a:xfrm>
        </p:spPr>
        <p:txBody>
          <a:bodyPr/>
          <a:lstStyle/>
          <a:p>
            <a:r>
              <a:rPr lang="zh-CN" altLang="en-US" dirty="0"/>
              <a:t>填充</a:t>
            </a:r>
            <a:endParaRPr lang="en-US" altLang="zh-CN" dirty="0"/>
          </a:p>
          <a:p>
            <a:pPr lvl="1"/>
            <a:r>
              <a:rPr lang="zh-CN" altLang="zh-CN" sz="2400" dirty="0"/>
              <a:t>在</a:t>
            </a:r>
            <a:r>
              <a:rPr lang="en-US" altLang="zh-CN" sz="2400" dirty="0"/>
              <a:t>SSL</a:t>
            </a:r>
            <a:r>
              <a:rPr lang="zh-CN" altLang="zh-CN" sz="2400" dirty="0"/>
              <a:t>中，填充后的数据长度正好是分组加密算法中分组长度的最小整数倍。而</a:t>
            </a:r>
            <a:r>
              <a:rPr lang="en-US" altLang="zh-CN" sz="2400" dirty="0"/>
              <a:t>TLS</a:t>
            </a:r>
            <a:r>
              <a:rPr lang="zh-CN" altLang="zh-CN" sz="2400" dirty="0"/>
              <a:t>填充后的数据长度可以是分组长度的</a:t>
            </a:r>
            <a:r>
              <a:rPr lang="zh-CN" altLang="zh-CN" sz="2400" dirty="0">
                <a:solidFill>
                  <a:srgbClr val="FF0000"/>
                </a:solidFill>
              </a:rPr>
              <a:t>任意整数倍</a:t>
            </a:r>
            <a:r>
              <a:rPr lang="zh-CN" altLang="zh-CN" sz="2400" dirty="0"/>
              <a:t>（但填充最大长度为</a:t>
            </a:r>
            <a:r>
              <a:rPr lang="en-US" altLang="zh-CN" sz="2400" dirty="0"/>
              <a:t>255</a:t>
            </a:r>
            <a:r>
              <a:rPr lang="zh-CN" altLang="zh-CN" sz="2400" dirty="0"/>
              <a:t>字节）。</a:t>
            </a:r>
            <a:endParaRPr lang="en-US" altLang="zh-CN" sz="2400" dirty="0"/>
          </a:p>
          <a:p>
            <a:pPr lvl="2"/>
            <a:r>
              <a:rPr lang="zh-CN" altLang="en-US" sz="2000" dirty="0"/>
              <a:t>例如，</a:t>
            </a:r>
            <a:r>
              <a:rPr lang="zh-CN" altLang="zh-CN" sz="2000" dirty="0"/>
              <a:t>如果明文（如果使用了压缩算法则是压缩后的明文）加</a:t>
            </a:r>
            <a:r>
              <a:rPr lang="en-US" altLang="zh-CN" sz="2000" dirty="0"/>
              <a:t>MAC</a:t>
            </a:r>
            <a:r>
              <a:rPr lang="zh-CN" altLang="zh-CN" sz="2000" dirty="0"/>
              <a:t>再加上表示填充长度的</a:t>
            </a:r>
            <a:r>
              <a:rPr lang="en-US" altLang="zh-CN" sz="2000" dirty="0"/>
              <a:t>1</a:t>
            </a:r>
            <a:r>
              <a:rPr lang="zh-CN" altLang="zh-CN" sz="2000" dirty="0"/>
              <a:t>个字节共</a:t>
            </a:r>
            <a:r>
              <a:rPr lang="en-US" altLang="zh-CN" sz="2000" dirty="0"/>
              <a:t>79</a:t>
            </a:r>
            <a:r>
              <a:rPr lang="zh-CN" altLang="zh-CN" sz="2000" dirty="0"/>
              <a:t>字节，则填充长度按字节计算时可以是</a:t>
            </a:r>
            <a:r>
              <a:rPr lang="en-US" altLang="zh-CN" sz="2000" dirty="0"/>
              <a:t>1</a:t>
            </a:r>
            <a:r>
              <a:rPr lang="zh-CN" altLang="zh-CN" sz="2000" dirty="0"/>
              <a:t>、</a:t>
            </a:r>
            <a:r>
              <a:rPr lang="en-US" altLang="zh-CN" sz="2000" dirty="0"/>
              <a:t>9</a:t>
            </a:r>
            <a:r>
              <a:rPr lang="zh-CN" altLang="zh-CN" sz="2000" dirty="0"/>
              <a:t>、</a:t>
            </a:r>
            <a:r>
              <a:rPr lang="en-US" altLang="zh-CN" sz="2000" dirty="0"/>
              <a:t>17</a:t>
            </a:r>
            <a:r>
              <a:rPr lang="zh-CN" altLang="zh-CN" sz="2000" dirty="0"/>
              <a:t>、</a:t>
            </a:r>
            <a:r>
              <a:rPr lang="en-US" altLang="zh-CN" sz="2000" dirty="0"/>
              <a:t>25</a:t>
            </a:r>
            <a:r>
              <a:rPr lang="zh-CN" altLang="zh-CN" sz="2000" dirty="0"/>
              <a:t>等，直到</a:t>
            </a:r>
            <a:r>
              <a:rPr lang="en-US" altLang="zh-CN" sz="2000" dirty="0"/>
              <a:t>249</a:t>
            </a:r>
            <a:r>
              <a:rPr lang="zh-CN" altLang="zh-CN" sz="2000" dirty="0"/>
              <a:t>。这种可变填充长度可以防止基于对报文长度进行分析的攻击</a:t>
            </a:r>
            <a:endParaRPr lang="en-US" altLang="zh-CN" sz="2000" dirty="0"/>
          </a:p>
        </p:txBody>
      </p:sp>
      <p:sp>
        <p:nvSpPr>
          <p:cNvPr id="3" name="标题 2"/>
          <p:cNvSpPr>
            <a:spLocks noGrp="1"/>
          </p:cNvSpPr>
          <p:nvPr>
            <p:ph type="title"/>
          </p:nvPr>
        </p:nvSpPr>
        <p:spPr/>
        <p:txBody>
          <a:bodyPr/>
          <a:lstStyle/>
          <a:p>
            <a:r>
              <a:rPr lang="en-US" altLang="zh-CN" dirty="0"/>
              <a:t>TLS</a:t>
            </a:r>
            <a:r>
              <a:rPr lang="zh-CN" altLang="zh-CN" dirty="0"/>
              <a:t>与</a:t>
            </a:r>
            <a:r>
              <a:rPr lang="en-US" altLang="zh-CN" dirty="0"/>
              <a:t>SSL</a:t>
            </a:r>
            <a:r>
              <a:rPr lang="zh-CN" altLang="zh-CN" dirty="0"/>
              <a:t>的差异</a:t>
            </a:r>
            <a:endParaRPr lang="zh-CN" altLang="en-US" dirty="0"/>
          </a:p>
        </p:txBody>
      </p:sp>
    </p:spTree>
    <p:extLst>
      <p:ext uri="{BB962C8B-B14F-4D97-AF65-F5344CB8AC3E}">
        <p14:creationId xmlns:p14="http://schemas.microsoft.com/office/powerpoint/2010/main" val="117896308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en-US" altLang="zh-CN" dirty="0"/>
              <a:t>2018</a:t>
            </a:r>
            <a:r>
              <a:rPr lang="zh-CN" altLang="zh-CN" dirty="0"/>
              <a:t>年</a:t>
            </a:r>
            <a:r>
              <a:rPr lang="en-US" altLang="zh-CN" dirty="0"/>
              <a:t>8</a:t>
            </a:r>
            <a:r>
              <a:rPr lang="zh-CN" altLang="zh-CN" dirty="0"/>
              <a:t>月，经过</a:t>
            </a:r>
            <a:r>
              <a:rPr lang="en-US" altLang="zh-CN" dirty="0"/>
              <a:t>28</a:t>
            </a:r>
            <a:r>
              <a:rPr lang="zh-CN" altLang="zh-CN" dirty="0"/>
              <a:t>次草案后，</a:t>
            </a:r>
            <a:r>
              <a:rPr lang="en-US" altLang="zh-CN" dirty="0"/>
              <a:t>IETF</a:t>
            </a:r>
            <a:r>
              <a:rPr lang="zh-CN" altLang="zh-CN" dirty="0"/>
              <a:t>正式发布了</a:t>
            </a:r>
            <a:r>
              <a:rPr lang="en-US" altLang="zh-CN" dirty="0"/>
              <a:t>TLS 1.3</a:t>
            </a:r>
            <a:r>
              <a:rPr lang="zh-CN" altLang="zh-CN" dirty="0"/>
              <a:t>版（</a:t>
            </a:r>
            <a:r>
              <a:rPr lang="en-US" altLang="zh-CN" dirty="0"/>
              <a:t>RFC 8446</a:t>
            </a:r>
            <a:r>
              <a:rPr lang="zh-CN" altLang="zh-CN" dirty="0"/>
              <a:t>），这也是</a:t>
            </a:r>
            <a:r>
              <a:rPr lang="en-US" altLang="zh-CN" dirty="0"/>
              <a:t>TLS</a:t>
            </a:r>
            <a:r>
              <a:rPr lang="zh-CN" altLang="zh-CN" dirty="0"/>
              <a:t>演进史上最大的一次改变。改变主要集中在性能和安全性上</a:t>
            </a:r>
            <a:endParaRPr lang="zh-CN" altLang="en-US" dirty="0"/>
          </a:p>
        </p:txBody>
      </p:sp>
      <p:sp>
        <p:nvSpPr>
          <p:cNvPr id="3" name="标题 2"/>
          <p:cNvSpPr>
            <a:spLocks noGrp="1"/>
          </p:cNvSpPr>
          <p:nvPr>
            <p:ph type="title"/>
          </p:nvPr>
        </p:nvSpPr>
        <p:spPr/>
        <p:txBody>
          <a:bodyPr/>
          <a:lstStyle/>
          <a:p>
            <a:r>
              <a:rPr lang="en-US" altLang="zh-CN" dirty="0"/>
              <a:t>TLS 1.3</a:t>
            </a:r>
            <a:endParaRPr lang="zh-CN" altLang="en-US" dirty="0"/>
          </a:p>
        </p:txBody>
      </p:sp>
    </p:spTree>
    <p:extLst>
      <p:ext uri="{BB962C8B-B14F-4D97-AF65-F5344CB8AC3E}">
        <p14:creationId xmlns:p14="http://schemas.microsoft.com/office/powerpoint/2010/main" val="24219719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0352A26-A6E4-422F-BFB5-A1721ECEE7CA}"/>
              </a:ext>
            </a:extLst>
          </p:cNvPr>
          <p:cNvSpPr>
            <a:spLocks noGrp="1"/>
          </p:cNvSpPr>
          <p:nvPr>
            <p:ph idx="1"/>
          </p:nvPr>
        </p:nvSpPr>
        <p:spPr>
          <a:xfrm>
            <a:off x="429419" y="1592263"/>
            <a:ext cx="8285162" cy="4114800"/>
          </a:xfrm>
        </p:spPr>
        <p:txBody>
          <a:bodyPr/>
          <a:lstStyle/>
          <a:p>
            <a:pPr>
              <a:buSzPct val="100000"/>
            </a:pPr>
            <a:r>
              <a:rPr kumimoji="0" lang="en-US" altLang="zh-CN" dirty="0"/>
              <a:t>Web</a:t>
            </a:r>
            <a:r>
              <a:rPr kumimoji="0" lang="zh-CN" altLang="en-US" dirty="0"/>
              <a:t>服务越强大，包含安全漏洞概率就越高</a:t>
            </a:r>
            <a:endParaRPr lang="zh-CN" altLang="en-US" dirty="0"/>
          </a:p>
        </p:txBody>
      </p:sp>
      <p:sp>
        <p:nvSpPr>
          <p:cNvPr id="3" name="标题 2">
            <a:extLst>
              <a:ext uri="{FF2B5EF4-FFF2-40B4-BE49-F238E27FC236}">
                <a16:creationId xmlns:a16="http://schemas.microsoft.com/office/drawing/2014/main" id="{D359AC9F-59B1-40DC-9E00-09A9B757EE90}"/>
              </a:ext>
            </a:extLst>
          </p:cNvPr>
          <p:cNvSpPr>
            <a:spLocks noGrp="1"/>
          </p:cNvSpPr>
          <p:nvPr>
            <p:ph type="title"/>
          </p:nvPr>
        </p:nvSpPr>
        <p:spPr/>
        <p:txBody>
          <a:bodyPr/>
          <a:lstStyle/>
          <a:p>
            <a:r>
              <a:rPr lang="zh-CN" altLang="en-US" dirty="0"/>
              <a:t>对</a:t>
            </a:r>
            <a:r>
              <a:rPr lang="en-US" altLang="zh-CN" dirty="0"/>
              <a:t>Web</a:t>
            </a:r>
            <a:r>
              <a:rPr lang="zh-CN" altLang="en-US" dirty="0"/>
              <a:t>服务器的安全威胁</a:t>
            </a:r>
          </a:p>
        </p:txBody>
      </p:sp>
      <p:sp>
        <p:nvSpPr>
          <p:cNvPr id="5" name="Rectangle 3">
            <a:extLst>
              <a:ext uri="{FF2B5EF4-FFF2-40B4-BE49-F238E27FC236}">
                <a16:creationId xmlns:a16="http://schemas.microsoft.com/office/drawing/2014/main" id="{56B5D6B5-5AB1-4A3D-94B6-531E37B18E50}"/>
              </a:ext>
            </a:extLst>
          </p:cNvPr>
          <p:cNvSpPr txBox="1">
            <a:spLocks noChangeArrowheads="1"/>
          </p:cNvSpPr>
          <p:nvPr/>
        </p:nvSpPr>
        <p:spPr bwMode="gray">
          <a:xfrm>
            <a:off x="561975" y="2082801"/>
            <a:ext cx="83820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a:lstStyle>
          <a:p>
            <a:pPr eaLnBrk="1" hangingPunct="1">
              <a:buFontTx/>
              <a:buNone/>
            </a:pPr>
            <a:endParaRPr kumimoji="0" lang="zh-CN" altLang="en-US" b="0" kern="0" dirty="0">
              <a:latin typeface="Times New Roman" panose="02020603050405020304" pitchFamily="18" charset="0"/>
            </a:endParaRPr>
          </a:p>
          <a:p>
            <a:pPr eaLnBrk="1" hangingPunct="1">
              <a:buFontTx/>
              <a:buNone/>
            </a:pPr>
            <a:r>
              <a:rPr kumimoji="0" lang="en-US" altLang="zh-CN" b="0" kern="0" dirty="0">
                <a:latin typeface="Times New Roman" panose="02020603050405020304" pitchFamily="18" charset="0"/>
              </a:rPr>
              <a:t>HTTP</a:t>
            </a:r>
            <a:r>
              <a:rPr kumimoji="0" lang="zh-CN" altLang="en-US" b="0" kern="0" dirty="0">
                <a:latin typeface="Times New Roman" panose="02020603050405020304" pitchFamily="18" charset="0"/>
              </a:rPr>
              <a:t>服务可在不同权限下运行：</a:t>
            </a:r>
          </a:p>
          <a:p>
            <a:pPr eaLnBrk="1" hangingPunct="1">
              <a:buFontTx/>
              <a:buNone/>
            </a:pPr>
            <a:r>
              <a:rPr kumimoji="0" lang="en-US" altLang="zh-CN" b="0" kern="0" dirty="0">
                <a:latin typeface="Times New Roman" panose="02020603050405020304" pitchFamily="18" charset="0"/>
              </a:rPr>
              <a:t>1</a:t>
            </a:r>
            <a:r>
              <a:rPr kumimoji="0" lang="zh-CN" altLang="en-US" b="0" kern="0" dirty="0">
                <a:latin typeface="Times New Roman" panose="02020603050405020304" pitchFamily="18" charset="0"/>
              </a:rPr>
              <a:t>）高权限下提供更大灵活性，允许程序执行所有指令，并不受限制地访问系统高敏感的特权区域；</a:t>
            </a:r>
          </a:p>
          <a:p>
            <a:pPr eaLnBrk="1" hangingPunct="1">
              <a:buFontTx/>
              <a:buNone/>
            </a:pPr>
            <a:r>
              <a:rPr kumimoji="0" lang="en-US" altLang="zh-CN" b="0" kern="0" dirty="0">
                <a:latin typeface="Times New Roman" panose="02020603050405020304" pitchFamily="18" charset="0"/>
              </a:rPr>
              <a:t>2</a:t>
            </a:r>
            <a:r>
              <a:rPr kumimoji="0" lang="zh-CN" altLang="en-US" b="0" kern="0" dirty="0">
                <a:latin typeface="Times New Roman" panose="02020603050405020304" pitchFamily="18" charset="0"/>
              </a:rPr>
              <a:t>）低权限下在所运行程序周围设置逻辑栅栏，只允许它运行部分指令和访问系统中不敏感的数据区。</a:t>
            </a:r>
          </a:p>
          <a:p>
            <a:pPr eaLnBrk="1" hangingPunct="1">
              <a:buFontTx/>
              <a:buNone/>
            </a:pPr>
            <a:endParaRPr kumimoji="0" lang="zh-CN" altLang="en-US" b="0" kern="0" dirty="0">
              <a:latin typeface="Times New Roman" panose="02020603050405020304" pitchFamily="18" charset="0"/>
            </a:endParaRPr>
          </a:p>
          <a:p>
            <a:pPr eaLnBrk="1" hangingPunct="1">
              <a:buFontTx/>
              <a:buNone/>
            </a:pPr>
            <a:r>
              <a:rPr kumimoji="0" lang="zh-CN" altLang="en-US" b="0" kern="0" dirty="0">
                <a:latin typeface="Times New Roman" panose="02020603050405020304" pitchFamily="18" charset="0"/>
              </a:rPr>
              <a:t>大多数情况下</a:t>
            </a:r>
            <a:r>
              <a:rPr kumimoji="0" lang="en-US" altLang="zh-CN" b="0" kern="0" dirty="0">
                <a:latin typeface="Times New Roman" panose="02020603050405020304" pitchFamily="18" charset="0"/>
              </a:rPr>
              <a:t>HTTP</a:t>
            </a:r>
            <a:r>
              <a:rPr kumimoji="0" lang="zh-CN" altLang="en-US" b="0" kern="0" dirty="0">
                <a:latin typeface="Times New Roman" panose="02020603050405020304" pitchFamily="18" charset="0"/>
              </a:rPr>
              <a:t>服务只需运行在低权限下。 </a:t>
            </a:r>
          </a:p>
        </p:txBody>
      </p:sp>
    </p:spTree>
    <p:extLst>
      <p:ext uri="{BB962C8B-B14F-4D97-AF65-F5344CB8AC3E}">
        <p14:creationId xmlns:p14="http://schemas.microsoft.com/office/powerpoint/2010/main" val="314847420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594645" y="1457910"/>
            <a:ext cx="8036008" cy="4702258"/>
          </a:xfrm>
        </p:spPr>
        <p:txBody>
          <a:bodyPr/>
          <a:lstStyle/>
          <a:p>
            <a:r>
              <a:rPr lang="zh-CN" altLang="zh-CN" dirty="0">
                <a:solidFill>
                  <a:srgbClr val="FF0000"/>
                </a:solidFill>
              </a:rPr>
              <a:t>首先是安全上的考虑</a:t>
            </a:r>
            <a:endParaRPr lang="en-US" altLang="zh-CN" dirty="0"/>
          </a:p>
          <a:p>
            <a:pPr lvl="1"/>
            <a:r>
              <a:rPr lang="en-US" altLang="zh-CN" dirty="0"/>
              <a:t>TLS</a:t>
            </a:r>
            <a:r>
              <a:rPr lang="zh-CN" altLang="zh-CN" dirty="0"/>
              <a:t>广泛的应用使得其成为了攻击者的“众矢之的”，这些攻击或利用</a:t>
            </a:r>
            <a:r>
              <a:rPr lang="en-US" altLang="zh-CN" dirty="0"/>
              <a:t>TLS</a:t>
            </a:r>
            <a:r>
              <a:rPr lang="zh-CN" altLang="zh-CN" dirty="0"/>
              <a:t>设计本身存在的不足（如</a:t>
            </a:r>
            <a:r>
              <a:rPr lang="zh-CN" altLang="zh-CN" dirty="0">
                <a:solidFill>
                  <a:srgbClr val="FF0000"/>
                </a:solidFill>
              </a:rPr>
              <a:t>幸运十三攻击、三次握手攻击、跨协议攻击</a:t>
            </a:r>
            <a:r>
              <a:rPr lang="zh-CN" altLang="zh-CN" dirty="0"/>
              <a:t>等），或利用</a:t>
            </a:r>
            <a:r>
              <a:rPr lang="en-US" altLang="zh-CN" dirty="0"/>
              <a:t>TLS</a:t>
            </a:r>
            <a:r>
              <a:rPr lang="zh-CN" altLang="zh-CN" dirty="0"/>
              <a:t>所用密码原语本身的缺陷（如</a:t>
            </a:r>
            <a:r>
              <a:rPr lang="en-US" altLang="zh-CN" dirty="0"/>
              <a:t>RC4</a:t>
            </a:r>
            <a:r>
              <a:rPr lang="zh-CN" altLang="zh-CN" dirty="0"/>
              <a:t>加密、</a:t>
            </a:r>
            <a:r>
              <a:rPr lang="en-US" altLang="zh-CN" dirty="0"/>
              <a:t>RSA-PKCS#1v1.5</a:t>
            </a:r>
            <a:r>
              <a:rPr lang="zh-CN" altLang="zh-CN" dirty="0"/>
              <a:t>加密等），或利用</a:t>
            </a:r>
            <a:r>
              <a:rPr lang="en-US" altLang="zh-CN" dirty="0"/>
              <a:t>TLS</a:t>
            </a:r>
            <a:r>
              <a:rPr lang="zh-CN" altLang="zh-CN" dirty="0"/>
              <a:t>实现库中的漏洞（如</a:t>
            </a:r>
            <a:r>
              <a:rPr lang="zh-CN" altLang="zh-CN" dirty="0">
                <a:solidFill>
                  <a:srgbClr val="FF0000"/>
                </a:solidFill>
              </a:rPr>
              <a:t>心脏出血攻击</a:t>
            </a:r>
            <a:r>
              <a:rPr lang="zh-CN" altLang="zh-CN" dirty="0"/>
              <a:t>等）</a:t>
            </a:r>
            <a:endParaRPr lang="zh-CN" altLang="en-US" dirty="0"/>
          </a:p>
        </p:txBody>
      </p:sp>
      <p:sp>
        <p:nvSpPr>
          <p:cNvPr id="3" name="标题 2"/>
          <p:cNvSpPr>
            <a:spLocks noGrp="1"/>
          </p:cNvSpPr>
          <p:nvPr>
            <p:ph type="title"/>
          </p:nvPr>
        </p:nvSpPr>
        <p:spPr/>
        <p:txBody>
          <a:bodyPr/>
          <a:lstStyle/>
          <a:p>
            <a:r>
              <a:rPr lang="en-US" altLang="zh-CN" dirty="0"/>
              <a:t>TLS 1.3</a:t>
            </a:r>
            <a:endParaRPr lang="zh-CN" altLang="en-US" dirty="0"/>
          </a:p>
        </p:txBody>
      </p:sp>
    </p:spTree>
    <p:extLst>
      <p:ext uri="{BB962C8B-B14F-4D97-AF65-F5344CB8AC3E}">
        <p14:creationId xmlns:p14="http://schemas.microsoft.com/office/powerpoint/2010/main" val="409564583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594645" y="1457910"/>
            <a:ext cx="8036008" cy="4702258"/>
          </a:xfrm>
        </p:spPr>
        <p:txBody>
          <a:bodyPr/>
          <a:lstStyle/>
          <a:p>
            <a:r>
              <a:rPr lang="zh-CN" altLang="zh-CN" dirty="0">
                <a:solidFill>
                  <a:srgbClr val="FF0000"/>
                </a:solidFill>
              </a:rPr>
              <a:t>其次是性能上的考虑</a:t>
            </a:r>
            <a:endParaRPr lang="en-US" altLang="zh-CN" dirty="0"/>
          </a:p>
          <a:p>
            <a:pPr lvl="1"/>
            <a:r>
              <a:rPr lang="zh-CN" altLang="zh-CN" dirty="0"/>
              <a:t>近年来，对网络上所有通信使用加密传输已经成为了主流趋势，很多</a:t>
            </a:r>
            <a:r>
              <a:rPr lang="en-US" altLang="zh-CN" dirty="0"/>
              <a:t>Web</a:t>
            </a:r>
            <a:r>
              <a:rPr lang="zh-CN" altLang="zh-CN" dirty="0"/>
              <a:t>应用都开始强制使用基于</a:t>
            </a:r>
            <a:r>
              <a:rPr lang="en-US" altLang="zh-CN" dirty="0"/>
              <a:t>TLS</a:t>
            </a:r>
            <a:r>
              <a:rPr lang="zh-CN" altLang="zh-CN" dirty="0"/>
              <a:t>的</a:t>
            </a:r>
            <a:r>
              <a:rPr lang="en-US" altLang="zh-CN" dirty="0"/>
              <a:t>HTTPS</a:t>
            </a:r>
            <a:r>
              <a:rPr lang="zh-CN" altLang="zh-CN" dirty="0"/>
              <a:t>，而不是采用明文传输的</a:t>
            </a:r>
            <a:r>
              <a:rPr lang="en-US" altLang="zh-CN" dirty="0"/>
              <a:t>HTTP</a:t>
            </a:r>
            <a:r>
              <a:rPr lang="zh-CN" altLang="zh-CN" dirty="0"/>
              <a:t>。这对保护我们在网络上传输的数据避免被窃听和注入攻击有积极影响，但是不足之处在于交互双方必须运行</a:t>
            </a:r>
            <a:r>
              <a:rPr lang="zh-CN" altLang="zh-CN" dirty="0">
                <a:solidFill>
                  <a:srgbClr val="FF0000"/>
                </a:solidFill>
              </a:rPr>
              <a:t>复杂的</a:t>
            </a:r>
            <a:r>
              <a:rPr lang="en-US" altLang="zh-CN" dirty="0">
                <a:solidFill>
                  <a:srgbClr val="FF0000"/>
                </a:solidFill>
              </a:rPr>
              <a:t>TLS</a:t>
            </a:r>
            <a:r>
              <a:rPr lang="zh-CN" altLang="zh-CN" dirty="0">
                <a:solidFill>
                  <a:srgbClr val="FF0000"/>
                </a:solidFill>
              </a:rPr>
              <a:t>握手协议</a:t>
            </a:r>
            <a:r>
              <a:rPr lang="zh-CN" altLang="zh-CN" dirty="0"/>
              <a:t>才能开始传输信息。</a:t>
            </a:r>
            <a:endParaRPr lang="zh-CN" altLang="en-US" dirty="0"/>
          </a:p>
        </p:txBody>
      </p:sp>
      <p:sp>
        <p:nvSpPr>
          <p:cNvPr id="3" name="标题 2"/>
          <p:cNvSpPr>
            <a:spLocks noGrp="1"/>
          </p:cNvSpPr>
          <p:nvPr>
            <p:ph type="title"/>
          </p:nvPr>
        </p:nvSpPr>
        <p:spPr/>
        <p:txBody>
          <a:bodyPr/>
          <a:lstStyle/>
          <a:p>
            <a:r>
              <a:rPr lang="en-US" altLang="zh-CN" dirty="0"/>
              <a:t>TLS 1.3</a:t>
            </a:r>
            <a:endParaRPr lang="zh-CN" altLang="en-US" dirty="0"/>
          </a:p>
        </p:txBody>
      </p:sp>
    </p:spTree>
    <p:extLst>
      <p:ext uri="{BB962C8B-B14F-4D97-AF65-F5344CB8AC3E}">
        <p14:creationId xmlns:p14="http://schemas.microsoft.com/office/powerpoint/2010/main" val="163683357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34224" y="1297489"/>
            <a:ext cx="8349330" cy="5007058"/>
          </a:xfrm>
        </p:spPr>
        <p:txBody>
          <a:bodyPr/>
          <a:lstStyle/>
          <a:p>
            <a:pPr>
              <a:lnSpc>
                <a:spcPts val="4300"/>
              </a:lnSpc>
              <a:spcBef>
                <a:spcPts val="0"/>
              </a:spcBef>
            </a:pPr>
            <a:r>
              <a:rPr lang="zh-CN" altLang="zh-CN" dirty="0"/>
              <a:t>禁止使用</a:t>
            </a:r>
            <a:r>
              <a:rPr lang="en-US" altLang="zh-CN" dirty="0"/>
              <a:t>RSA</a:t>
            </a:r>
            <a:r>
              <a:rPr lang="zh-CN" altLang="zh-CN" dirty="0"/>
              <a:t>密钥交换算法</a:t>
            </a:r>
            <a:endParaRPr lang="en-US" altLang="zh-CN" dirty="0">
              <a:solidFill>
                <a:srgbClr val="FF0000"/>
              </a:solidFill>
            </a:endParaRPr>
          </a:p>
          <a:p>
            <a:pPr lvl="1">
              <a:lnSpc>
                <a:spcPts val="4300"/>
              </a:lnSpc>
              <a:spcBef>
                <a:spcPts val="0"/>
              </a:spcBef>
            </a:pPr>
            <a:r>
              <a:rPr lang="zh-CN" altLang="zh-CN" dirty="0"/>
              <a:t>“</a:t>
            </a:r>
            <a:r>
              <a:rPr lang="en-US" altLang="zh-CN" dirty="0"/>
              <a:t>RSA</a:t>
            </a:r>
            <a:r>
              <a:rPr lang="zh-CN" altLang="zh-CN" dirty="0"/>
              <a:t>密钥交换”</a:t>
            </a:r>
            <a:r>
              <a:rPr lang="zh-CN" altLang="en-US" dirty="0"/>
              <a:t>和</a:t>
            </a:r>
            <a:r>
              <a:rPr lang="zh-CN" altLang="zh-CN" dirty="0"/>
              <a:t>基于</a:t>
            </a:r>
            <a:r>
              <a:rPr lang="en-US" altLang="zh-CN" dirty="0"/>
              <a:t>Diffie-Hellman</a:t>
            </a:r>
            <a:r>
              <a:rPr lang="zh-CN" altLang="zh-CN" dirty="0"/>
              <a:t>协议的</a:t>
            </a:r>
            <a:r>
              <a:rPr lang="zh-CN" altLang="en-US" dirty="0"/>
              <a:t>静态（固定）</a:t>
            </a:r>
            <a:r>
              <a:rPr lang="en-US" altLang="zh-CN" dirty="0"/>
              <a:t>Diffie-Hellman</a:t>
            </a:r>
            <a:r>
              <a:rPr lang="zh-CN" altLang="zh-CN" dirty="0"/>
              <a:t>交换和瞬时</a:t>
            </a:r>
            <a:r>
              <a:rPr lang="en-US" altLang="zh-CN" dirty="0"/>
              <a:t>Diffie-Hellman</a:t>
            </a:r>
            <a:r>
              <a:rPr lang="zh-CN" altLang="zh-CN" dirty="0"/>
              <a:t>交换</a:t>
            </a:r>
            <a:r>
              <a:rPr lang="zh-CN" altLang="en-US" dirty="0"/>
              <a:t>，</a:t>
            </a:r>
            <a:r>
              <a:rPr lang="zh-CN" altLang="zh-CN" dirty="0"/>
              <a:t>这两种模式都可以让客户端和服务器得到共享</a:t>
            </a:r>
            <a:r>
              <a:rPr lang="zh-CN" altLang="en-US" dirty="0"/>
              <a:t>密</a:t>
            </a:r>
            <a:r>
              <a:rPr lang="zh-CN" altLang="zh-CN" dirty="0"/>
              <a:t>钥，但是</a:t>
            </a:r>
            <a:r>
              <a:rPr lang="en-US" altLang="zh-CN" dirty="0">
                <a:solidFill>
                  <a:srgbClr val="FF0000"/>
                </a:solidFill>
              </a:rPr>
              <a:t>RSA</a:t>
            </a:r>
            <a:r>
              <a:rPr lang="zh-CN" altLang="zh-CN" dirty="0">
                <a:solidFill>
                  <a:srgbClr val="FF0000"/>
                </a:solidFill>
              </a:rPr>
              <a:t>模式有一个严重的缺陷：它不满足前向保密</a:t>
            </a:r>
            <a:r>
              <a:rPr lang="zh-CN" altLang="zh-CN" dirty="0"/>
              <a:t>（</a:t>
            </a:r>
            <a:r>
              <a:rPr lang="en-US" altLang="zh-CN" dirty="0"/>
              <a:t>forward secret</a:t>
            </a:r>
            <a:r>
              <a:rPr lang="zh-CN" altLang="zh-CN" dirty="0"/>
              <a:t>）</a:t>
            </a:r>
            <a:r>
              <a:rPr lang="zh-CN" altLang="en-US" dirty="0"/>
              <a:t>，以及</a:t>
            </a:r>
            <a:r>
              <a:rPr lang="zh-CN" altLang="zh-CN" dirty="0">
                <a:solidFill>
                  <a:srgbClr val="FF0000"/>
                </a:solidFill>
              </a:rPr>
              <a:t>“百万消息攻击”</a:t>
            </a:r>
            <a:r>
              <a:rPr lang="zh-CN" altLang="en-US" dirty="0"/>
              <a:t>等攻击</a:t>
            </a:r>
            <a:endParaRPr lang="en-US" altLang="zh-CN" dirty="0"/>
          </a:p>
          <a:p>
            <a:pPr lvl="1">
              <a:lnSpc>
                <a:spcPts val="4300"/>
              </a:lnSpc>
              <a:spcBef>
                <a:spcPts val="0"/>
              </a:spcBef>
            </a:pPr>
            <a:r>
              <a:rPr lang="zh-CN" altLang="en-US" dirty="0"/>
              <a:t>仅</a:t>
            </a:r>
            <a:r>
              <a:rPr lang="zh-CN" altLang="zh-CN" dirty="0"/>
              <a:t>保留</a:t>
            </a:r>
            <a:r>
              <a:rPr lang="zh-CN" altLang="zh-CN" dirty="0">
                <a:solidFill>
                  <a:srgbClr val="FF0000"/>
                </a:solidFill>
              </a:rPr>
              <a:t>瞬时</a:t>
            </a:r>
            <a:r>
              <a:rPr lang="en-US" altLang="zh-CN" dirty="0">
                <a:solidFill>
                  <a:srgbClr val="FF0000"/>
                </a:solidFill>
              </a:rPr>
              <a:t>Diffie-Hellman</a:t>
            </a:r>
            <a:r>
              <a:rPr lang="zh-CN" altLang="zh-CN" dirty="0"/>
              <a:t>作为唯一</a:t>
            </a:r>
            <a:r>
              <a:rPr lang="zh-CN" altLang="en-US" dirty="0"/>
              <a:t>的</a:t>
            </a:r>
            <a:r>
              <a:rPr lang="zh-CN" altLang="zh-CN" dirty="0"/>
              <a:t>秘钥交换机制</a:t>
            </a:r>
            <a:endParaRPr lang="zh-CN" altLang="en-US" dirty="0"/>
          </a:p>
        </p:txBody>
      </p:sp>
      <p:sp>
        <p:nvSpPr>
          <p:cNvPr id="3" name="标题 2"/>
          <p:cNvSpPr>
            <a:spLocks noGrp="1"/>
          </p:cNvSpPr>
          <p:nvPr>
            <p:ph type="title"/>
          </p:nvPr>
        </p:nvSpPr>
        <p:spPr/>
        <p:txBody>
          <a:bodyPr/>
          <a:lstStyle/>
          <a:p>
            <a:r>
              <a:rPr lang="en-US" altLang="zh-CN" dirty="0"/>
              <a:t>TLS 1.3</a:t>
            </a:r>
            <a:r>
              <a:rPr lang="zh-CN" altLang="en-US" dirty="0"/>
              <a:t>：密钥交换</a:t>
            </a:r>
          </a:p>
        </p:txBody>
      </p:sp>
    </p:spTree>
    <p:extLst>
      <p:ext uri="{BB962C8B-B14F-4D97-AF65-F5344CB8AC3E}">
        <p14:creationId xmlns:p14="http://schemas.microsoft.com/office/powerpoint/2010/main" val="403559695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7E2E2DF-B1A4-4919-8D37-1BADA0BAB1A2}"/>
              </a:ext>
            </a:extLst>
          </p:cNvPr>
          <p:cNvSpPr>
            <a:spLocks noGrp="1"/>
          </p:cNvSpPr>
          <p:nvPr>
            <p:ph idx="1"/>
          </p:nvPr>
        </p:nvSpPr>
        <p:spPr>
          <a:xfrm>
            <a:off x="540279" y="1371600"/>
            <a:ext cx="7772400" cy="4114800"/>
          </a:xfrm>
        </p:spPr>
        <p:txBody>
          <a:bodyPr/>
          <a:lstStyle/>
          <a:p>
            <a:r>
              <a:rPr lang="zh-CN" altLang="en-US" dirty="0"/>
              <a:t>密钥交换：</a:t>
            </a:r>
            <a:r>
              <a:rPr lang="en-US" altLang="zh-CN" dirty="0">
                <a:solidFill>
                  <a:srgbClr val="FF0000"/>
                </a:solidFill>
              </a:rPr>
              <a:t>TLS 1.2 </a:t>
            </a:r>
            <a:r>
              <a:rPr lang="en-US" altLang="zh-CN" dirty="0"/>
              <a:t>vs. TLS 1.3</a:t>
            </a:r>
            <a:endParaRPr lang="zh-CN" altLang="en-US" dirty="0"/>
          </a:p>
        </p:txBody>
      </p:sp>
      <p:sp>
        <p:nvSpPr>
          <p:cNvPr id="3" name="标题 2">
            <a:extLst>
              <a:ext uri="{FF2B5EF4-FFF2-40B4-BE49-F238E27FC236}">
                <a16:creationId xmlns:a16="http://schemas.microsoft.com/office/drawing/2014/main" id="{F8651D32-07D8-44D1-A0B8-D4D28148F5EB}"/>
              </a:ext>
            </a:extLst>
          </p:cNvPr>
          <p:cNvSpPr>
            <a:spLocks noGrp="1"/>
          </p:cNvSpPr>
          <p:nvPr>
            <p:ph type="title"/>
          </p:nvPr>
        </p:nvSpPr>
        <p:spPr/>
        <p:txBody>
          <a:bodyPr/>
          <a:lstStyle/>
          <a:p>
            <a:r>
              <a:rPr lang="en-US" altLang="zh-CN" dirty="0"/>
              <a:t>TLS 1.3</a:t>
            </a:r>
            <a:r>
              <a:rPr lang="zh-CN" altLang="en-US" dirty="0"/>
              <a:t>：密钥交换</a:t>
            </a:r>
          </a:p>
        </p:txBody>
      </p:sp>
      <p:pic>
        <p:nvPicPr>
          <p:cNvPr id="4098" name="Picture 2" descr="https://cdn.nlark.com/yuque/0/2020/png/148941/1588572037763-2895f7c1-66c3-439e-9cf7-74a12d65f290.png?x-oss-process=image%2Fwatermark%2Ctype_d3F5LW1pY3JvaGVp%2Csize_10%2Ctext_c25vb3B5%2Ccolor_FFFFFF%2Cshadow_50%2Ct_80%2Cg_se%2Cx_10%2Cy_10">
            <a:extLst>
              <a:ext uri="{FF2B5EF4-FFF2-40B4-BE49-F238E27FC236}">
                <a16:creationId xmlns:a16="http://schemas.microsoft.com/office/drawing/2014/main" id="{CEEC7D2C-5CC6-4B0A-B1E4-5D9326A788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1042" y="1965325"/>
            <a:ext cx="8312679" cy="4749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357504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7E2E2DF-B1A4-4919-8D37-1BADA0BAB1A2}"/>
              </a:ext>
            </a:extLst>
          </p:cNvPr>
          <p:cNvSpPr>
            <a:spLocks noGrp="1"/>
          </p:cNvSpPr>
          <p:nvPr>
            <p:ph idx="1"/>
          </p:nvPr>
        </p:nvSpPr>
        <p:spPr>
          <a:xfrm>
            <a:off x="540279" y="1371600"/>
            <a:ext cx="7772400" cy="4114800"/>
          </a:xfrm>
        </p:spPr>
        <p:txBody>
          <a:bodyPr/>
          <a:lstStyle/>
          <a:p>
            <a:r>
              <a:rPr lang="zh-CN" altLang="en-US" dirty="0"/>
              <a:t>密钥交换：</a:t>
            </a:r>
            <a:r>
              <a:rPr lang="en-US" altLang="zh-CN" dirty="0"/>
              <a:t>TLS 1.2 vs. </a:t>
            </a:r>
            <a:r>
              <a:rPr lang="en-US" altLang="zh-CN" dirty="0">
                <a:solidFill>
                  <a:srgbClr val="FF0000"/>
                </a:solidFill>
              </a:rPr>
              <a:t>TLS 1.3</a:t>
            </a:r>
            <a:endParaRPr lang="zh-CN" altLang="en-US" dirty="0">
              <a:solidFill>
                <a:srgbClr val="FF0000"/>
              </a:solidFill>
            </a:endParaRPr>
          </a:p>
        </p:txBody>
      </p:sp>
      <p:sp>
        <p:nvSpPr>
          <p:cNvPr id="3" name="标题 2">
            <a:extLst>
              <a:ext uri="{FF2B5EF4-FFF2-40B4-BE49-F238E27FC236}">
                <a16:creationId xmlns:a16="http://schemas.microsoft.com/office/drawing/2014/main" id="{F8651D32-07D8-44D1-A0B8-D4D28148F5EB}"/>
              </a:ext>
            </a:extLst>
          </p:cNvPr>
          <p:cNvSpPr>
            <a:spLocks noGrp="1"/>
          </p:cNvSpPr>
          <p:nvPr>
            <p:ph type="title"/>
          </p:nvPr>
        </p:nvSpPr>
        <p:spPr/>
        <p:txBody>
          <a:bodyPr/>
          <a:lstStyle/>
          <a:p>
            <a:r>
              <a:rPr lang="en-US" altLang="zh-CN" dirty="0"/>
              <a:t>TLS 1.3</a:t>
            </a:r>
            <a:r>
              <a:rPr lang="zh-CN" altLang="en-US" dirty="0"/>
              <a:t>：密钥交换</a:t>
            </a:r>
          </a:p>
        </p:txBody>
      </p:sp>
      <p:pic>
        <p:nvPicPr>
          <p:cNvPr id="5122" name="Picture 2" descr="https://cdn.nlark.com/yuque/0/2020/png/148941/1588572467444-5c78b80a-3dc8-4705-a09c-eb1016e8720f.png?x-oss-process=image%2Fwatermark%2Ctype_d3F5LW1pY3JvaGVp%2Csize_10%2Ctext_c25vb3B5%2Ccolor_FFFFFF%2Cshadow_50%2Ct_80%2Cg_se%2Cx_10%2Cy_10">
            <a:extLst>
              <a:ext uri="{FF2B5EF4-FFF2-40B4-BE49-F238E27FC236}">
                <a16:creationId xmlns:a16="http://schemas.microsoft.com/office/drawing/2014/main" id="{D44BC157-CE95-4ED8-A5E9-7CD4A138CE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432050"/>
            <a:ext cx="9144000" cy="3324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596518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34224" y="1297489"/>
            <a:ext cx="8349330" cy="5007058"/>
          </a:xfrm>
        </p:spPr>
        <p:txBody>
          <a:bodyPr/>
          <a:lstStyle/>
          <a:p>
            <a:pPr>
              <a:lnSpc>
                <a:spcPts val="4300"/>
              </a:lnSpc>
              <a:spcBef>
                <a:spcPts val="0"/>
              </a:spcBef>
            </a:pPr>
            <a:r>
              <a:rPr lang="zh-CN" altLang="en-US" dirty="0"/>
              <a:t>减少不安全的</a:t>
            </a:r>
            <a:r>
              <a:rPr lang="en-US" altLang="zh-CN" dirty="0"/>
              <a:t>Diffie-Hellman</a:t>
            </a:r>
            <a:r>
              <a:rPr lang="zh-CN" altLang="en-US" dirty="0"/>
              <a:t>参数选项</a:t>
            </a:r>
            <a:endParaRPr lang="en-US" altLang="zh-CN" dirty="0">
              <a:solidFill>
                <a:srgbClr val="FF0000"/>
              </a:solidFill>
            </a:endParaRPr>
          </a:p>
          <a:p>
            <a:pPr lvl="1">
              <a:lnSpc>
                <a:spcPts val="4300"/>
              </a:lnSpc>
              <a:spcBef>
                <a:spcPts val="0"/>
              </a:spcBef>
            </a:pPr>
            <a:r>
              <a:rPr lang="zh-CN" altLang="zh-CN" dirty="0"/>
              <a:t>选择</a:t>
            </a:r>
            <a:r>
              <a:rPr lang="en-US" altLang="zh-CN" dirty="0"/>
              <a:t>Diffie-Hellman</a:t>
            </a:r>
            <a:r>
              <a:rPr lang="zh-CN" altLang="zh-CN" dirty="0"/>
              <a:t>参数时，提供太多的选项会导致选择出错误的选项</a:t>
            </a:r>
            <a:r>
              <a:rPr lang="zh-CN" altLang="en-US" dirty="0"/>
              <a:t>。</a:t>
            </a:r>
            <a:endParaRPr lang="en-US" altLang="zh-CN" dirty="0"/>
          </a:p>
          <a:p>
            <a:pPr lvl="1">
              <a:lnSpc>
                <a:spcPts val="4300"/>
              </a:lnSpc>
              <a:spcBef>
                <a:spcPts val="0"/>
              </a:spcBef>
            </a:pPr>
            <a:endParaRPr lang="zh-CN" altLang="en-US" dirty="0"/>
          </a:p>
        </p:txBody>
      </p:sp>
      <p:sp>
        <p:nvSpPr>
          <p:cNvPr id="3" name="标题 2"/>
          <p:cNvSpPr>
            <a:spLocks noGrp="1"/>
          </p:cNvSpPr>
          <p:nvPr>
            <p:ph type="title"/>
          </p:nvPr>
        </p:nvSpPr>
        <p:spPr/>
        <p:txBody>
          <a:bodyPr/>
          <a:lstStyle/>
          <a:p>
            <a:r>
              <a:rPr lang="en-US" altLang="zh-CN" dirty="0"/>
              <a:t>TLS 1.3</a:t>
            </a:r>
            <a:r>
              <a:rPr lang="zh-CN" altLang="en-US" dirty="0"/>
              <a:t>：密钥交换</a:t>
            </a:r>
          </a:p>
        </p:txBody>
      </p:sp>
      <p:pic>
        <p:nvPicPr>
          <p:cNvPr id="4" name="图片 3"/>
          <p:cNvPicPr>
            <a:picLocks noChangeAspect="1"/>
          </p:cNvPicPr>
          <p:nvPr/>
        </p:nvPicPr>
        <p:blipFill>
          <a:blip r:embed="rId2"/>
          <a:stretch>
            <a:fillRect/>
          </a:stretch>
        </p:blipFill>
        <p:spPr>
          <a:xfrm>
            <a:off x="1150938" y="3186864"/>
            <a:ext cx="7077075" cy="2762250"/>
          </a:xfrm>
          <a:prstGeom prst="rect">
            <a:avLst/>
          </a:prstGeom>
          <a:ln>
            <a:solidFill>
              <a:srgbClr val="FF0000"/>
            </a:solidFill>
          </a:ln>
        </p:spPr>
      </p:pic>
    </p:spTree>
    <p:extLst>
      <p:ext uri="{BB962C8B-B14F-4D97-AF65-F5344CB8AC3E}">
        <p14:creationId xmlns:p14="http://schemas.microsoft.com/office/powerpoint/2010/main" val="263337399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18182" y="1538120"/>
            <a:ext cx="8084134" cy="4413500"/>
          </a:xfrm>
        </p:spPr>
        <p:txBody>
          <a:bodyPr/>
          <a:lstStyle/>
          <a:p>
            <a:pPr>
              <a:lnSpc>
                <a:spcPts val="4300"/>
              </a:lnSpc>
              <a:spcBef>
                <a:spcPts val="0"/>
              </a:spcBef>
            </a:pPr>
            <a:r>
              <a:rPr lang="zh-CN" altLang="en-US" dirty="0"/>
              <a:t>删除不安全的认证加密方法</a:t>
            </a:r>
            <a:endParaRPr lang="en-US" altLang="zh-CN" dirty="0">
              <a:solidFill>
                <a:srgbClr val="FF0000"/>
              </a:solidFill>
            </a:endParaRPr>
          </a:p>
          <a:p>
            <a:pPr lvl="1">
              <a:lnSpc>
                <a:spcPts val="4300"/>
              </a:lnSpc>
              <a:spcBef>
                <a:spcPts val="0"/>
              </a:spcBef>
            </a:pPr>
            <a:r>
              <a:rPr lang="en-US" altLang="zh-CN" dirty="0"/>
              <a:t>CBC </a:t>
            </a:r>
            <a:r>
              <a:rPr lang="zh-CN" altLang="zh-CN" dirty="0"/>
              <a:t>模式和填充之间的交互也是</a:t>
            </a:r>
            <a:r>
              <a:rPr lang="en-US" altLang="zh-CN" dirty="0"/>
              <a:t> SSL3.0</a:t>
            </a:r>
            <a:r>
              <a:rPr lang="zh-CN" altLang="zh-CN" dirty="0"/>
              <a:t>和一些</a:t>
            </a:r>
            <a:r>
              <a:rPr lang="en-US" altLang="zh-CN" dirty="0"/>
              <a:t> TLS </a:t>
            </a:r>
            <a:r>
              <a:rPr lang="zh-CN" altLang="zh-CN" dirty="0"/>
              <a:t>实现中出现的著名的</a:t>
            </a:r>
            <a:r>
              <a:rPr lang="en-US" altLang="zh-CN" dirty="0"/>
              <a:t>POODLE </a:t>
            </a:r>
            <a:r>
              <a:rPr lang="zh-CN" altLang="zh-CN" dirty="0"/>
              <a:t>漏洞的成因</a:t>
            </a:r>
            <a:r>
              <a:rPr lang="zh-CN" altLang="en-US" dirty="0"/>
              <a:t>。</a:t>
            </a:r>
            <a:r>
              <a:rPr lang="en-US" altLang="zh-CN" dirty="0">
                <a:solidFill>
                  <a:srgbClr val="FF0000"/>
                </a:solidFill>
              </a:rPr>
              <a:t>TLS 1.3 </a:t>
            </a:r>
            <a:r>
              <a:rPr lang="zh-CN" altLang="zh-CN" dirty="0">
                <a:solidFill>
                  <a:srgbClr val="FF0000"/>
                </a:solidFill>
              </a:rPr>
              <a:t>中允许的唯一认证加密方法是</a:t>
            </a:r>
            <a:r>
              <a:rPr lang="en-US" altLang="zh-CN" dirty="0">
                <a:solidFill>
                  <a:srgbClr val="FF0000"/>
                </a:solidFill>
              </a:rPr>
              <a:t>AEAD</a:t>
            </a:r>
            <a:r>
              <a:rPr lang="zh-CN" altLang="zh-CN" dirty="0"/>
              <a:t>（</a:t>
            </a:r>
            <a:r>
              <a:rPr lang="en-US" altLang="zh-CN" dirty="0"/>
              <a:t>Authenticated Encryption with Additional Data</a:t>
            </a:r>
            <a:r>
              <a:rPr lang="zh-CN" altLang="zh-CN" dirty="0"/>
              <a:t>），它将</a:t>
            </a:r>
            <a:r>
              <a:rPr lang="zh-CN" altLang="zh-CN" dirty="0">
                <a:solidFill>
                  <a:srgbClr val="FF0000"/>
                </a:solidFill>
              </a:rPr>
              <a:t>机密性和完整性</a:t>
            </a:r>
            <a:r>
              <a:rPr lang="zh-CN" altLang="zh-CN" dirty="0"/>
              <a:t>整合到一个无缝操作中</a:t>
            </a:r>
            <a:endParaRPr lang="en-US" altLang="zh-CN" dirty="0"/>
          </a:p>
          <a:p>
            <a:pPr lvl="1">
              <a:lnSpc>
                <a:spcPts val="4300"/>
              </a:lnSpc>
              <a:spcBef>
                <a:spcPts val="0"/>
              </a:spcBef>
            </a:pPr>
            <a:endParaRPr lang="zh-CN" altLang="en-US" dirty="0"/>
          </a:p>
        </p:txBody>
      </p:sp>
      <p:sp>
        <p:nvSpPr>
          <p:cNvPr id="3" name="标题 2"/>
          <p:cNvSpPr>
            <a:spLocks noGrp="1"/>
          </p:cNvSpPr>
          <p:nvPr>
            <p:ph type="title"/>
          </p:nvPr>
        </p:nvSpPr>
        <p:spPr/>
        <p:txBody>
          <a:bodyPr/>
          <a:lstStyle/>
          <a:p>
            <a:r>
              <a:rPr lang="en-US" altLang="zh-CN" dirty="0"/>
              <a:t>TLS 1.3</a:t>
            </a:r>
            <a:r>
              <a:rPr lang="zh-CN" altLang="en-US" dirty="0"/>
              <a:t>：认证加密方法</a:t>
            </a:r>
          </a:p>
        </p:txBody>
      </p:sp>
    </p:spTree>
    <p:extLst>
      <p:ext uri="{BB962C8B-B14F-4D97-AF65-F5344CB8AC3E}">
        <p14:creationId xmlns:p14="http://schemas.microsoft.com/office/powerpoint/2010/main" val="84871235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50266" y="1457910"/>
            <a:ext cx="8084134" cy="5007058"/>
          </a:xfrm>
        </p:spPr>
        <p:txBody>
          <a:bodyPr/>
          <a:lstStyle/>
          <a:p>
            <a:pPr>
              <a:lnSpc>
                <a:spcPts val="4300"/>
              </a:lnSpc>
              <a:spcBef>
                <a:spcPts val="0"/>
              </a:spcBef>
            </a:pPr>
            <a:r>
              <a:rPr lang="zh-CN" altLang="en-US" dirty="0"/>
              <a:t>禁止一些安全性较弱的密码原语</a:t>
            </a:r>
            <a:endParaRPr lang="en-US" altLang="zh-CN" dirty="0">
              <a:solidFill>
                <a:srgbClr val="FF0000"/>
              </a:solidFill>
            </a:endParaRPr>
          </a:p>
          <a:p>
            <a:pPr lvl="1">
              <a:lnSpc>
                <a:spcPts val="4300"/>
              </a:lnSpc>
              <a:spcBef>
                <a:spcPts val="0"/>
              </a:spcBef>
            </a:pPr>
            <a:r>
              <a:rPr lang="en-US" altLang="zh-CN" dirty="0"/>
              <a:t>TLS 1.3</a:t>
            </a:r>
            <a:r>
              <a:rPr lang="zh-CN" altLang="zh-CN" dirty="0"/>
              <a:t>已删除所有可能存在问题的密码组件和密码模式，包括</a:t>
            </a:r>
            <a:r>
              <a:rPr lang="en-US" altLang="zh-CN" dirty="0"/>
              <a:t>CBC </a:t>
            </a:r>
            <a:r>
              <a:rPr lang="zh-CN" altLang="zh-CN" dirty="0"/>
              <a:t>模式密码或不安全的流式密码，如</a:t>
            </a:r>
            <a:r>
              <a:rPr lang="en-US" altLang="zh-CN" dirty="0"/>
              <a:t> RC4</a:t>
            </a:r>
            <a:r>
              <a:rPr lang="zh-CN" altLang="zh-CN" dirty="0"/>
              <a:t>。</a:t>
            </a:r>
            <a:r>
              <a:rPr lang="zh-CN" altLang="zh-CN" dirty="0">
                <a:solidFill>
                  <a:srgbClr val="FF0000"/>
                </a:solidFill>
              </a:rPr>
              <a:t>建议用</a:t>
            </a:r>
            <a:r>
              <a:rPr lang="en-US" altLang="zh-CN" dirty="0">
                <a:solidFill>
                  <a:srgbClr val="FF0000"/>
                </a:solidFill>
              </a:rPr>
              <a:t>SHA-2</a:t>
            </a:r>
            <a:r>
              <a:rPr lang="zh-CN" altLang="zh-CN" dirty="0"/>
              <a:t>，不建议使用安全性较弱的</a:t>
            </a:r>
            <a:r>
              <a:rPr lang="en-US" altLang="zh-CN" dirty="0"/>
              <a:t>MD5</a:t>
            </a:r>
            <a:r>
              <a:rPr lang="zh-CN" altLang="zh-CN" dirty="0"/>
              <a:t>和</a:t>
            </a:r>
            <a:r>
              <a:rPr lang="en-US" altLang="zh-CN" dirty="0"/>
              <a:t>SHA-1</a:t>
            </a:r>
          </a:p>
          <a:p>
            <a:pPr lvl="1">
              <a:lnSpc>
                <a:spcPts val="4300"/>
              </a:lnSpc>
              <a:spcBef>
                <a:spcPts val="0"/>
              </a:spcBef>
            </a:pPr>
            <a:endParaRPr lang="zh-CN" altLang="en-US" dirty="0"/>
          </a:p>
        </p:txBody>
      </p:sp>
      <p:sp>
        <p:nvSpPr>
          <p:cNvPr id="3" name="标题 2"/>
          <p:cNvSpPr>
            <a:spLocks noGrp="1"/>
          </p:cNvSpPr>
          <p:nvPr>
            <p:ph type="title"/>
          </p:nvPr>
        </p:nvSpPr>
        <p:spPr/>
        <p:txBody>
          <a:bodyPr/>
          <a:lstStyle/>
          <a:p>
            <a:r>
              <a:rPr lang="en-US" altLang="zh-CN" sz="4000" dirty="0"/>
              <a:t>TLS 1.3</a:t>
            </a:r>
            <a:r>
              <a:rPr lang="zh-CN" altLang="en-US" sz="4000" dirty="0"/>
              <a:t>：删除不安全的密码套件</a:t>
            </a:r>
          </a:p>
        </p:txBody>
      </p:sp>
    </p:spTree>
    <p:extLst>
      <p:ext uri="{BB962C8B-B14F-4D97-AF65-F5344CB8AC3E}">
        <p14:creationId xmlns:p14="http://schemas.microsoft.com/office/powerpoint/2010/main" val="145526087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98392" y="1361658"/>
            <a:ext cx="8084134" cy="5007058"/>
          </a:xfrm>
        </p:spPr>
        <p:txBody>
          <a:bodyPr/>
          <a:lstStyle/>
          <a:p>
            <a:pPr>
              <a:lnSpc>
                <a:spcPts val="4300"/>
              </a:lnSpc>
              <a:spcBef>
                <a:spcPts val="0"/>
              </a:spcBef>
            </a:pPr>
            <a:r>
              <a:rPr lang="zh-CN" altLang="en-US" dirty="0"/>
              <a:t>对整个握手过程签名</a:t>
            </a:r>
            <a:endParaRPr lang="en-US" altLang="zh-CN" dirty="0">
              <a:solidFill>
                <a:srgbClr val="FF0000"/>
              </a:solidFill>
            </a:endParaRPr>
          </a:p>
          <a:p>
            <a:pPr lvl="1">
              <a:lnSpc>
                <a:spcPts val="4300"/>
              </a:lnSpc>
              <a:spcBef>
                <a:spcPts val="0"/>
              </a:spcBef>
            </a:pPr>
            <a:r>
              <a:rPr lang="zh-CN" altLang="zh-CN" dirty="0"/>
              <a:t>在</a:t>
            </a:r>
            <a:r>
              <a:rPr lang="en-US" altLang="zh-CN" dirty="0"/>
              <a:t>TLS 1.2</a:t>
            </a:r>
            <a:r>
              <a:rPr lang="zh-CN" altLang="zh-CN" dirty="0"/>
              <a:t>及更早版本中，服务器的签名仅涵盖部分握手协议报文</a:t>
            </a:r>
            <a:r>
              <a:rPr lang="zh-CN" altLang="en-US" dirty="0"/>
              <a:t>，其它</a:t>
            </a:r>
            <a:r>
              <a:rPr lang="zh-CN" altLang="zh-CN" dirty="0"/>
              <a:t>使用对称</a:t>
            </a:r>
            <a:r>
              <a:rPr lang="en-US" altLang="zh-CN" dirty="0"/>
              <a:t>MAC</a:t>
            </a:r>
            <a:r>
              <a:rPr lang="zh-CN" altLang="zh-CN" dirty="0"/>
              <a:t>来确保握手未被篡改。这种疏忽导致了许多严重的安全漏洞，如</a:t>
            </a:r>
            <a:r>
              <a:rPr lang="en-US" altLang="zh-CN" dirty="0"/>
              <a:t>FREAK</a:t>
            </a:r>
            <a:r>
              <a:rPr lang="zh-CN" altLang="zh-CN" dirty="0"/>
              <a:t>、</a:t>
            </a:r>
            <a:r>
              <a:rPr lang="en-US" altLang="zh-CN" dirty="0" err="1"/>
              <a:t>LogJam</a:t>
            </a:r>
            <a:r>
              <a:rPr lang="zh-CN" altLang="zh-CN" dirty="0"/>
              <a:t>攻击等。</a:t>
            </a:r>
            <a:r>
              <a:rPr lang="en-US" altLang="zh-CN" dirty="0"/>
              <a:t>FREAK</a:t>
            </a:r>
            <a:r>
              <a:rPr lang="zh-CN" altLang="zh-CN" dirty="0"/>
              <a:t>攻击也称为</a:t>
            </a:r>
            <a:r>
              <a:rPr lang="zh-CN" altLang="zh-CN" dirty="0">
                <a:solidFill>
                  <a:srgbClr val="FF0000"/>
                </a:solidFill>
              </a:rPr>
              <a:t>降级攻击</a:t>
            </a:r>
            <a:endParaRPr lang="en-US" altLang="zh-CN" dirty="0">
              <a:solidFill>
                <a:srgbClr val="FF0000"/>
              </a:solidFill>
            </a:endParaRPr>
          </a:p>
          <a:p>
            <a:pPr lvl="1">
              <a:lnSpc>
                <a:spcPts val="4300"/>
              </a:lnSpc>
              <a:spcBef>
                <a:spcPts val="0"/>
              </a:spcBef>
            </a:pPr>
            <a:r>
              <a:rPr lang="en-US" altLang="zh-CN" dirty="0"/>
              <a:t>TLS 1.3</a:t>
            </a:r>
            <a:r>
              <a:rPr lang="zh-CN" altLang="zh-CN" dirty="0"/>
              <a:t>服务器</a:t>
            </a:r>
            <a:r>
              <a:rPr lang="zh-CN" altLang="zh-CN" dirty="0">
                <a:solidFill>
                  <a:srgbClr val="FF0000"/>
                </a:solidFill>
              </a:rPr>
              <a:t>对整个握手记录进行签名</a:t>
            </a:r>
            <a:r>
              <a:rPr lang="zh-CN" altLang="zh-CN" dirty="0"/>
              <a:t>，包括密钥协商，避免三次握手攻击。此外，还实现了</a:t>
            </a:r>
            <a:r>
              <a:rPr lang="zh-CN" altLang="zh-CN" dirty="0">
                <a:solidFill>
                  <a:srgbClr val="FF0000"/>
                </a:solidFill>
              </a:rPr>
              <a:t>握手协议和记录协议的密钥分离</a:t>
            </a:r>
            <a:r>
              <a:rPr lang="zh-CN" altLang="zh-CN" dirty="0"/>
              <a:t>。</a:t>
            </a:r>
            <a:endParaRPr lang="zh-CN" altLang="en-US" dirty="0">
              <a:solidFill>
                <a:srgbClr val="FF0000"/>
              </a:solidFill>
            </a:endParaRPr>
          </a:p>
        </p:txBody>
      </p:sp>
      <p:sp>
        <p:nvSpPr>
          <p:cNvPr id="3" name="标题 2"/>
          <p:cNvSpPr>
            <a:spLocks noGrp="1"/>
          </p:cNvSpPr>
          <p:nvPr>
            <p:ph type="title"/>
          </p:nvPr>
        </p:nvSpPr>
        <p:spPr/>
        <p:txBody>
          <a:bodyPr/>
          <a:lstStyle/>
          <a:p>
            <a:r>
              <a:rPr lang="en-US" altLang="zh-CN" dirty="0"/>
              <a:t>TLS 1.3</a:t>
            </a:r>
            <a:r>
              <a:rPr lang="zh-CN" altLang="en-US" dirty="0"/>
              <a:t>：全过程签名</a:t>
            </a:r>
          </a:p>
        </p:txBody>
      </p:sp>
    </p:spTree>
    <p:extLst>
      <p:ext uri="{BB962C8B-B14F-4D97-AF65-F5344CB8AC3E}">
        <p14:creationId xmlns:p14="http://schemas.microsoft.com/office/powerpoint/2010/main" val="302294969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98392" y="1361658"/>
            <a:ext cx="8084134" cy="5007058"/>
          </a:xfrm>
        </p:spPr>
        <p:txBody>
          <a:bodyPr/>
          <a:lstStyle/>
          <a:p>
            <a:pPr>
              <a:lnSpc>
                <a:spcPts val="4300"/>
              </a:lnSpc>
              <a:spcBef>
                <a:spcPts val="0"/>
              </a:spcBef>
            </a:pPr>
            <a:r>
              <a:rPr lang="zh-CN" altLang="en-US" dirty="0"/>
              <a:t>对整个握手过程签名</a:t>
            </a:r>
            <a:endParaRPr lang="en-US" altLang="zh-CN" dirty="0">
              <a:solidFill>
                <a:srgbClr val="FF0000"/>
              </a:solidFill>
            </a:endParaRPr>
          </a:p>
        </p:txBody>
      </p:sp>
      <p:sp>
        <p:nvSpPr>
          <p:cNvPr id="3" name="标题 2"/>
          <p:cNvSpPr>
            <a:spLocks noGrp="1"/>
          </p:cNvSpPr>
          <p:nvPr>
            <p:ph type="title"/>
          </p:nvPr>
        </p:nvSpPr>
        <p:spPr/>
        <p:txBody>
          <a:bodyPr/>
          <a:lstStyle/>
          <a:p>
            <a:r>
              <a:rPr lang="en-US" altLang="zh-CN" dirty="0"/>
              <a:t>TLS 1.3</a:t>
            </a:r>
            <a:r>
              <a:rPr lang="zh-CN" altLang="en-US" dirty="0"/>
              <a:t>：全过程签名</a:t>
            </a:r>
          </a:p>
        </p:txBody>
      </p:sp>
      <p:sp>
        <p:nvSpPr>
          <p:cNvPr id="8" name="矩形 7">
            <a:extLst>
              <a:ext uri="{FF2B5EF4-FFF2-40B4-BE49-F238E27FC236}">
                <a16:creationId xmlns:a16="http://schemas.microsoft.com/office/drawing/2014/main" id="{464F37B2-9761-44DD-BFB7-7CD322C7DF7D}"/>
              </a:ext>
            </a:extLst>
          </p:cNvPr>
          <p:cNvSpPr/>
          <p:nvPr/>
        </p:nvSpPr>
        <p:spPr>
          <a:xfrm>
            <a:off x="1887701" y="6378658"/>
            <a:ext cx="1082348" cy="369332"/>
          </a:xfrm>
          <a:prstGeom prst="rect">
            <a:avLst/>
          </a:prstGeom>
        </p:spPr>
        <p:txBody>
          <a:bodyPr wrap="none">
            <a:spAutoFit/>
          </a:bodyPr>
          <a:lstStyle/>
          <a:p>
            <a:r>
              <a:rPr lang="en-US" altLang="zh-CN" dirty="0">
                <a:latin typeface="+mn-lt"/>
              </a:rPr>
              <a:t>TLS v1.2</a:t>
            </a:r>
            <a:endParaRPr lang="zh-CN" altLang="en-US" dirty="0">
              <a:latin typeface="+mn-lt"/>
            </a:endParaRPr>
          </a:p>
        </p:txBody>
      </p:sp>
      <p:pic>
        <p:nvPicPr>
          <p:cNvPr id="4" name="图片 3">
            <a:extLst>
              <a:ext uri="{FF2B5EF4-FFF2-40B4-BE49-F238E27FC236}">
                <a16:creationId xmlns:a16="http://schemas.microsoft.com/office/drawing/2014/main" id="{5AF4D1EF-C114-4CB8-977D-C00430547BD1}"/>
              </a:ext>
            </a:extLst>
          </p:cNvPr>
          <p:cNvPicPr>
            <a:picLocks noChangeAspect="1"/>
          </p:cNvPicPr>
          <p:nvPr/>
        </p:nvPicPr>
        <p:blipFill>
          <a:blip r:embed="rId3"/>
          <a:stretch>
            <a:fillRect/>
          </a:stretch>
        </p:blipFill>
        <p:spPr>
          <a:xfrm>
            <a:off x="285750" y="1361658"/>
            <a:ext cx="4286250" cy="4762500"/>
          </a:xfrm>
          <a:prstGeom prst="rect">
            <a:avLst/>
          </a:prstGeom>
          <a:ln>
            <a:solidFill>
              <a:schemeClr val="tx1"/>
            </a:solidFill>
          </a:ln>
        </p:spPr>
      </p:pic>
      <p:pic>
        <p:nvPicPr>
          <p:cNvPr id="11" name="内容占位符 4">
            <a:extLst>
              <a:ext uri="{FF2B5EF4-FFF2-40B4-BE49-F238E27FC236}">
                <a16:creationId xmlns:a16="http://schemas.microsoft.com/office/drawing/2014/main" id="{D9BBA985-2620-4BC9-874E-4FFE332BD5B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bwMode="auto">
          <a:xfrm>
            <a:off x="4830387" y="1685508"/>
            <a:ext cx="3964781" cy="4114800"/>
          </a:xfrm>
          <a:prstGeom prst="rect">
            <a:avLst/>
          </a:prstGeom>
          <a:noFill/>
          <a:ln w="9525">
            <a:solidFill>
              <a:schemeClr val="tx1"/>
            </a:solidFill>
            <a:miter lim="800000"/>
            <a:headEnd/>
            <a:tailEnd/>
          </a:ln>
        </p:spPr>
      </p:pic>
    </p:spTree>
    <p:extLst>
      <p:ext uri="{BB962C8B-B14F-4D97-AF65-F5344CB8AC3E}">
        <p14:creationId xmlns:p14="http://schemas.microsoft.com/office/powerpoint/2010/main" val="39384350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644959" y="1318636"/>
            <a:ext cx="8055696" cy="4114800"/>
          </a:xfrm>
        </p:spPr>
        <p:txBody>
          <a:bodyPr/>
          <a:lstStyle/>
          <a:p>
            <a:r>
              <a:rPr lang="en-US" altLang="zh-CN" dirty="0"/>
              <a:t>Web</a:t>
            </a:r>
            <a:r>
              <a:rPr lang="zh-CN" altLang="zh-CN" dirty="0"/>
              <a:t>应用程序功能与安全隐患的对应关系</a:t>
            </a:r>
            <a:endParaRPr lang="zh-CN" altLang="en-US" dirty="0"/>
          </a:p>
        </p:txBody>
      </p:sp>
      <p:sp>
        <p:nvSpPr>
          <p:cNvPr id="3" name="标题 2"/>
          <p:cNvSpPr>
            <a:spLocks noGrp="1"/>
          </p:cNvSpPr>
          <p:nvPr>
            <p:ph type="title"/>
          </p:nvPr>
        </p:nvSpPr>
        <p:spPr>
          <a:xfrm>
            <a:off x="1170853" y="207386"/>
            <a:ext cx="7793037" cy="958850"/>
          </a:xfrm>
        </p:spPr>
        <p:txBody>
          <a:bodyPr/>
          <a:lstStyle/>
          <a:p>
            <a:r>
              <a:rPr lang="zh-CN" altLang="en-US" dirty="0">
                <a:latin typeface="Times New Roman" pitchFamily="18" charset="0"/>
              </a:rPr>
              <a:t>对</a:t>
            </a:r>
            <a:r>
              <a:rPr lang="en-US" altLang="zh-CN" dirty="0">
                <a:latin typeface="Times New Roman" pitchFamily="18" charset="0"/>
              </a:rPr>
              <a:t>Web</a:t>
            </a:r>
            <a:r>
              <a:rPr lang="zh-CN" altLang="en-US" dirty="0">
                <a:latin typeface="Times New Roman" pitchFamily="18" charset="0"/>
              </a:rPr>
              <a:t>服务器的安全威胁</a:t>
            </a:r>
            <a:endParaRPr lang="zh-CN" altLang="en-US" dirty="0"/>
          </a:p>
        </p:txBody>
      </p:sp>
      <p:pic>
        <p:nvPicPr>
          <p:cNvPr id="4" name="图片 3"/>
          <p:cNvPicPr>
            <a:picLocks noChangeAspect="1"/>
          </p:cNvPicPr>
          <p:nvPr/>
        </p:nvPicPr>
        <p:blipFill>
          <a:blip r:embed="rId2"/>
          <a:stretch>
            <a:fillRect/>
          </a:stretch>
        </p:blipFill>
        <p:spPr>
          <a:xfrm>
            <a:off x="191366" y="1898072"/>
            <a:ext cx="8315325" cy="4959927"/>
          </a:xfrm>
          <a:prstGeom prst="rect">
            <a:avLst/>
          </a:prstGeom>
        </p:spPr>
      </p:pic>
    </p:spTree>
    <p:extLst>
      <p:ext uri="{BB962C8B-B14F-4D97-AF65-F5344CB8AC3E}">
        <p14:creationId xmlns:p14="http://schemas.microsoft.com/office/powerpoint/2010/main" val="173059388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98392" y="1361658"/>
            <a:ext cx="8084134" cy="5007058"/>
          </a:xfrm>
        </p:spPr>
        <p:txBody>
          <a:bodyPr/>
          <a:lstStyle/>
          <a:p>
            <a:pPr>
              <a:lnSpc>
                <a:spcPts val="4300"/>
              </a:lnSpc>
              <a:spcBef>
                <a:spcPts val="0"/>
              </a:spcBef>
            </a:pPr>
            <a:r>
              <a:rPr lang="zh-CN" altLang="en-US" dirty="0"/>
              <a:t>对整个握手过程签名</a:t>
            </a:r>
            <a:endParaRPr lang="en-US" altLang="zh-CN" dirty="0">
              <a:solidFill>
                <a:srgbClr val="FF0000"/>
              </a:solidFill>
            </a:endParaRPr>
          </a:p>
        </p:txBody>
      </p:sp>
      <p:sp>
        <p:nvSpPr>
          <p:cNvPr id="3" name="标题 2"/>
          <p:cNvSpPr>
            <a:spLocks noGrp="1"/>
          </p:cNvSpPr>
          <p:nvPr>
            <p:ph type="title"/>
          </p:nvPr>
        </p:nvSpPr>
        <p:spPr/>
        <p:txBody>
          <a:bodyPr/>
          <a:lstStyle/>
          <a:p>
            <a:r>
              <a:rPr lang="en-US" altLang="zh-CN" dirty="0"/>
              <a:t>TLS 1.3</a:t>
            </a:r>
            <a:r>
              <a:rPr lang="zh-CN" altLang="en-US" dirty="0"/>
              <a:t>：全过程签名</a:t>
            </a:r>
          </a:p>
        </p:txBody>
      </p:sp>
      <p:sp>
        <p:nvSpPr>
          <p:cNvPr id="8" name="矩形 7">
            <a:extLst>
              <a:ext uri="{FF2B5EF4-FFF2-40B4-BE49-F238E27FC236}">
                <a16:creationId xmlns:a16="http://schemas.microsoft.com/office/drawing/2014/main" id="{464F37B2-9761-44DD-BFB7-7CD322C7DF7D}"/>
              </a:ext>
            </a:extLst>
          </p:cNvPr>
          <p:cNvSpPr/>
          <p:nvPr/>
        </p:nvSpPr>
        <p:spPr>
          <a:xfrm>
            <a:off x="1887701" y="6378658"/>
            <a:ext cx="1082348" cy="369332"/>
          </a:xfrm>
          <a:prstGeom prst="rect">
            <a:avLst/>
          </a:prstGeom>
        </p:spPr>
        <p:txBody>
          <a:bodyPr wrap="none">
            <a:spAutoFit/>
          </a:bodyPr>
          <a:lstStyle/>
          <a:p>
            <a:r>
              <a:rPr lang="en-US" altLang="zh-CN" dirty="0">
                <a:latin typeface="+mn-lt"/>
              </a:rPr>
              <a:t>TLS v1.2</a:t>
            </a:r>
            <a:endParaRPr lang="zh-CN" altLang="en-US" dirty="0">
              <a:latin typeface="+mn-lt"/>
            </a:endParaRPr>
          </a:p>
        </p:txBody>
      </p:sp>
      <p:sp>
        <p:nvSpPr>
          <p:cNvPr id="9" name="矩形 8">
            <a:extLst>
              <a:ext uri="{FF2B5EF4-FFF2-40B4-BE49-F238E27FC236}">
                <a16:creationId xmlns:a16="http://schemas.microsoft.com/office/drawing/2014/main" id="{C716D9C2-6125-4CAC-BF48-6C17BEEAF5DE}"/>
              </a:ext>
            </a:extLst>
          </p:cNvPr>
          <p:cNvSpPr/>
          <p:nvPr/>
        </p:nvSpPr>
        <p:spPr>
          <a:xfrm>
            <a:off x="6038681" y="6378658"/>
            <a:ext cx="1082348" cy="369332"/>
          </a:xfrm>
          <a:prstGeom prst="rect">
            <a:avLst/>
          </a:prstGeom>
        </p:spPr>
        <p:txBody>
          <a:bodyPr wrap="none">
            <a:spAutoFit/>
          </a:bodyPr>
          <a:lstStyle/>
          <a:p>
            <a:r>
              <a:rPr lang="en-US" altLang="zh-CN" dirty="0">
                <a:latin typeface="+mn-lt"/>
              </a:rPr>
              <a:t>TLS v1.3</a:t>
            </a:r>
            <a:endParaRPr lang="zh-CN" altLang="en-US" dirty="0">
              <a:latin typeface="+mn-lt"/>
            </a:endParaRPr>
          </a:p>
        </p:txBody>
      </p:sp>
      <p:pic>
        <p:nvPicPr>
          <p:cNvPr id="4" name="图片 3">
            <a:extLst>
              <a:ext uri="{FF2B5EF4-FFF2-40B4-BE49-F238E27FC236}">
                <a16:creationId xmlns:a16="http://schemas.microsoft.com/office/drawing/2014/main" id="{5AF4D1EF-C114-4CB8-977D-C00430547BD1}"/>
              </a:ext>
            </a:extLst>
          </p:cNvPr>
          <p:cNvPicPr>
            <a:picLocks noChangeAspect="1"/>
          </p:cNvPicPr>
          <p:nvPr/>
        </p:nvPicPr>
        <p:blipFill>
          <a:blip r:embed="rId3"/>
          <a:stretch>
            <a:fillRect/>
          </a:stretch>
        </p:blipFill>
        <p:spPr>
          <a:xfrm>
            <a:off x="285750" y="1361658"/>
            <a:ext cx="4286250" cy="4762500"/>
          </a:xfrm>
          <a:prstGeom prst="rect">
            <a:avLst/>
          </a:prstGeom>
          <a:ln>
            <a:solidFill>
              <a:schemeClr val="tx1"/>
            </a:solidFill>
          </a:ln>
        </p:spPr>
      </p:pic>
      <p:pic>
        <p:nvPicPr>
          <p:cNvPr id="10" name="图片 9">
            <a:extLst>
              <a:ext uri="{FF2B5EF4-FFF2-40B4-BE49-F238E27FC236}">
                <a16:creationId xmlns:a16="http://schemas.microsoft.com/office/drawing/2014/main" id="{85C41451-4F60-47C2-BEA8-BC89C7E2B32C}"/>
              </a:ext>
            </a:extLst>
          </p:cNvPr>
          <p:cNvPicPr>
            <a:picLocks noChangeAspect="1"/>
          </p:cNvPicPr>
          <p:nvPr/>
        </p:nvPicPr>
        <p:blipFill>
          <a:blip r:embed="rId4"/>
          <a:stretch>
            <a:fillRect/>
          </a:stretch>
        </p:blipFill>
        <p:spPr>
          <a:xfrm>
            <a:off x="4698917" y="1361658"/>
            <a:ext cx="4159333" cy="4371975"/>
          </a:xfrm>
          <a:prstGeom prst="rect">
            <a:avLst/>
          </a:prstGeom>
          <a:ln>
            <a:solidFill>
              <a:schemeClr val="tx1"/>
            </a:solidFill>
          </a:ln>
        </p:spPr>
      </p:pic>
    </p:spTree>
    <p:extLst>
      <p:ext uri="{BB962C8B-B14F-4D97-AF65-F5344CB8AC3E}">
        <p14:creationId xmlns:p14="http://schemas.microsoft.com/office/powerpoint/2010/main" val="269888310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98392" y="1361658"/>
            <a:ext cx="8084134" cy="5007058"/>
          </a:xfrm>
        </p:spPr>
        <p:txBody>
          <a:bodyPr/>
          <a:lstStyle/>
          <a:p>
            <a:pPr>
              <a:lnSpc>
                <a:spcPts val="4300"/>
              </a:lnSpc>
              <a:spcBef>
                <a:spcPts val="0"/>
              </a:spcBef>
            </a:pPr>
            <a:r>
              <a:rPr lang="zh-CN" altLang="en-US" dirty="0"/>
              <a:t>性能上的改进</a:t>
            </a:r>
            <a:endParaRPr lang="en-US" altLang="zh-CN" dirty="0">
              <a:solidFill>
                <a:srgbClr val="FF0000"/>
              </a:solidFill>
            </a:endParaRPr>
          </a:p>
          <a:p>
            <a:pPr lvl="1">
              <a:lnSpc>
                <a:spcPts val="4300"/>
              </a:lnSpc>
              <a:spcBef>
                <a:spcPts val="0"/>
              </a:spcBef>
            </a:pPr>
            <a:r>
              <a:rPr lang="en-US" altLang="zh-CN" dirty="0"/>
              <a:t>SSL</a:t>
            </a:r>
            <a:r>
              <a:rPr lang="zh-CN" altLang="en-US" dirty="0"/>
              <a:t>：</a:t>
            </a:r>
            <a:r>
              <a:rPr lang="zh-CN" altLang="zh-CN" dirty="0"/>
              <a:t>“</a:t>
            </a:r>
            <a:r>
              <a:rPr lang="en-US" altLang="zh-CN" dirty="0"/>
              <a:t>2-RTT (Round Trip Time)</a:t>
            </a:r>
            <a:r>
              <a:rPr lang="zh-CN" altLang="zh-CN" dirty="0"/>
              <a:t>”</a:t>
            </a:r>
            <a:r>
              <a:rPr lang="zh-CN" altLang="en-US" dirty="0"/>
              <a:t>，</a:t>
            </a:r>
            <a:r>
              <a:rPr lang="en-US" altLang="zh-CN" dirty="0"/>
              <a:t>200ms</a:t>
            </a:r>
          </a:p>
          <a:p>
            <a:pPr lvl="1">
              <a:lnSpc>
                <a:spcPts val="4300"/>
              </a:lnSpc>
              <a:spcBef>
                <a:spcPts val="0"/>
              </a:spcBef>
            </a:pPr>
            <a:r>
              <a:rPr lang="en-US" altLang="zh-CN" dirty="0"/>
              <a:t>TLS1.3</a:t>
            </a:r>
            <a:r>
              <a:rPr lang="zh-CN" altLang="zh-CN" dirty="0"/>
              <a:t>舍弃了</a:t>
            </a:r>
            <a:r>
              <a:rPr lang="en-US" altLang="zh-CN" dirty="0"/>
              <a:t>RSA</a:t>
            </a:r>
            <a:r>
              <a:rPr lang="zh-CN" altLang="zh-CN" dirty="0"/>
              <a:t>的密钥协商过程，然后基于</a:t>
            </a:r>
            <a:r>
              <a:rPr lang="en-US" altLang="zh-CN" dirty="0"/>
              <a:t>ECDH</a:t>
            </a:r>
            <a:r>
              <a:rPr lang="zh-CN" altLang="zh-CN" dirty="0"/>
              <a:t>密钥协商算法（</a:t>
            </a:r>
            <a:r>
              <a:rPr lang="en-US" altLang="zh-CN" dirty="0"/>
              <a:t>EC</a:t>
            </a:r>
            <a:r>
              <a:rPr lang="zh-CN" altLang="zh-CN" dirty="0"/>
              <a:t>即椭圆曲线，</a:t>
            </a:r>
            <a:r>
              <a:rPr lang="en-US" altLang="zh-CN" dirty="0"/>
              <a:t>DH</a:t>
            </a:r>
            <a:r>
              <a:rPr lang="zh-CN" altLang="zh-CN" dirty="0"/>
              <a:t>是指“</a:t>
            </a:r>
            <a:r>
              <a:rPr lang="en-US" altLang="zh-CN" dirty="0"/>
              <a:t>Diffie-Hellman</a:t>
            </a:r>
            <a:r>
              <a:rPr lang="zh-CN" altLang="zh-CN" dirty="0"/>
              <a:t>”）优化了整个过程</a:t>
            </a:r>
            <a:r>
              <a:rPr lang="zh-CN" altLang="en-US" dirty="0"/>
              <a:t>，改为</a:t>
            </a:r>
            <a:r>
              <a:rPr lang="zh-CN" altLang="zh-CN" dirty="0"/>
              <a:t>“</a:t>
            </a:r>
            <a:r>
              <a:rPr lang="en-US" altLang="zh-CN" dirty="0">
                <a:solidFill>
                  <a:srgbClr val="FF0000"/>
                </a:solidFill>
              </a:rPr>
              <a:t>1-RTT</a:t>
            </a:r>
            <a:r>
              <a:rPr lang="en-US" altLang="zh-CN" dirty="0"/>
              <a:t> </a:t>
            </a:r>
            <a:r>
              <a:rPr lang="zh-CN" altLang="zh-CN" dirty="0"/>
              <a:t>”</a:t>
            </a:r>
            <a:endParaRPr lang="en-US" altLang="zh-CN" dirty="0"/>
          </a:p>
          <a:p>
            <a:pPr lvl="1">
              <a:lnSpc>
                <a:spcPts val="4300"/>
              </a:lnSpc>
              <a:spcBef>
                <a:spcPts val="0"/>
              </a:spcBef>
            </a:pPr>
            <a:r>
              <a:rPr lang="en-US" altLang="zh-CN" dirty="0"/>
              <a:t>TLS 1.3</a:t>
            </a:r>
            <a:r>
              <a:rPr lang="zh-CN" altLang="zh-CN" dirty="0"/>
              <a:t>除了对新建连接过程进行优化之外，对连接恢复过程也进行了优化，做到了零次往返（</a:t>
            </a:r>
            <a:r>
              <a:rPr lang="en-US" altLang="zh-CN" dirty="0">
                <a:solidFill>
                  <a:srgbClr val="FF0000"/>
                </a:solidFill>
              </a:rPr>
              <a:t>0-RTT</a:t>
            </a:r>
            <a:r>
              <a:rPr lang="zh-CN" altLang="zh-CN" dirty="0"/>
              <a:t>）</a:t>
            </a:r>
            <a:endParaRPr lang="en-US" altLang="zh-CN" dirty="0">
              <a:solidFill>
                <a:srgbClr val="FF0000"/>
              </a:solidFill>
            </a:endParaRPr>
          </a:p>
        </p:txBody>
      </p:sp>
      <p:sp>
        <p:nvSpPr>
          <p:cNvPr id="3" name="标题 2"/>
          <p:cNvSpPr>
            <a:spLocks noGrp="1"/>
          </p:cNvSpPr>
          <p:nvPr>
            <p:ph type="title"/>
          </p:nvPr>
        </p:nvSpPr>
        <p:spPr/>
        <p:txBody>
          <a:bodyPr/>
          <a:lstStyle/>
          <a:p>
            <a:r>
              <a:rPr lang="en-US" altLang="zh-CN" dirty="0"/>
              <a:t>TLS 1.3</a:t>
            </a:r>
            <a:r>
              <a:rPr lang="zh-CN" altLang="en-US" dirty="0"/>
              <a:t>：性能改进</a:t>
            </a:r>
          </a:p>
        </p:txBody>
      </p:sp>
    </p:spTree>
    <p:extLst>
      <p:ext uri="{BB962C8B-B14F-4D97-AF65-F5344CB8AC3E}">
        <p14:creationId xmlns:p14="http://schemas.microsoft.com/office/powerpoint/2010/main" val="208950757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AF43F113-AF1F-490E-AAE0-3101415570DF}"/>
              </a:ext>
            </a:extLst>
          </p:cNvPr>
          <p:cNvSpPr>
            <a:spLocks noGrp="1"/>
          </p:cNvSpPr>
          <p:nvPr>
            <p:ph idx="1"/>
          </p:nvPr>
        </p:nvSpPr>
        <p:spPr/>
        <p:txBody>
          <a:bodyPr/>
          <a:lstStyle/>
          <a:p>
            <a:r>
              <a:rPr lang="zh-CN" altLang="en-US" dirty="0"/>
              <a:t>性能上的考虑：握手过程的改进</a:t>
            </a:r>
          </a:p>
        </p:txBody>
      </p:sp>
      <p:sp>
        <p:nvSpPr>
          <p:cNvPr id="3" name="标题 2">
            <a:extLst>
              <a:ext uri="{FF2B5EF4-FFF2-40B4-BE49-F238E27FC236}">
                <a16:creationId xmlns:a16="http://schemas.microsoft.com/office/drawing/2014/main" id="{3BCAF9C0-097A-4FED-B6F0-7E4154AA1128}"/>
              </a:ext>
            </a:extLst>
          </p:cNvPr>
          <p:cNvSpPr>
            <a:spLocks noGrp="1"/>
          </p:cNvSpPr>
          <p:nvPr>
            <p:ph type="title"/>
          </p:nvPr>
        </p:nvSpPr>
        <p:spPr/>
        <p:txBody>
          <a:bodyPr/>
          <a:lstStyle/>
          <a:p>
            <a:r>
              <a:rPr lang="en-US" altLang="zh-CN" dirty="0"/>
              <a:t>TLS 1.3</a:t>
            </a:r>
            <a:r>
              <a:rPr lang="zh-CN" altLang="en-US" dirty="0"/>
              <a:t>：性能改进</a:t>
            </a:r>
          </a:p>
        </p:txBody>
      </p:sp>
      <p:pic>
        <p:nvPicPr>
          <p:cNvPr id="3074" name="Picture 2" descr="https://cdn.nlark.com/yuque/0/2020/jpeg/148941/1588571379519-f6bec7a6-0a06-41fe-9a39-99891d1a9845.jpeg?x-oss-process=image%2Fwatermark%2Ctype_d3F5LW1pY3JvaGVp%2Csize_14%2Ctext_c25vb3B5%2Ccolor_FFFFFF%2Cshadow_50%2Ct_80%2Cg_se%2Cx_10%2Cy_10">
            <a:extLst>
              <a:ext uri="{FF2B5EF4-FFF2-40B4-BE49-F238E27FC236}">
                <a16:creationId xmlns:a16="http://schemas.microsoft.com/office/drawing/2014/main" id="{849E4782-760A-466E-8D04-C2E66E865A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33" y="2532063"/>
            <a:ext cx="9127067" cy="3419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867570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ACD01CC6-C32D-44C1-94C5-D2A850B71C5A}"/>
              </a:ext>
            </a:extLst>
          </p:cNvPr>
          <p:cNvSpPr>
            <a:spLocks noGrp="1"/>
          </p:cNvSpPr>
          <p:nvPr>
            <p:ph idx="1"/>
          </p:nvPr>
        </p:nvSpPr>
        <p:spPr>
          <a:xfrm>
            <a:off x="685800" y="1371600"/>
            <a:ext cx="7772400" cy="4114800"/>
          </a:xfrm>
        </p:spPr>
        <p:txBody>
          <a:bodyPr/>
          <a:lstStyle/>
          <a:p>
            <a:r>
              <a:rPr lang="zh-CN" altLang="en-US" dirty="0"/>
              <a:t>性能上的改进</a:t>
            </a:r>
          </a:p>
        </p:txBody>
      </p:sp>
      <p:sp>
        <p:nvSpPr>
          <p:cNvPr id="3" name="标题 2">
            <a:extLst>
              <a:ext uri="{FF2B5EF4-FFF2-40B4-BE49-F238E27FC236}">
                <a16:creationId xmlns:a16="http://schemas.microsoft.com/office/drawing/2014/main" id="{4A545D78-5066-40FC-966F-88222036FEBC}"/>
              </a:ext>
            </a:extLst>
          </p:cNvPr>
          <p:cNvSpPr>
            <a:spLocks noGrp="1"/>
          </p:cNvSpPr>
          <p:nvPr>
            <p:ph type="title"/>
          </p:nvPr>
        </p:nvSpPr>
        <p:spPr/>
        <p:txBody>
          <a:bodyPr/>
          <a:lstStyle/>
          <a:p>
            <a:r>
              <a:rPr lang="en-US" altLang="zh-CN" dirty="0"/>
              <a:t>TLS 1.3</a:t>
            </a:r>
            <a:r>
              <a:rPr lang="zh-CN" altLang="en-US" dirty="0"/>
              <a:t>：性能改进</a:t>
            </a:r>
          </a:p>
        </p:txBody>
      </p:sp>
      <p:pic>
        <p:nvPicPr>
          <p:cNvPr id="5" name="图片 4">
            <a:extLst>
              <a:ext uri="{FF2B5EF4-FFF2-40B4-BE49-F238E27FC236}">
                <a16:creationId xmlns:a16="http://schemas.microsoft.com/office/drawing/2014/main" id="{0C45E56A-7AC8-43BE-B4CE-A03F592B3A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516" y="1257830"/>
            <a:ext cx="4739217" cy="2103438"/>
          </a:xfrm>
          <a:prstGeom prst="rect">
            <a:avLst/>
          </a:prstGeom>
          <a:ln>
            <a:solidFill>
              <a:srgbClr val="000066"/>
            </a:solidFill>
          </a:ln>
        </p:spPr>
      </p:pic>
      <p:pic>
        <p:nvPicPr>
          <p:cNvPr id="7" name="图片 6">
            <a:extLst>
              <a:ext uri="{FF2B5EF4-FFF2-40B4-BE49-F238E27FC236}">
                <a16:creationId xmlns:a16="http://schemas.microsoft.com/office/drawing/2014/main" id="{98BF3F56-6860-421B-AF73-B3974FC6E49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14121" y="3475038"/>
            <a:ext cx="6029854" cy="3152775"/>
          </a:xfrm>
          <a:prstGeom prst="rect">
            <a:avLst/>
          </a:prstGeom>
          <a:ln>
            <a:solidFill>
              <a:srgbClr val="FF0000"/>
            </a:solidFill>
          </a:ln>
        </p:spPr>
      </p:pic>
      <p:sp>
        <p:nvSpPr>
          <p:cNvPr id="8" name="文本框 7">
            <a:extLst>
              <a:ext uri="{FF2B5EF4-FFF2-40B4-BE49-F238E27FC236}">
                <a16:creationId xmlns:a16="http://schemas.microsoft.com/office/drawing/2014/main" id="{AE54255C-5006-4BBB-8BCA-1883535AA70F}"/>
              </a:ext>
            </a:extLst>
          </p:cNvPr>
          <p:cNvSpPr txBox="1"/>
          <p:nvPr/>
        </p:nvSpPr>
        <p:spPr>
          <a:xfrm flipH="1">
            <a:off x="5047456" y="1765161"/>
            <a:ext cx="2692400" cy="523220"/>
          </a:xfrm>
          <a:prstGeom prst="rect">
            <a:avLst/>
          </a:prstGeom>
          <a:noFill/>
        </p:spPr>
        <p:txBody>
          <a:bodyPr wrap="square" rtlCol="0">
            <a:spAutoFit/>
          </a:bodyPr>
          <a:lstStyle/>
          <a:p>
            <a:r>
              <a:rPr lang="en-US" altLang="zh-CN" sz="2800" b="0" dirty="0">
                <a:latin typeface="Times New Roman" panose="02020603050405020304" pitchFamily="18" charset="0"/>
                <a:cs typeface="Times New Roman" panose="02020603050405020304" pitchFamily="18" charset="0"/>
              </a:rPr>
              <a:t>TLS 1.2 2-RTT</a:t>
            </a:r>
            <a:endParaRPr lang="zh-CN" altLang="en-US" sz="2800" b="0" dirty="0">
              <a:latin typeface="Times New Roman" panose="02020603050405020304" pitchFamily="18" charset="0"/>
              <a:cs typeface="Times New Roman" panose="02020603050405020304" pitchFamily="18" charset="0"/>
            </a:endParaRPr>
          </a:p>
        </p:txBody>
      </p:sp>
      <p:sp>
        <p:nvSpPr>
          <p:cNvPr id="9" name="文本框 8">
            <a:extLst>
              <a:ext uri="{FF2B5EF4-FFF2-40B4-BE49-F238E27FC236}">
                <a16:creationId xmlns:a16="http://schemas.microsoft.com/office/drawing/2014/main" id="{8135C97F-1F11-4937-82EE-425B2E6BB2A8}"/>
              </a:ext>
            </a:extLst>
          </p:cNvPr>
          <p:cNvSpPr txBox="1"/>
          <p:nvPr/>
        </p:nvSpPr>
        <p:spPr>
          <a:xfrm flipH="1">
            <a:off x="123693" y="4963180"/>
            <a:ext cx="2692400" cy="523220"/>
          </a:xfrm>
          <a:prstGeom prst="rect">
            <a:avLst/>
          </a:prstGeom>
          <a:noFill/>
        </p:spPr>
        <p:txBody>
          <a:bodyPr wrap="square" rtlCol="0">
            <a:spAutoFit/>
          </a:bodyPr>
          <a:lstStyle/>
          <a:p>
            <a:r>
              <a:rPr lang="en-US" altLang="zh-CN" sz="2800" b="0" dirty="0">
                <a:solidFill>
                  <a:srgbClr val="FF0000"/>
                </a:solidFill>
                <a:latin typeface="Times New Roman" panose="02020603050405020304" pitchFamily="18" charset="0"/>
                <a:cs typeface="Times New Roman" panose="02020603050405020304" pitchFamily="18" charset="0"/>
              </a:rPr>
              <a:t>TLS 1.3 1-RTT</a:t>
            </a:r>
            <a:endParaRPr lang="zh-CN" altLang="en-US" sz="2800" b="0"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4623582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endParaRPr lang="zh-CN" altLang="en-US"/>
          </a:p>
        </p:txBody>
      </p:sp>
      <p:sp>
        <p:nvSpPr>
          <p:cNvPr id="3" name="标题 2"/>
          <p:cNvSpPr>
            <a:spLocks noGrp="1"/>
          </p:cNvSpPr>
          <p:nvPr>
            <p:ph type="title"/>
          </p:nvPr>
        </p:nvSpPr>
        <p:spPr/>
        <p:txBody>
          <a:bodyPr/>
          <a:lstStyle/>
          <a:p>
            <a:r>
              <a:rPr lang="zh-CN" altLang="en-US" dirty="0"/>
              <a:t>查看目标网站支持的</a:t>
            </a:r>
            <a:r>
              <a:rPr lang="en-US" altLang="zh-CN" dirty="0"/>
              <a:t>TLS</a:t>
            </a:r>
            <a:r>
              <a:rPr lang="zh-CN" altLang="en-US" dirty="0"/>
              <a:t>版本</a:t>
            </a:r>
          </a:p>
        </p:txBody>
      </p:sp>
      <p:pic>
        <p:nvPicPr>
          <p:cNvPr id="4" name="图片 3"/>
          <p:cNvPicPr>
            <a:picLocks noChangeAspect="1"/>
          </p:cNvPicPr>
          <p:nvPr/>
        </p:nvPicPr>
        <p:blipFill>
          <a:blip r:embed="rId2"/>
          <a:stretch>
            <a:fillRect/>
          </a:stretch>
        </p:blipFill>
        <p:spPr>
          <a:xfrm>
            <a:off x="1822076" y="1101725"/>
            <a:ext cx="5105400" cy="5629275"/>
          </a:xfrm>
          <a:prstGeom prst="rect">
            <a:avLst/>
          </a:prstGeom>
        </p:spPr>
      </p:pic>
    </p:spTree>
    <p:extLst>
      <p:ext uri="{BB962C8B-B14F-4D97-AF65-F5344CB8AC3E}">
        <p14:creationId xmlns:p14="http://schemas.microsoft.com/office/powerpoint/2010/main" val="352651829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6F07341-AF78-401C-AB91-397B04CE0B85}"/>
              </a:ext>
            </a:extLst>
          </p:cNvPr>
          <p:cNvSpPr>
            <a:spLocks noGrp="1"/>
          </p:cNvSpPr>
          <p:nvPr>
            <p:ph idx="1"/>
          </p:nvPr>
        </p:nvSpPr>
        <p:spPr>
          <a:xfrm>
            <a:off x="685799" y="1249363"/>
            <a:ext cx="8258175" cy="4114800"/>
          </a:xfrm>
        </p:spPr>
        <p:txBody>
          <a:bodyPr/>
          <a:lstStyle/>
          <a:p>
            <a:r>
              <a:rPr lang="en-US" altLang="zh-CN" sz="2800" dirty="0"/>
              <a:t>RFC 8998</a:t>
            </a:r>
            <a:r>
              <a:rPr lang="zh-CN" altLang="en-US" sz="2800" dirty="0"/>
              <a:t>：定义了两个</a:t>
            </a:r>
            <a:r>
              <a:rPr lang="en-US" altLang="zh-CN" sz="2800" dirty="0"/>
              <a:t>TLS 1.3</a:t>
            </a:r>
            <a:r>
              <a:rPr lang="zh-CN" altLang="en-US" sz="2800" dirty="0"/>
              <a:t>中的国密加密套件：</a:t>
            </a:r>
            <a:r>
              <a:rPr lang="en-US" altLang="zh-CN" sz="2800" dirty="0"/>
              <a:t>SM2</a:t>
            </a:r>
            <a:r>
              <a:rPr lang="zh-CN" altLang="en-US" sz="2800" dirty="0"/>
              <a:t>椭圆曲线</a:t>
            </a:r>
            <a:r>
              <a:rPr lang="en-US" altLang="zh-CN" sz="2800" dirty="0"/>
              <a:t>ID</a:t>
            </a:r>
            <a:r>
              <a:rPr lang="zh-CN" altLang="en-US" sz="2800" dirty="0"/>
              <a:t>，</a:t>
            </a:r>
            <a:r>
              <a:rPr lang="en-US" altLang="zh-CN" sz="2800" dirty="0"/>
              <a:t>SM2-SM3</a:t>
            </a:r>
            <a:r>
              <a:rPr lang="zh-CN" altLang="en-US" sz="2800" dirty="0"/>
              <a:t>的签名⽅法</a:t>
            </a:r>
          </a:p>
        </p:txBody>
      </p:sp>
      <p:sp>
        <p:nvSpPr>
          <p:cNvPr id="3" name="标题 2">
            <a:extLst>
              <a:ext uri="{FF2B5EF4-FFF2-40B4-BE49-F238E27FC236}">
                <a16:creationId xmlns:a16="http://schemas.microsoft.com/office/drawing/2014/main" id="{E1923D09-11BC-4669-B337-0A9EFAAB4B89}"/>
              </a:ext>
            </a:extLst>
          </p:cNvPr>
          <p:cNvSpPr>
            <a:spLocks noGrp="1"/>
          </p:cNvSpPr>
          <p:nvPr>
            <p:ph type="title"/>
          </p:nvPr>
        </p:nvSpPr>
        <p:spPr/>
        <p:txBody>
          <a:bodyPr/>
          <a:lstStyle/>
          <a:p>
            <a:r>
              <a:rPr lang="en-US" altLang="zh-CN" dirty="0"/>
              <a:t>TLS</a:t>
            </a:r>
            <a:r>
              <a:rPr lang="zh-CN" altLang="en-US" dirty="0"/>
              <a:t>支持国密算法</a:t>
            </a:r>
          </a:p>
        </p:txBody>
      </p:sp>
      <p:pic>
        <p:nvPicPr>
          <p:cNvPr id="4" name="图片 3">
            <a:extLst>
              <a:ext uri="{FF2B5EF4-FFF2-40B4-BE49-F238E27FC236}">
                <a16:creationId xmlns:a16="http://schemas.microsoft.com/office/drawing/2014/main" id="{419FABBD-531C-499C-9A08-ECC8ED74DFF5}"/>
              </a:ext>
            </a:extLst>
          </p:cNvPr>
          <p:cNvPicPr>
            <a:picLocks noChangeAspect="1"/>
          </p:cNvPicPr>
          <p:nvPr/>
        </p:nvPicPr>
        <p:blipFill>
          <a:blip r:embed="rId3"/>
          <a:stretch>
            <a:fillRect/>
          </a:stretch>
        </p:blipFill>
        <p:spPr>
          <a:xfrm>
            <a:off x="1150938" y="2627314"/>
            <a:ext cx="6905625" cy="3295650"/>
          </a:xfrm>
          <a:prstGeom prst="rect">
            <a:avLst/>
          </a:prstGeom>
          <a:ln>
            <a:solidFill>
              <a:srgbClr val="FF0000"/>
            </a:solidFill>
          </a:ln>
        </p:spPr>
      </p:pic>
    </p:spTree>
    <p:extLst>
      <p:ext uri="{BB962C8B-B14F-4D97-AF65-F5344CB8AC3E}">
        <p14:creationId xmlns:p14="http://schemas.microsoft.com/office/powerpoint/2010/main" val="404553778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pPr eaLnBrk="1" hangingPunct="1"/>
            <a:r>
              <a:rPr lang="zh-CN" altLang="en-US"/>
              <a:t>内容提纲</a:t>
            </a:r>
            <a:endParaRPr lang="en-US" altLang="zh-CN">
              <a:solidFill>
                <a:schemeClr val="accent1"/>
              </a:solidFill>
            </a:endParaRPr>
          </a:p>
        </p:txBody>
      </p:sp>
      <p:sp>
        <p:nvSpPr>
          <p:cNvPr id="30723" name="Text Box 3"/>
          <p:cNvSpPr txBox="1">
            <a:spLocks noChangeArrowheads="1"/>
          </p:cNvSpPr>
          <p:nvPr/>
        </p:nvSpPr>
        <p:spPr bwMode="auto">
          <a:xfrm>
            <a:off x="1660525" y="722313"/>
            <a:ext cx="184150" cy="366712"/>
          </a:xfrm>
          <a:prstGeom prst="rect">
            <a:avLst/>
          </a:prstGeom>
          <a:noFill/>
          <a:ln w="9525">
            <a:noFill/>
            <a:miter lim="800000"/>
            <a:headEnd/>
            <a:tailEnd/>
          </a:ln>
        </p:spPr>
        <p:txBody>
          <a:bodyPr wrap="none">
            <a:spAutoFit/>
          </a:bodyPr>
          <a:lstStyle/>
          <a:p>
            <a:endParaRPr lang="zh-CN" altLang="en-US">
              <a:ea typeface="宋体" charset="-122"/>
            </a:endParaRPr>
          </a:p>
        </p:txBody>
      </p:sp>
      <p:sp>
        <p:nvSpPr>
          <p:cNvPr id="30724" name="Line 4"/>
          <p:cNvSpPr>
            <a:spLocks noChangeShapeType="1"/>
          </p:cNvSpPr>
          <p:nvPr/>
        </p:nvSpPr>
        <p:spPr bwMode="gray">
          <a:xfrm>
            <a:off x="1252538" y="3135100"/>
            <a:ext cx="6167437" cy="7937"/>
          </a:xfrm>
          <a:prstGeom prst="line">
            <a:avLst/>
          </a:prstGeom>
          <a:noFill/>
          <a:ln w="25400">
            <a:solidFill>
              <a:srgbClr val="C0C0C0"/>
            </a:solidFill>
            <a:prstDash val="sysDot"/>
            <a:round/>
            <a:headEnd/>
            <a:tailEnd type="oval" w="med" len="med"/>
          </a:ln>
        </p:spPr>
        <p:txBody>
          <a:bodyPr wrap="none" anchor="ctr"/>
          <a:lstStyle/>
          <a:p>
            <a:endParaRPr lang="zh-CN" altLang="en-US"/>
          </a:p>
        </p:txBody>
      </p:sp>
      <p:sp>
        <p:nvSpPr>
          <p:cNvPr id="30725" name="Rectangle 5"/>
          <p:cNvSpPr>
            <a:spLocks noChangeArrowheads="1"/>
          </p:cNvSpPr>
          <p:nvPr/>
        </p:nvSpPr>
        <p:spPr bwMode="gray">
          <a:xfrm rot="3419336">
            <a:off x="979487" y="2558838"/>
            <a:ext cx="479425" cy="520700"/>
          </a:xfrm>
          <a:prstGeom prst="rect">
            <a:avLst/>
          </a:prstGeom>
          <a:solidFill>
            <a:srgbClr val="9369E7"/>
          </a:solidFill>
          <a:ln w="9525">
            <a:miter lim="800000"/>
            <a:headEnd/>
            <a:tailEnd/>
          </a:ln>
          <a:scene3d>
            <a:camera prst="legacyPerspectiveFront">
              <a:rot lat="0" lon="1500000" rev="0"/>
            </a:camera>
            <a:lightRig rig="legacyFlat4" dir="b"/>
          </a:scene3d>
          <a:sp3d extrusionH="430200" prstMaterial="legacyMatte">
            <a:bevelT w="13500" h="13500" prst="angle"/>
            <a:bevelB w="13500" h="13500" prst="angle"/>
            <a:extrusionClr>
              <a:srgbClr val="9369E7"/>
            </a:extrusionClr>
          </a:sp3d>
        </p:spPr>
        <p:txBody>
          <a:bodyPr wrap="none" anchor="ctr">
            <a:flatTx/>
          </a:bodyPr>
          <a:lstStyle/>
          <a:p>
            <a:endParaRPr lang="zh-CN" altLang="en-US"/>
          </a:p>
        </p:txBody>
      </p:sp>
      <p:sp>
        <p:nvSpPr>
          <p:cNvPr id="30726" name="Text Box 6"/>
          <p:cNvSpPr txBox="1">
            <a:spLocks noChangeArrowheads="1"/>
          </p:cNvSpPr>
          <p:nvPr/>
        </p:nvSpPr>
        <p:spPr bwMode="gray">
          <a:xfrm>
            <a:off x="1785938" y="2522325"/>
            <a:ext cx="5346700" cy="579437"/>
          </a:xfrm>
          <a:prstGeom prst="rect">
            <a:avLst/>
          </a:prstGeom>
          <a:noFill/>
          <a:ln w="9525" algn="ctr">
            <a:noFill/>
            <a:miter lim="800000"/>
            <a:headEnd/>
            <a:tailEnd/>
          </a:ln>
        </p:spPr>
        <p:txBody>
          <a:bodyPr>
            <a:spAutoFit/>
          </a:bodyPr>
          <a:lstStyle/>
          <a:p>
            <a:pPr eaLnBrk="0" hangingPunct="0"/>
            <a:r>
              <a:rPr lang="en-US" altLang="zh-CN" sz="3200" b="1" dirty="0">
                <a:solidFill>
                  <a:srgbClr val="000000"/>
                </a:solidFill>
                <a:latin typeface="Times New Roman" panose="02020603050405020304" pitchFamily="18" charset="0"/>
                <a:cs typeface="Times New Roman" panose="02020603050405020304" pitchFamily="18" charset="0"/>
              </a:rPr>
              <a:t>12.2 Web</a:t>
            </a:r>
            <a:r>
              <a:rPr lang="zh-CN" altLang="en-US" sz="3200" b="1" dirty="0">
                <a:solidFill>
                  <a:srgbClr val="000000"/>
                </a:solidFill>
                <a:latin typeface="Times New Roman" panose="02020603050405020304" pitchFamily="18" charset="0"/>
                <a:cs typeface="Times New Roman" panose="02020603050405020304" pitchFamily="18" charset="0"/>
              </a:rPr>
              <a:t>安全的实现方法</a:t>
            </a:r>
          </a:p>
        </p:txBody>
      </p:sp>
      <p:sp>
        <p:nvSpPr>
          <p:cNvPr id="30727" name="Text Box 7"/>
          <p:cNvSpPr txBox="1">
            <a:spLocks noChangeArrowheads="1"/>
          </p:cNvSpPr>
          <p:nvPr/>
        </p:nvSpPr>
        <p:spPr bwMode="gray">
          <a:xfrm>
            <a:off x="1057275" y="2590587"/>
            <a:ext cx="354013" cy="457200"/>
          </a:xfrm>
          <a:prstGeom prst="rect">
            <a:avLst/>
          </a:prstGeom>
          <a:noFill/>
          <a:ln w="9525" algn="ctr">
            <a:noFill/>
            <a:miter lim="800000"/>
            <a:headEnd/>
            <a:tailEnd/>
          </a:ln>
        </p:spPr>
        <p:txBody>
          <a:bodyPr wrap="none">
            <a:spAutoFit/>
          </a:bodyPr>
          <a:lstStyle/>
          <a:p>
            <a:pPr algn="ctr" eaLnBrk="0" hangingPunct="0"/>
            <a:r>
              <a:rPr lang="en-US" altLang="zh-CN" sz="2400" b="1">
                <a:solidFill>
                  <a:schemeClr val="bg1"/>
                </a:solidFill>
                <a:ea typeface="宋体" charset="-122"/>
              </a:rPr>
              <a:t>2</a:t>
            </a:r>
          </a:p>
        </p:txBody>
      </p:sp>
      <p:sp>
        <p:nvSpPr>
          <p:cNvPr id="30728" name="Rectangle 8"/>
          <p:cNvSpPr>
            <a:spLocks noChangeArrowheads="1"/>
          </p:cNvSpPr>
          <p:nvPr/>
        </p:nvSpPr>
        <p:spPr bwMode="gray">
          <a:xfrm rot="3419336">
            <a:off x="973137" y="3637246"/>
            <a:ext cx="479425" cy="520700"/>
          </a:xfrm>
          <a:prstGeom prst="rect">
            <a:avLst/>
          </a:prstGeom>
          <a:solidFill>
            <a:srgbClr val="669900"/>
          </a:solidFill>
          <a:ln w="9525">
            <a:miter lim="800000"/>
            <a:headEnd/>
            <a:tailEnd/>
          </a:ln>
          <a:scene3d>
            <a:camera prst="legacyPerspectiveFront">
              <a:rot lat="0" lon="1500000" rev="0"/>
            </a:camera>
            <a:lightRig rig="legacyFlat4" dir="b"/>
          </a:scene3d>
          <a:sp3d extrusionH="430200" prstMaterial="legacyMatte">
            <a:bevelT w="13500" h="13500" prst="angle"/>
            <a:bevelB w="13500" h="13500" prst="angle"/>
            <a:extrusionClr>
              <a:srgbClr val="669900"/>
            </a:extrusionClr>
          </a:sp3d>
        </p:spPr>
        <p:txBody>
          <a:bodyPr wrap="none" anchor="ctr">
            <a:flatTx/>
          </a:bodyPr>
          <a:lstStyle/>
          <a:p>
            <a:endParaRPr lang="zh-CN" altLang="en-US"/>
          </a:p>
        </p:txBody>
      </p:sp>
      <p:sp>
        <p:nvSpPr>
          <p:cNvPr id="30729" name="Text Box 9"/>
          <p:cNvSpPr txBox="1">
            <a:spLocks noChangeArrowheads="1"/>
          </p:cNvSpPr>
          <p:nvPr/>
        </p:nvSpPr>
        <p:spPr bwMode="gray">
          <a:xfrm>
            <a:off x="1779588" y="3600733"/>
            <a:ext cx="5497512" cy="579438"/>
          </a:xfrm>
          <a:prstGeom prst="rect">
            <a:avLst/>
          </a:prstGeom>
          <a:noFill/>
          <a:ln w="9525" algn="ctr">
            <a:noFill/>
            <a:miter lim="800000"/>
            <a:headEnd/>
            <a:tailEnd/>
          </a:ln>
        </p:spPr>
        <p:txBody>
          <a:bodyPr>
            <a:spAutoFit/>
          </a:bodyPr>
          <a:lstStyle/>
          <a:p>
            <a:pPr eaLnBrk="0" hangingPunct="0"/>
            <a:r>
              <a:rPr lang="en-US" altLang="zh-CN" sz="3200" dirty="0">
                <a:solidFill>
                  <a:srgbClr val="000000"/>
                </a:solidFill>
                <a:latin typeface="Times New Roman" panose="02020603050405020304" pitchFamily="18" charset="0"/>
                <a:cs typeface="Times New Roman" panose="02020603050405020304" pitchFamily="18" charset="0"/>
              </a:rPr>
              <a:t>12.3 SSL/TLS</a:t>
            </a:r>
            <a:endParaRPr lang="zh-CN" altLang="en-US" sz="3200" b="1" dirty="0">
              <a:solidFill>
                <a:srgbClr val="000000"/>
              </a:solidFill>
              <a:latin typeface="Times New Roman" panose="02020603050405020304" pitchFamily="18" charset="0"/>
              <a:cs typeface="Times New Roman" panose="02020603050405020304" pitchFamily="18" charset="0"/>
            </a:endParaRPr>
          </a:p>
        </p:txBody>
      </p:sp>
      <p:sp>
        <p:nvSpPr>
          <p:cNvPr id="30730" name="Text Box 10"/>
          <p:cNvSpPr txBox="1">
            <a:spLocks noChangeArrowheads="1"/>
          </p:cNvSpPr>
          <p:nvPr/>
        </p:nvSpPr>
        <p:spPr bwMode="gray">
          <a:xfrm>
            <a:off x="1050925" y="3668996"/>
            <a:ext cx="354013" cy="457200"/>
          </a:xfrm>
          <a:prstGeom prst="rect">
            <a:avLst/>
          </a:prstGeom>
          <a:noFill/>
          <a:ln w="9525" algn="ctr">
            <a:noFill/>
            <a:miter lim="800000"/>
            <a:headEnd/>
            <a:tailEnd/>
          </a:ln>
        </p:spPr>
        <p:txBody>
          <a:bodyPr wrap="none">
            <a:spAutoFit/>
          </a:bodyPr>
          <a:lstStyle/>
          <a:p>
            <a:pPr algn="ctr" eaLnBrk="0" hangingPunct="0"/>
            <a:r>
              <a:rPr lang="en-US" altLang="zh-CN" sz="2400" b="1">
                <a:solidFill>
                  <a:schemeClr val="bg1"/>
                </a:solidFill>
                <a:ea typeface="宋体" charset="-122"/>
              </a:rPr>
              <a:t>3</a:t>
            </a:r>
          </a:p>
        </p:txBody>
      </p:sp>
      <p:sp>
        <p:nvSpPr>
          <p:cNvPr id="30731" name="Line 11"/>
          <p:cNvSpPr>
            <a:spLocks noChangeShapeType="1"/>
          </p:cNvSpPr>
          <p:nvPr/>
        </p:nvSpPr>
        <p:spPr bwMode="gray">
          <a:xfrm>
            <a:off x="1252538" y="4223033"/>
            <a:ext cx="6167437" cy="7938"/>
          </a:xfrm>
          <a:prstGeom prst="line">
            <a:avLst/>
          </a:prstGeom>
          <a:noFill/>
          <a:ln w="25400">
            <a:solidFill>
              <a:srgbClr val="C0C0C0"/>
            </a:solidFill>
            <a:prstDash val="sysDot"/>
            <a:round/>
            <a:headEnd/>
            <a:tailEnd type="oval" w="med" len="med"/>
          </a:ln>
        </p:spPr>
        <p:txBody>
          <a:bodyPr wrap="none" anchor="ctr"/>
          <a:lstStyle/>
          <a:p>
            <a:endParaRPr lang="zh-CN" altLang="en-US"/>
          </a:p>
        </p:txBody>
      </p:sp>
      <p:sp>
        <p:nvSpPr>
          <p:cNvPr id="30732" name="Rectangle 12"/>
          <p:cNvSpPr>
            <a:spLocks noChangeArrowheads="1"/>
          </p:cNvSpPr>
          <p:nvPr/>
        </p:nvSpPr>
        <p:spPr bwMode="gray">
          <a:xfrm rot="3419336">
            <a:off x="987425" y="4685819"/>
            <a:ext cx="479425" cy="520700"/>
          </a:xfrm>
          <a:prstGeom prst="rect">
            <a:avLst/>
          </a:prstGeom>
          <a:solidFill>
            <a:srgbClr val="9369E7"/>
          </a:solidFill>
          <a:ln w="9525">
            <a:miter lim="800000"/>
            <a:headEnd/>
            <a:tailEnd/>
          </a:ln>
          <a:scene3d>
            <a:camera prst="legacyPerspectiveFront">
              <a:rot lat="0" lon="1500000" rev="0"/>
            </a:camera>
            <a:lightRig rig="legacyFlat4" dir="b"/>
          </a:scene3d>
          <a:sp3d extrusionH="430200" prstMaterial="legacyMatte">
            <a:bevelT w="13500" h="13500" prst="angle"/>
            <a:bevelB w="13500" h="13500" prst="angle"/>
            <a:extrusionClr>
              <a:srgbClr val="9369E7"/>
            </a:extrusionClr>
          </a:sp3d>
        </p:spPr>
        <p:txBody>
          <a:bodyPr wrap="none" anchor="ctr">
            <a:flatTx/>
          </a:bodyPr>
          <a:lstStyle/>
          <a:p>
            <a:endParaRPr lang="zh-CN" altLang="en-US"/>
          </a:p>
        </p:txBody>
      </p:sp>
      <p:sp>
        <p:nvSpPr>
          <p:cNvPr id="30733" name="Text Box 13"/>
          <p:cNvSpPr txBox="1">
            <a:spLocks noChangeArrowheads="1"/>
          </p:cNvSpPr>
          <p:nvPr/>
        </p:nvSpPr>
        <p:spPr bwMode="gray">
          <a:xfrm>
            <a:off x="1785938" y="4664731"/>
            <a:ext cx="5634036" cy="579438"/>
          </a:xfrm>
          <a:prstGeom prst="rect">
            <a:avLst/>
          </a:prstGeom>
          <a:solidFill>
            <a:srgbClr val="FF6600"/>
          </a:solidFill>
          <a:ln w="9525" algn="ctr">
            <a:noFill/>
            <a:miter lim="800000"/>
            <a:headEnd/>
            <a:tailEnd/>
          </a:ln>
        </p:spPr>
        <p:txBody>
          <a:bodyPr wrap="square">
            <a:spAutoFit/>
          </a:bodyPr>
          <a:lstStyle>
            <a:defPPr>
              <a:defRPr lang="zh-CN"/>
            </a:defPPr>
            <a:lvl1pPr eaLnBrk="0" hangingPunct="0">
              <a:defRPr sz="3200">
                <a:solidFill>
                  <a:srgbClr val="000000"/>
                </a:solidFill>
                <a:latin typeface="Times New Roman" panose="02020603050405020304" pitchFamily="18" charset="0"/>
                <a:ea typeface="黑体" panose="02010609060101010101" pitchFamily="49" charset="-122"/>
              </a:defRPr>
            </a:lvl1pPr>
          </a:lstStyle>
          <a:p>
            <a:r>
              <a:rPr lang="en-US" altLang="zh-CN" dirty="0"/>
              <a:t>12.4</a:t>
            </a:r>
            <a:r>
              <a:rPr lang="zh-CN" altLang="en-US" dirty="0"/>
              <a:t> </a:t>
            </a:r>
            <a:r>
              <a:rPr lang="en-US" altLang="zh-CN" dirty="0"/>
              <a:t>OpenSSL</a:t>
            </a:r>
            <a:r>
              <a:rPr lang="zh-CN" altLang="en-US" dirty="0"/>
              <a:t>简介</a:t>
            </a:r>
          </a:p>
        </p:txBody>
      </p:sp>
      <p:sp>
        <p:nvSpPr>
          <p:cNvPr id="30734" name="Text Box 14"/>
          <p:cNvSpPr txBox="1">
            <a:spLocks noChangeArrowheads="1"/>
          </p:cNvSpPr>
          <p:nvPr/>
        </p:nvSpPr>
        <p:spPr bwMode="gray">
          <a:xfrm>
            <a:off x="1041400" y="4727094"/>
            <a:ext cx="355600" cy="461962"/>
          </a:xfrm>
          <a:prstGeom prst="rect">
            <a:avLst/>
          </a:prstGeom>
          <a:noFill/>
          <a:ln w="9525" algn="ctr">
            <a:noFill/>
            <a:miter lim="800000"/>
            <a:headEnd/>
            <a:tailEnd/>
          </a:ln>
        </p:spPr>
        <p:txBody>
          <a:bodyPr wrap="none">
            <a:spAutoFit/>
          </a:bodyPr>
          <a:lstStyle/>
          <a:p>
            <a:pPr algn="ctr" eaLnBrk="0" hangingPunct="0"/>
            <a:r>
              <a:rPr lang="en-US" altLang="zh-CN" sz="2400" b="1">
                <a:solidFill>
                  <a:schemeClr val="bg1"/>
                </a:solidFill>
                <a:ea typeface="宋体" charset="-122"/>
              </a:rPr>
              <a:t>4</a:t>
            </a:r>
          </a:p>
        </p:txBody>
      </p:sp>
      <p:sp>
        <p:nvSpPr>
          <p:cNvPr id="30735" name="Line 15"/>
          <p:cNvSpPr>
            <a:spLocks noChangeShapeType="1"/>
          </p:cNvSpPr>
          <p:nvPr/>
        </p:nvSpPr>
        <p:spPr bwMode="gray">
          <a:xfrm>
            <a:off x="1262063" y="5294969"/>
            <a:ext cx="6167437" cy="7938"/>
          </a:xfrm>
          <a:prstGeom prst="line">
            <a:avLst/>
          </a:prstGeom>
          <a:noFill/>
          <a:ln w="25400">
            <a:solidFill>
              <a:srgbClr val="C0C0C0"/>
            </a:solidFill>
            <a:prstDash val="sysDot"/>
            <a:round/>
            <a:headEnd/>
            <a:tailEnd type="oval" w="med" len="med"/>
          </a:ln>
        </p:spPr>
        <p:txBody>
          <a:bodyPr wrap="none" anchor="ctr"/>
          <a:lstStyle/>
          <a:p>
            <a:endParaRPr lang="zh-CN" altLang="en-US"/>
          </a:p>
        </p:txBody>
      </p:sp>
      <p:sp>
        <p:nvSpPr>
          <p:cNvPr id="30736" name="Rectangle 16"/>
          <p:cNvSpPr>
            <a:spLocks noChangeArrowheads="1"/>
          </p:cNvSpPr>
          <p:nvPr/>
        </p:nvSpPr>
        <p:spPr bwMode="gray">
          <a:xfrm rot="3419336">
            <a:off x="979487" y="1517182"/>
            <a:ext cx="479425" cy="520700"/>
          </a:xfrm>
          <a:prstGeom prst="rect">
            <a:avLst/>
          </a:prstGeom>
          <a:solidFill>
            <a:srgbClr val="669900"/>
          </a:solidFill>
          <a:ln w="9525">
            <a:miter lim="800000"/>
            <a:headEnd/>
            <a:tailEnd/>
          </a:ln>
          <a:scene3d>
            <a:camera prst="legacyPerspectiveFront">
              <a:rot lat="0" lon="1500000" rev="0"/>
            </a:camera>
            <a:lightRig rig="legacyFlat4" dir="b"/>
          </a:scene3d>
          <a:sp3d extrusionH="430200" prstMaterial="legacyMatte">
            <a:bevelT w="13500" h="13500" prst="angle"/>
            <a:bevelB w="13500" h="13500" prst="angle"/>
            <a:extrusionClr>
              <a:srgbClr val="669900"/>
            </a:extrusionClr>
          </a:sp3d>
        </p:spPr>
        <p:txBody>
          <a:bodyPr wrap="none" anchor="ctr">
            <a:flatTx/>
          </a:bodyPr>
          <a:lstStyle/>
          <a:p>
            <a:endParaRPr lang="zh-CN" altLang="en-US"/>
          </a:p>
        </p:txBody>
      </p:sp>
      <p:sp>
        <p:nvSpPr>
          <p:cNvPr id="30737" name="Text Box 17"/>
          <p:cNvSpPr txBox="1">
            <a:spLocks noChangeArrowheads="1"/>
          </p:cNvSpPr>
          <p:nvPr/>
        </p:nvSpPr>
        <p:spPr bwMode="gray">
          <a:xfrm>
            <a:off x="1785937" y="1480669"/>
            <a:ext cx="5634037" cy="579438"/>
          </a:xfrm>
          <a:prstGeom prst="rect">
            <a:avLst/>
          </a:prstGeom>
          <a:noFill/>
          <a:ln w="9525" algn="ctr">
            <a:noFill/>
            <a:miter lim="800000"/>
            <a:headEnd/>
            <a:tailEnd/>
          </a:ln>
        </p:spPr>
        <p:txBody>
          <a:bodyPr>
            <a:spAutoFit/>
          </a:bodyPr>
          <a:lstStyle>
            <a:defPPr>
              <a:defRPr lang="zh-CN"/>
            </a:defPPr>
            <a:lvl1pPr eaLnBrk="0" hangingPunct="0">
              <a:defRPr sz="3200">
                <a:solidFill>
                  <a:srgbClr val="000000"/>
                </a:solidFill>
                <a:latin typeface="Times New Roman" panose="02020603050405020304" pitchFamily="18" charset="0"/>
                <a:cs typeface="Times New Roman" panose="02020603050405020304" pitchFamily="18" charset="0"/>
              </a:defRPr>
            </a:lvl1pPr>
          </a:lstStyle>
          <a:p>
            <a:r>
              <a:rPr lang="en-US" altLang="zh-CN" dirty="0"/>
              <a:t>12.1 Web</a:t>
            </a:r>
            <a:r>
              <a:rPr lang="zh-CN" altLang="en-US" dirty="0"/>
              <a:t>安全威胁</a:t>
            </a:r>
          </a:p>
        </p:txBody>
      </p:sp>
      <p:sp>
        <p:nvSpPr>
          <p:cNvPr id="30738" name="Text Box 18"/>
          <p:cNvSpPr txBox="1">
            <a:spLocks noChangeArrowheads="1"/>
          </p:cNvSpPr>
          <p:nvPr/>
        </p:nvSpPr>
        <p:spPr bwMode="gray">
          <a:xfrm>
            <a:off x="1057275" y="1548932"/>
            <a:ext cx="354013" cy="457200"/>
          </a:xfrm>
          <a:prstGeom prst="rect">
            <a:avLst/>
          </a:prstGeom>
          <a:noFill/>
          <a:ln w="9525" algn="ctr">
            <a:noFill/>
            <a:miter lim="800000"/>
            <a:headEnd/>
            <a:tailEnd/>
          </a:ln>
        </p:spPr>
        <p:txBody>
          <a:bodyPr wrap="none">
            <a:spAutoFit/>
          </a:bodyPr>
          <a:lstStyle/>
          <a:p>
            <a:pPr algn="ctr" eaLnBrk="0" hangingPunct="0"/>
            <a:r>
              <a:rPr lang="en-US" altLang="zh-CN" sz="2400" b="1">
                <a:solidFill>
                  <a:schemeClr val="bg1"/>
                </a:solidFill>
                <a:ea typeface="宋体" charset="-122"/>
              </a:rPr>
              <a:t>1</a:t>
            </a:r>
          </a:p>
        </p:txBody>
      </p:sp>
      <p:sp>
        <p:nvSpPr>
          <p:cNvPr id="30739" name="Line 19"/>
          <p:cNvSpPr>
            <a:spLocks noChangeShapeType="1"/>
          </p:cNvSpPr>
          <p:nvPr/>
        </p:nvSpPr>
        <p:spPr bwMode="gray">
          <a:xfrm>
            <a:off x="1252538" y="2138817"/>
            <a:ext cx="6167437" cy="7938"/>
          </a:xfrm>
          <a:prstGeom prst="line">
            <a:avLst/>
          </a:prstGeom>
          <a:noFill/>
          <a:ln w="25400">
            <a:solidFill>
              <a:srgbClr val="C0C0C0"/>
            </a:solidFill>
            <a:prstDash val="sysDot"/>
            <a:round/>
            <a:headEnd/>
            <a:tailEnd type="oval" w="med" len="med"/>
          </a:ln>
        </p:spPr>
        <p:txBody>
          <a:bodyPr wrap="none" anchor="ctr"/>
          <a:lstStyle/>
          <a:p>
            <a:endParaRPr lang="zh-CN" altLang="en-US"/>
          </a:p>
        </p:txBody>
      </p:sp>
      <p:sp>
        <p:nvSpPr>
          <p:cNvPr id="20" name="Rectangle 8">
            <a:extLst>
              <a:ext uri="{FF2B5EF4-FFF2-40B4-BE49-F238E27FC236}">
                <a16:creationId xmlns:a16="http://schemas.microsoft.com/office/drawing/2014/main" id="{D50A0EFB-162A-46A4-BCF9-28A0D17DFCF5}"/>
              </a:ext>
            </a:extLst>
          </p:cNvPr>
          <p:cNvSpPr>
            <a:spLocks noChangeArrowheads="1"/>
          </p:cNvSpPr>
          <p:nvPr/>
        </p:nvSpPr>
        <p:spPr bwMode="gray">
          <a:xfrm rot="3419336">
            <a:off x="973136" y="5625016"/>
            <a:ext cx="479425" cy="520700"/>
          </a:xfrm>
          <a:prstGeom prst="rect">
            <a:avLst/>
          </a:prstGeom>
          <a:solidFill>
            <a:srgbClr val="669900"/>
          </a:solidFill>
          <a:ln w="9525">
            <a:miter lim="800000"/>
            <a:headEnd/>
            <a:tailEnd/>
          </a:ln>
          <a:scene3d>
            <a:camera prst="legacyPerspectiveFront">
              <a:rot lat="0" lon="1500000" rev="0"/>
            </a:camera>
            <a:lightRig rig="legacyFlat4" dir="b"/>
          </a:scene3d>
          <a:sp3d extrusionH="430200" prstMaterial="legacyMatte">
            <a:bevelT w="13500" h="13500" prst="angle"/>
            <a:bevelB w="13500" h="13500" prst="angle"/>
            <a:extrusionClr>
              <a:srgbClr val="669900"/>
            </a:extrusionClr>
          </a:sp3d>
        </p:spPr>
        <p:txBody>
          <a:bodyPr wrap="none" anchor="ctr">
            <a:flatTx/>
          </a:bodyPr>
          <a:lstStyle/>
          <a:p>
            <a:endParaRPr lang="zh-CN" altLang="en-US"/>
          </a:p>
        </p:txBody>
      </p:sp>
      <p:sp>
        <p:nvSpPr>
          <p:cNvPr id="21" name="Text Box 9">
            <a:extLst>
              <a:ext uri="{FF2B5EF4-FFF2-40B4-BE49-F238E27FC236}">
                <a16:creationId xmlns:a16="http://schemas.microsoft.com/office/drawing/2014/main" id="{2B1D3A3A-C656-4E00-AA90-05A8DEE0C33B}"/>
              </a:ext>
            </a:extLst>
          </p:cNvPr>
          <p:cNvSpPr txBox="1">
            <a:spLocks noChangeArrowheads="1"/>
          </p:cNvSpPr>
          <p:nvPr/>
        </p:nvSpPr>
        <p:spPr bwMode="gray">
          <a:xfrm>
            <a:off x="1779587" y="5588503"/>
            <a:ext cx="5497512" cy="579438"/>
          </a:xfrm>
          <a:prstGeom prst="rect">
            <a:avLst/>
          </a:prstGeom>
          <a:noFill/>
          <a:ln w="9525" algn="ctr">
            <a:noFill/>
            <a:miter lim="800000"/>
            <a:headEnd/>
            <a:tailEnd/>
          </a:ln>
        </p:spPr>
        <p:txBody>
          <a:bodyPr>
            <a:spAutoFit/>
          </a:bodyPr>
          <a:lstStyle/>
          <a:p>
            <a:pPr eaLnBrk="0" hangingPunct="0"/>
            <a:r>
              <a:rPr lang="en-US" altLang="zh-CN" sz="3200" dirty="0">
                <a:solidFill>
                  <a:srgbClr val="000000"/>
                </a:solidFill>
                <a:latin typeface="Times New Roman" panose="02020603050405020304" pitchFamily="18" charset="0"/>
                <a:cs typeface="Times New Roman" panose="02020603050405020304" pitchFamily="18" charset="0"/>
              </a:rPr>
              <a:t>12.5 SET</a:t>
            </a:r>
            <a:r>
              <a:rPr lang="zh-CN" altLang="en-US" sz="3200" dirty="0">
                <a:solidFill>
                  <a:srgbClr val="000000"/>
                </a:solidFill>
                <a:latin typeface="Times New Roman" panose="02020603050405020304" pitchFamily="18" charset="0"/>
                <a:cs typeface="Times New Roman" panose="02020603050405020304" pitchFamily="18" charset="0"/>
              </a:rPr>
              <a:t>协议</a:t>
            </a:r>
            <a:endParaRPr lang="zh-CN" altLang="en-US" sz="3200" b="1" dirty="0">
              <a:solidFill>
                <a:srgbClr val="000000"/>
              </a:solidFill>
              <a:latin typeface="Times New Roman" panose="02020603050405020304" pitchFamily="18" charset="0"/>
              <a:cs typeface="Times New Roman" panose="02020603050405020304" pitchFamily="18" charset="0"/>
            </a:endParaRPr>
          </a:p>
        </p:txBody>
      </p:sp>
      <p:sp>
        <p:nvSpPr>
          <p:cNvPr id="22" name="Text Box 10">
            <a:extLst>
              <a:ext uri="{FF2B5EF4-FFF2-40B4-BE49-F238E27FC236}">
                <a16:creationId xmlns:a16="http://schemas.microsoft.com/office/drawing/2014/main" id="{72AC36B7-EB7F-45D1-A465-AAB9E4394BB4}"/>
              </a:ext>
            </a:extLst>
          </p:cNvPr>
          <p:cNvSpPr txBox="1">
            <a:spLocks noChangeArrowheads="1"/>
          </p:cNvSpPr>
          <p:nvPr/>
        </p:nvSpPr>
        <p:spPr bwMode="gray">
          <a:xfrm>
            <a:off x="1037814" y="5656766"/>
            <a:ext cx="380232" cy="461665"/>
          </a:xfrm>
          <a:prstGeom prst="rect">
            <a:avLst/>
          </a:prstGeom>
          <a:noFill/>
          <a:ln w="9525" algn="ctr">
            <a:noFill/>
            <a:miter lim="800000"/>
            <a:headEnd/>
            <a:tailEnd/>
          </a:ln>
        </p:spPr>
        <p:txBody>
          <a:bodyPr wrap="none">
            <a:spAutoFit/>
          </a:bodyPr>
          <a:lstStyle/>
          <a:p>
            <a:pPr algn="ctr" eaLnBrk="0" hangingPunct="0"/>
            <a:r>
              <a:rPr lang="en-US" altLang="zh-CN" sz="2400" dirty="0">
                <a:solidFill>
                  <a:schemeClr val="bg1"/>
                </a:solidFill>
                <a:ea typeface="宋体" charset="-122"/>
              </a:rPr>
              <a:t>5</a:t>
            </a:r>
            <a:endParaRPr lang="en-US" altLang="zh-CN" sz="2400" b="1" dirty="0">
              <a:solidFill>
                <a:schemeClr val="bg1"/>
              </a:solidFill>
              <a:ea typeface="宋体" charset="-122"/>
            </a:endParaRPr>
          </a:p>
        </p:txBody>
      </p:sp>
      <p:sp>
        <p:nvSpPr>
          <p:cNvPr id="23" name="Line 11">
            <a:extLst>
              <a:ext uri="{FF2B5EF4-FFF2-40B4-BE49-F238E27FC236}">
                <a16:creationId xmlns:a16="http://schemas.microsoft.com/office/drawing/2014/main" id="{38560A95-77AF-4493-B2DB-399AF42DA18E}"/>
              </a:ext>
            </a:extLst>
          </p:cNvPr>
          <p:cNvSpPr>
            <a:spLocks noChangeShapeType="1"/>
          </p:cNvSpPr>
          <p:nvPr/>
        </p:nvSpPr>
        <p:spPr bwMode="gray">
          <a:xfrm>
            <a:off x="1252537" y="6210803"/>
            <a:ext cx="6167437" cy="7938"/>
          </a:xfrm>
          <a:prstGeom prst="line">
            <a:avLst/>
          </a:prstGeom>
          <a:noFill/>
          <a:ln w="25400">
            <a:solidFill>
              <a:srgbClr val="C0C0C0"/>
            </a:solidFill>
            <a:prstDash val="sysDot"/>
            <a:round/>
            <a:headEnd/>
            <a:tailEnd type="oval" w="med" len="med"/>
          </a:ln>
        </p:spPr>
        <p:txBody>
          <a:bodyPr wrap="none" anchor="ctr"/>
          <a:lstStyle/>
          <a:p>
            <a:endParaRPr lang="zh-CN" altLang="en-US"/>
          </a:p>
        </p:txBody>
      </p:sp>
    </p:spTree>
    <p:extLst>
      <p:ext uri="{BB962C8B-B14F-4D97-AF65-F5344CB8AC3E}">
        <p14:creationId xmlns:p14="http://schemas.microsoft.com/office/powerpoint/2010/main" val="390853186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CE43FF7-2A99-4E27-90C9-8C71D5172EDD}"/>
              </a:ext>
            </a:extLst>
          </p:cNvPr>
          <p:cNvSpPr>
            <a:spLocks noGrp="1"/>
          </p:cNvSpPr>
          <p:nvPr>
            <p:ph idx="1"/>
          </p:nvPr>
        </p:nvSpPr>
        <p:spPr>
          <a:xfrm>
            <a:off x="685800" y="1371600"/>
            <a:ext cx="7772400" cy="4114800"/>
          </a:xfrm>
        </p:spPr>
        <p:txBody>
          <a:bodyPr/>
          <a:lstStyle/>
          <a:p>
            <a:pPr>
              <a:lnSpc>
                <a:spcPct val="150000"/>
              </a:lnSpc>
              <a:spcBef>
                <a:spcPts val="0"/>
              </a:spcBef>
            </a:pPr>
            <a:r>
              <a:rPr lang="en-US" altLang="zh-CN" sz="2800" dirty="0"/>
              <a:t>OpenSSL </a:t>
            </a:r>
            <a:r>
              <a:rPr lang="zh-CN" altLang="zh-CN" sz="2800" dirty="0"/>
              <a:t>是一个得到广泛应用的加解密和数字证书开源项目（</a:t>
            </a:r>
            <a:r>
              <a:rPr lang="en-US" altLang="zh-CN" sz="2800" dirty="0"/>
              <a:t>https://www.openssl.org/</a:t>
            </a:r>
            <a:r>
              <a:rPr lang="zh-CN" altLang="zh-CN" sz="2800" dirty="0"/>
              <a:t>），主要包括以下三个组件：</a:t>
            </a:r>
            <a:endParaRPr lang="en-US" altLang="zh-CN" sz="2800" dirty="0"/>
          </a:p>
          <a:p>
            <a:pPr lvl="1">
              <a:lnSpc>
                <a:spcPct val="150000"/>
              </a:lnSpc>
              <a:spcBef>
                <a:spcPts val="0"/>
              </a:spcBef>
            </a:pPr>
            <a:r>
              <a:rPr lang="zh-CN" altLang="zh-CN" sz="2400" dirty="0"/>
              <a:t>（</a:t>
            </a:r>
            <a:r>
              <a:rPr lang="en-US" altLang="zh-CN" sz="2400" dirty="0"/>
              <a:t>1</a:t>
            </a:r>
            <a:r>
              <a:rPr lang="zh-CN" altLang="zh-CN" sz="2400" dirty="0"/>
              <a:t>）</a:t>
            </a:r>
            <a:r>
              <a:rPr lang="en-US" altLang="zh-CN" sz="2400" dirty="0"/>
              <a:t>openssl</a:t>
            </a:r>
            <a:r>
              <a:rPr lang="zh-CN" altLang="zh-CN" sz="2400" dirty="0"/>
              <a:t>：多用途的命令行工具；</a:t>
            </a:r>
          </a:p>
          <a:p>
            <a:pPr lvl="1">
              <a:lnSpc>
                <a:spcPct val="150000"/>
              </a:lnSpc>
              <a:spcBef>
                <a:spcPts val="0"/>
              </a:spcBef>
            </a:pPr>
            <a:r>
              <a:rPr lang="zh-CN" altLang="zh-CN" sz="2400" dirty="0"/>
              <a:t>（</a:t>
            </a:r>
            <a:r>
              <a:rPr lang="en-US" altLang="zh-CN" sz="2400" dirty="0"/>
              <a:t>2</a:t>
            </a:r>
            <a:r>
              <a:rPr lang="zh-CN" altLang="zh-CN" sz="2400" dirty="0"/>
              <a:t>）</a:t>
            </a:r>
            <a:r>
              <a:rPr lang="en-US" altLang="zh-CN" sz="2400" dirty="0"/>
              <a:t>libcrypto</a:t>
            </a:r>
            <a:r>
              <a:rPr lang="zh-CN" altLang="zh-CN" sz="2400" dirty="0"/>
              <a:t>：加密算法库；</a:t>
            </a:r>
          </a:p>
          <a:p>
            <a:pPr lvl="1">
              <a:lnSpc>
                <a:spcPct val="150000"/>
              </a:lnSpc>
              <a:spcBef>
                <a:spcPts val="0"/>
              </a:spcBef>
            </a:pPr>
            <a:r>
              <a:rPr lang="zh-CN" altLang="zh-CN" sz="2400" dirty="0"/>
              <a:t>（</a:t>
            </a:r>
            <a:r>
              <a:rPr lang="en-US" altLang="zh-CN" sz="2400" dirty="0"/>
              <a:t>3</a:t>
            </a:r>
            <a:r>
              <a:rPr lang="zh-CN" altLang="zh-CN" sz="2400" dirty="0"/>
              <a:t>）</a:t>
            </a:r>
            <a:r>
              <a:rPr lang="en-US" altLang="zh-CN" sz="2400" dirty="0"/>
              <a:t>libssl</a:t>
            </a:r>
            <a:r>
              <a:rPr lang="zh-CN" altLang="zh-CN" sz="2400" dirty="0"/>
              <a:t>：加密协议库，实现了</a:t>
            </a:r>
            <a:r>
              <a:rPr lang="en-US" altLang="zh-CN" sz="2400" dirty="0"/>
              <a:t>SSL/TLS</a:t>
            </a:r>
            <a:r>
              <a:rPr lang="zh-CN" altLang="zh-CN" sz="2400" dirty="0"/>
              <a:t>协议。</a:t>
            </a:r>
          </a:p>
          <a:p>
            <a:pPr>
              <a:lnSpc>
                <a:spcPct val="150000"/>
              </a:lnSpc>
              <a:spcBef>
                <a:spcPts val="0"/>
              </a:spcBef>
            </a:pPr>
            <a:endParaRPr lang="zh-CN" altLang="en-US" sz="2800" dirty="0"/>
          </a:p>
        </p:txBody>
      </p:sp>
      <p:sp>
        <p:nvSpPr>
          <p:cNvPr id="3" name="标题 2">
            <a:extLst>
              <a:ext uri="{FF2B5EF4-FFF2-40B4-BE49-F238E27FC236}">
                <a16:creationId xmlns:a16="http://schemas.microsoft.com/office/drawing/2014/main" id="{8D227127-DADB-4B85-9B4A-683B260DF261}"/>
              </a:ext>
            </a:extLst>
          </p:cNvPr>
          <p:cNvSpPr>
            <a:spLocks noGrp="1"/>
          </p:cNvSpPr>
          <p:nvPr>
            <p:ph type="title"/>
          </p:nvPr>
        </p:nvSpPr>
        <p:spPr/>
        <p:txBody>
          <a:bodyPr/>
          <a:lstStyle/>
          <a:p>
            <a:r>
              <a:rPr lang="en-US" altLang="zh-CN" dirty="0"/>
              <a:t>OpenSSL</a:t>
            </a:r>
            <a:endParaRPr lang="zh-CN" altLang="en-US" dirty="0"/>
          </a:p>
        </p:txBody>
      </p:sp>
    </p:spTree>
    <p:extLst>
      <p:ext uri="{BB962C8B-B14F-4D97-AF65-F5344CB8AC3E}">
        <p14:creationId xmlns:p14="http://schemas.microsoft.com/office/powerpoint/2010/main" val="424975510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CCE43FF7-2A99-4E27-90C9-8C71D5172EDD}"/>
              </a:ext>
            </a:extLst>
          </p:cNvPr>
          <p:cNvSpPr>
            <a:spLocks noGrp="1"/>
          </p:cNvSpPr>
          <p:nvPr>
            <p:ph idx="1"/>
          </p:nvPr>
        </p:nvSpPr>
        <p:spPr>
          <a:xfrm>
            <a:off x="543426" y="1211179"/>
            <a:ext cx="8057147" cy="4435642"/>
          </a:xfrm>
        </p:spPr>
        <p:txBody>
          <a:bodyPr/>
          <a:lstStyle/>
          <a:p>
            <a:pPr>
              <a:lnSpc>
                <a:spcPct val="150000"/>
              </a:lnSpc>
              <a:spcBef>
                <a:spcPts val="0"/>
              </a:spcBef>
            </a:pPr>
            <a:r>
              <a:rPr lang="en-US" altLang="zh-CN" sz="2800" dirty="0"/>
              <a:t>OpenSSL Project</a:t>
            </a:r>
            <a:r>
              <a:rPr lang="zh-CN" altLang="zh-CN" sz="2800" dirty="0"/>
              <a:t>只提供源代码（下载地址为</a:t>
            </a:r>
            <a:r>
              <a:rPr lang="en-US" altLang="zh-CN" sz="2800" dirty="0"/>
              <a:t>https://www.openssl.org/source</a:t>
            </a:r>
            <a:r>
              <a:rPr lang="zh-CN" altLang="zh-CN" sz="2800" dirty="0"/>
              <a:t>或 </a:t>
            </a:r>
            <a:r>
              <a:rPr lang="en-US" altLang="zh-CN" sz="2800" dirty="0"/>
              <a:t>https://github.com/openssl/openssl</a:t>
            </a:r>
            <a:r>
              <a:rPr lang="zh-CN" altLang="zh-CN" sz="2800" dirty="0"/>
              <a:t>），而不提供二进制格式的工具集（</a:t>
            </a:r>
            <a:r>
              <a:rPr lang="en-US" altLang="zh-CN" sz="2800" dirty="0"/>
              <a:t>toolkit</a:t>
            </a:r>
            <a:r>
              <a:rPr lang="zh-CN" altLang="zh-CN" sz="2800" dirty="0"/>
              <a:t>），但网上有很多已编译好的各种操作系统平台上的</a:t>
            </a:r>
            <a:r>
              <a:rPr lang="en-US" altLang="zh-CN" sz="2800" dirty="0"/>
              <a:t>OpenSSL</a:t>
            </a:r>
            <a:r>
              <a:rPr lang="zh-CN" altLang="zh-CN" sz="2800" dirty="0"/>
              <a:t>工具集</a:t>
            </a:r>
          </a:p>
        </p:txBody>
      </p:sp>
      <p:sp>
        <p:nvSpPr>
          <p:cNvPr id="3" name="标题 2">
            <a:extLst>
              <a:ext uri="{FF2B5EF4-FFF2-40B4-BE49-F238E27FC236}">
                <a16:creationId xmlns:a16="http://schemas.microsoft.com/office/drawing/2014/main" id="{8D227127-DADB-4B85-9B4A-683B260DF261}"/>
              </a:ext>
            </a:extLst>
          </p:cNvPr>
          <p:cNvSpPr>
            <a:spLocks noGrp="1"/>
          </p:cNvSpPr>
          <p:nvPr>
            <p:ph type="title"/>
          </p:nvPr>
        </p:nvSpPr>
        <p:spPr/>
        <p:txBody>
          <a:bodyPr/>
          <a:lstStyle/>
          <a:p>
            <a:r>
              <a:rPr lang="en-US" altLang="zh-CN" dirty="0"/>
              <a:t>OpenSSL</a:t>
            </a:r>
            <a:endParaRPr lang="zh-CN" altLang="en-US" dirty="0"/>
          </a:p>
        </p:txBody>
      </p:sp>
      <p:pic>
        <p:nvPicPr>
          <p:cNvPr id="4" name="图片 3">
            <a:extLst>
              <a:ext uri="{FF2B5EF4-FFF2-40B4-BE49-F238E27FC236}">
                <a16:creationId xmlns:a16="http://schemas.microsoft.com/office/drawing/2014/main" id="{7ED6FB0C-D05C-40AC-8711-13077CAD6F9F}"/>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994611" y="4572001"/>
            <a:ext cx="6705600" cy="1700462"/>
          </a:xfrm>
          <a:prstGeom prst="rect">
            <a:avLst/>
          </a:prstGeom>
          <a:noFill/>
          <a:ln>
            <a:noFill/>
          </a:ln>
        </p:spPr>
      </p:pic>
    </p:spTree>
    <p:extLst>
      <p:ext uri="{BB962C8B-B14F-4D97-AF65-F5344CB8AC3E}">
        <p14:creationId xmlns:p14="http://schemas.microsoft.com/office/powerpoint/2010/main" val="98987855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A62729BA-35F8-4ECE-8522-676F7F8DF09C}"/>
              </a:ext>
            </a:extLst>
          </p:cNvPr>
          <p:cNvSpPr>
            <a:spLocks noGrp="1"/>
          </p:cNvSpPr>
          <p:nvPr>
            <p:ph idx="1"/>
          </p:nvPr>
        </p:nvSpPr>
        <p:spPr/>
        <p:txBody>
          <a:bodyPr/>
          <a:lstStyle/>
          <a:p>
            <a:r>
              <a:rPr lang="en-US" altLang="zh-CN" dirty="0"/>
              <a:t>Openssl</a:t>
            </a:r>
            <a:r>
              <a:rPr lang="zh-CN" altLang="zh-CN" dirty="0"/>
              <a:t>命令行工具的主要功能</a:t>
            </a:r>
            <a:endParaRPr lang="zh-CN" altLang="en-US" dirty="0"/>
          </a:p>
        </p:txBody>
      </p:sp>
      <p:sp>
        <p:nvSpPr>
          <p:cNvPr id="3" name="标题 2">
            <a:extLst>
              <a:ext uri="{FF2B5EF4-FFF2-40B4-BE49-F238E27FC236}">
                <a16:creationId xmlns:a16="http://schemas.microsoft.com/office/drawing/2014/main" id="{E12CDD24-46A2-4178-8673-FD8B9306D42B}"/>
              </a:ext>
            </a:extLst>
          </p:cNvPr>
          <p:cNvSpPr>
            <a:spLocks noGrp="1"/>
          </p:cNvSpPr>
          <p:nvPr>
            <p:ph type="title"/>
          </p:nvPr>
        </p:nvSpPr>
        <p:spPr/>
        <p:txBody>
          <a:bodyPr/>
          <a:lstStyle/>
          <a:p>
            <a:r>
              <a:rPr lang="en-US" altLang="zh-CN" dirty="0"/>
              <a:t>OpenSSL</a:t>
            </a:r>
            <a:endParaRPr lang="zh-CN" altLang="en-US" dirty="0"/>
          </a:p>
        </p:txBody>
      </p:sp>
      <p:pic>
        <p:nvPicPr>
          <p:cNvPr id="4" name="图片 3">
            <a:extLst>
              <a:ext uri="{FF2B5EF4-FFF2-40B4-BE49-F238E27FC236}">
                <a16:creationId xmlns:a16="http://schemas.microsoft.com/office/drawing/2014/main" id="{CABDAB09-942B-4D54-97B6-5A8A14DE41FB}"/>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887413" y="2586622"/>
            <a:ext cx="7315200" cy="2857751"/>
          </a:xfrm>
          <a:prstGeom prst="rect">
            <a:avLst/>
          </a:prstGeom>
          <a:noFill/>
          <a:ln>
            <a:noFill/>
          </a:ln>
        </p:spPr>
      </p:pic>
    </p:spTree>
    <p:extLst>
      <p:ext uri="{BB962C8B-B14F-4D97-AF65-F5344CB8AC3E}">
        <p14:creationId xmlns:p14="http://schemas.microsoft.com/office/powerpoint/2010/main" val="23249667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EEE1A9D9-C0E2-459F-9DAF-4DEBD30B8EB8}"/>
              </a:ext>
            </a:extLst>
          </p:cNvPr>
          <p:cNvSpPr>
            <a:spLocks noGrp="1"/>
          </p:cNvSpPr>
          <p:nvPr>
            <p:ph type="title"/>
          </p:nvPr>
        </p:nvSpPr>
        <p:spPr/>
        <p:txBody>
          <a:bodyPr/>
          <a:lstStyle/>
          <a:p>
            <a:r>
              <a:rPr lang="zh-CN" altLang="en-US" dirty="0"/>
              <a:t>对通信信道的安全威胁</a:t>
            </a:r>
          </a:p>
        </p:txBody>
      </p:sp>
      <p:sp>
        <p:nvSpPr>
          <p:cNvPr id="7" name="Rectangle 3">
            <a:extLst>
              <a:ext uri="{FF2B5EF4-FFF2-40B4-BE49-F238E27FC236}">
                <a16:creationId xmlns:a16="http://schemas.microsoft.com/office/drawing/2014/main" id="{C32B4D83-FC70-4EE6-9C6D-AF9364ACB48C}"/>
              </a:ext>
            </a:extLst>
          </p:cNvPr>
          <p:cNvSpPr txBox="1">
            <a:spLocks noChangeArrowheads="1"/>
          </p:cNvSpPr>
          <p:nvPr/>
        </p:nvSpPr>
        <p:spPr bwMode="gray">
          <a:xfrm>
            <a:off x="381000" y="1620252"/>
            <a:ext cx="8382000" cy="44420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a:lstStyle>
          <a:p>
            <a:pPr eaLnBrk="1" hangingPunct="1">
              <a:lnSpc>
                <a:spcPct val="90000"/>
              </a:lnSpc>
              <a:buFontTx/>
              <a:buNone/>
            </a:pPr>
            <a:r>
              <a:rPr kumimoji="0" lang="en-US" altLang="zh-CN" kern="0">
                <a:latin typeface="Times New Roman" panose="02020603050405020304" pitchFamily="18" charset="0"/>
              </a:rPr>
              <a:t> </a:t>
            </a:r>
            <a:r>
              <a:rPr kumimoji="0" lang="zh-CN" altLang="en-US" kern="0">
                <a:solidFill>
                  <a:srgbClr val="FF3300"/>
                </a:solidFill>
                <a:latin typeface="Times New Roman" panose="02020603050405020304" pitchFamily="18" charset="0"/>
              </a:rPr>
              <a:t>监听程序</a:t>
            </a:r>
            <a:r>
              <a:rPr kumimoji="0" lang="zh-CN" altLang="en-US" kern="0">
                <a:latin typeface="Times New Roman" panose="02020603050405020304" pitchFamily="18" charset="0"/>
              </a:rPr>
              <a:t>会威胁通信信道中所传输信息的</a:t>
            </a:r>
            <a:r>
              <a:rPr kumimoji="0" lang="zh-CN" altLang="en-US" kern="0">
                <a:solidFill>
                  <a:srgbClr val="FF3300"/>
                </a:solidFill>
                <a:latin typeface="Times New Roman" panose="02020603050405020304" pitchFamily="18" charset="0"/>
              </a:rPr>
              <a:t>机密性</a:t>
            </a:r>
          </a:p>
          <a:p>
            <a:pPr eaLnBrk="1" hangingPunct="1">
              <a:lnSpc>
                <a:spcPct val="90000"/>
              </a:lnSpc>
              <a:buFontTx/>
              <a:buNone/>
            </a:pPr>
            <a:endParaRPr kumimoji="0" lang="zh-CN" altLang="en-US" kern="0">
              <a:latin typeface="Times New Roman" panose="02020603050405020304" pitchFamily="18" charset="0"/>
            </a:endParaRPr>
          </a:p>
          <a:p>
            <a:pPr eaLnBrk="1" hangingPunct="1">
              <a:lnSpc>
                <a:spcPct val="90000"/>
              </a:lnSpc>
              <a:buFontTx/>
              <a:buNone/>
            </a:pPr>
            <a:r>
              <a:rPr kumimoji="0" lang="zh-CN" altLang="en-US" kern="0">
                <a:latin typeface="Times New Roman" panose="02020603050405020304" pitchFamily="18" charset="0"/>
              </a:rPr>
              <a:t> </a:t>
            </a:r>
            <a:r>
              <a:rPr kumimoji="0" lang="zh-CN" altLang="en-US" kern="0">
                <a:solidFill>
                  <a:srgbClr val="FF3300"/>
                </a:solidFill>
                <a:latin typeface="Times New Roman" panose="02020603050405020304" pitchFamily="18" charset="0"/>
              </a:rPr>
              <a:t>伪造、篡改、重放</a:t>
            </a:r>
            <a:r>
              <a:rPr kumimoji="0" lang="zh-CN" altLang="en-US" kern="0">
                <a:latin typeface="Times New Roman" panose="02020603050405020304" pitchFamily="18" charset="0"/>
              </a:rPr>
              <a:t>会威胁所传输信息的</a:t>
            </a:r>
            <a:r>
              <a:rPr kumimoji="0" lang="zh-CN" altLang="en-US" kern="0">
                <a:solidFill>
                  <a:srgbClr val="FF3300"/>
                </a:solidFill>
                <a:latin typeface="Times New Roman" panose="02020603050405020304" pitchFamily="18" charset="0"/>
              </a:rPr>
              <a:t>完整性</a:t>
            </a:r>
          </a:p>
          <a:p>
            <a:pPr eaLnBrk="1" hangingPunct="1">
              <a:lnSpc>
                <a:spcPct val="90000"/>
              </a:lnSpc>
              <a:buFontTx/>
              <a:buNone/>
            </a:pPr>
            <a:endParaRPr kumimoji="0" lang="zh-CN" altLang="en-US" kern="0">
              <a:latin typeface="Times New Roman" panose="02020603050405020304" pitchFamily="18" charset="0"/>
            </a:endParaRPr>
          </a:p>
          <a:p>
            <a:pPr eaLnBrk="1" hangingPunct="1">
              <a:lnSpc>
                <a:spcPct val="90000"/>
              </a:lnSpc>
              <a:buFontTx/>
              <a:buNone/>
            </a:pPr>
            <a:r>
              <a:rPr kumimoji="0" lang="zh-CN" altLang="en-US" kern="0">
                <a:latin typeface="Times New Roman" panose="02020603050405020304" pitchFamily="18" charset="0"/>
              </a:rPr>
              <a:t> </a:t>
            </a:r>
            <a:r>
              <a:rPr kumimoji="0" lang="zh-CN" altLang="en-US" kern="0">
                <a:solidFill>
                  <a:srgbClr val="FF3300"/>
                </a:solidFill>
                <a:latin typeface="Times New Roman" panose="02020603050405020304" pitchFamily="18" charset="0"/>
              </a:rPr>
              <a:t>缺乏身份认证</a:t>
            </a:r>
            <a:r>
              <a:rPr kumimoji="0" lang="zh-CN" altLang="en-US" kern="0">
                <a:latin typeface="Times New Roman" panose="02020603050405020304" pitchFamily="18" charset="0"/>
              </a:rPr>
              <a:t>使得冒充他人身份进行</a:t>
            </a:r>
            <a:r>
              <a:rPr kumimoji="0" lang="zh-CN" altLang="en-US" kern="0">
                <a:solidFill>
                  <a:srgbClr val="FF3300"/>
                </a:solidFill>
                <a:latin typeface="Times New Roman" panose="02020603050405020304" pitchFamily="18" charset="0"/>
              </a:rPr>
              <a:t>中间人攻击</a:t>
            </a:r>
          </a:p>
          <a:p>
            <a:pPr eaLnBrk="1" hangingPunct="1">
              <a:lnSpc>
                <a:spcPct val="90000"/>
              </a:lnSpc>
              <a:buFontTx/>
              <a:buNone/>
            </a:pPr>
            <a:endParaRPr kumimoji="0" lang="zh-CN" altLang="en-US" kern="0">
              <a:latin typeface="Times New Roman" panose="02020603050405020304" pitchFamily="18" charset="0"/>
            </a:endParaRPr>
          </a:p>
          <a:p>
            <a:pPr eaLnBrk="1" hangingPunct="1">
              <a:lnSpc>
                <a:spcPct val="90000"/>
              </a:lnSpc>
              <a:buFontTx/>
              <a:buNone/>
            </a:pPr>
            <a:r>
              <a:rPr kumimoji="0" lang="zh-CN" altLang="en-US" kern="0">
                <a:latin typeface="Times New Roman" panose="02020603050405020304" pitchFamily="18" charset="0"/>
              </a:rPr>
              <a:t> </a:t>
            </a:r>
            <a:r>
              <a:rPr kumimoji="0" lang="zh-CN" altLang="en-US" kern="0">
                <a:solidFill>
                  <a:srgbClr val="FF3300"/>
                </a:solidFill>
                <a:latin typeface="Times New Roman" panose="02020603050405020304" pitchFamily="18" charset="0"/>
              </a:rPr>
              <a:t>缺乏数字签名机制</a:t>
            </a:r>
            <a:r>
              <a:rPr kumimoji="0" lang="zh-CN" altLang="en-US" kern="0">
                <a:latin typeface="Times New Roman" panose="02020603050405020304" pitchFamily="18" charset="0"/>
              </a:rPr>
              <a:t>使得通信双方能</a:t>
            </a:r>
            <a:r>
              <a:rPr kumimoji="0" lang="zh-CN" altLang="en-US" kern="0">
                <a:solidFill>
                  <a:srgbClr val="FF3300"/>
                </a:solidFill>
                <a:latin typeface="Times New Roman" panose="02020603050405020304" pitchFamily="18" charset="0"/>
              </a:rPr>
              <a:t>相互攻击</a:t>
            </a:r>
          </a:p>
          <a:p>
            <a:pPr eaLnBrk="1" hangingPunct="1">
              <a:lnSpc>
                <a:spcPct val="90000"/>
              </a:lnSpc>
              <a:buFontTx/>
              <a:buNone/>
            </a:pPr>
            <a:endParaRPr kumimoji="0" lang="zh-CN" altLang="en-US" kern="0">
              <a:latin typeface="Times New Roman" panose="02020603050405020304" pitchFamily="18" charset="0"/>
            </a:endParaRPr>
          </a:p>
          <a:p>
            <a:pPr eaLnBrk="1" hangingPunct="1">
              <a:lnSpc>
                <a:spcPct val="90000"/>
              </a:lnSpc>
              <a:buFontTx/>
              <a:buNone/>
            </a:pPr>
            <a:r>
              <a:rPr kumimoji="0" lang="zh-CN" altLang="en-US" kern="0">
                <a:latin typeface="Times New Roman" panose="02020603050405020304" pitchFamily="18" charset="0"/>
              </a:rPr>
              <a:t> </a:t>
            </a:r>
            <a:r>
              <a:rPr kumimoji="0" lang="zh-CN" altLang="en-US" kern="0">
                <a:solidFill>
                  <a:srgbClr val="FF3300"/>
                </a:solidFill>
                <a:latin typeface="Times New Roman" panose="02020603050405020304" pitchFamily="18" charset="0"/>
              </a:rPr>
              <a:t>拒绝服务攻击</a:t>
            </a:r>
            <a:r>
              <a:rPr kumimoji="0" lang="zh-CN" altLang="en-US" kern="0">
                <a:latin typeface="Times New Roman" panose="02020603050405020304" pitchFamily="18" charset="0"/>
              </a:rPr>
              <a:t>使得通信信道不能保证</a:t>
            </a:r>
            <a:r>
              <a:rPr kumimoji="0" lang="zh-CN" altLang="en-US" kern="0">
                <a:solidFill>
                  <a:srgbClr val="FF3300"/>
                </a:solidFill>
                <a:latin typeface="Times New Roman" panose="02020603050405020304" pitchFamily="18" charset="0"/>
              </a:rPr>
              <a:t>可用性</a:t>
            </a:r>
            <a:r>
              <a:rPr kumimoji="0" lang="zh-CN" altLang="en-US" kern="0">
                <a:latin typeface="Times New Roman" panose="02020603050405020304" pitchFamily="18" charset="0"/>
              </a:rPr>
              <a:t> </a:t>
            </a:r>
            <a:endParaRPr kumimoji="0" lang="zh-CN" altLang="en-US" kern="0" dirty="0">
              <a:latin typeface="Times New Roman" panose="02020603050405020304" pitchFamily="18" charset="0"/>
            </a:endParaRPr>
          </a:p>
        </p:txBody>
      </p:sp>
      <p:sp>
        <p:nvSpPr>
          <p:cNvPr id="8" name="AutoShape 4">
            <a:extLst>
              <a:ext uri="{FF2B5EF4-FFF2-40B4-BE49-F238E27FC236}">
                <a16:creationId xmlns:a16="http://schemas.microsoft.com/office/drawing/2014/main" id="{070B008B-4361-42C6-AA7B-7CC193591380}"/>
              </a:ext>
            </a:extLst>
          </p:cNvPr>
          <p:cNvSpPr>
            <a:spLocks/>
          </p:cNvSpPr>
          <p:nvPr/>
        </p:nvSpPr>
        <p:spPr bwMode="auto">
          <a:xfrm>
            <a:off x="327025" y="1742490"/>
            <a:ext cx="142875" cy="4033837"/>
          </a:xfrm>
          <a:prstGeom prst="leftBrace">
            <a:avLst>
              <a:gd name="adj1" fmla="val 235278"/>
              <a:gd name="adj2" fmla="val 50000"/>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4D4D4D"/>
              </a:solidFill>
              <a:effectLst/>
              <a:uLnTx/>
              <a:uFillTx/>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171397362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657225" y="1371600"/>
            <a:ext cx="7772400" cy="4114800"/>
          </a:xfrm>
        </p:spPr>
        <p:txBody>
          <a:bodyPr/>
          <a:lstStyle/>
          <a:p>
            <a:pPr eaLnBrk="1" hangingPunct="1"/>
            <a:r>
              <a:rPr lang="zh-CN" altLang="zh-CN" sz="2800" b="0" dirty="0">
                <a:latin typeface="Times New Roman" panose="02020603050405020304" pitchFamily="18" charset="0"/>
                <a:ea typeface="黑体" panose="02010609060101010101" pitchFamily="49" charset="-122"/>
              </a:rPr>
              <a:t>北京大学关志</a:t>
            </a:r>
            <a:r>
              <a:rPr lang="zh-CN" altLang="en-US" sz="2800" b="0" dirty="0">
                <a:latin typeface="Times New Roman" panose="02020603050405020304" pitchFamily="18" charset="0"/>
                <a:ea typeface="黑体" panose="02010609060101010101" pitchFamily="49" charset="-122"/>
              </a:rPr>
              <a:t>副</a:t>
            </a:r>
            <a:r>
              <a:rPr lang="zh-CN" altLang="zh-CN" sz="2800" b="0" dirty="0">
                <a:latin typeface="Times New Roman" panose="02020603050405020304" pitchFamily="18" charset="0"/>
                <a:ea typeface="黑体" panose="02010609060101010101" pitchFamily="49" charset="-122"/>
              </a:rPr>
              <a:t>研究员的密码学研究组开发维护了一个国密算法的开源实现项目</a:t>
            </a:r>
            <a:r>
              <a:rPr lang="en-US" altLang="zh-CN" sz="2800" b="0" dirty="0" err="1">
                <a:solidFill>
                  <a:srgbClr val="FF0000"/>
                </a:solidFill>
                <a:latin typeface="Times New Roman" panose="02020603050405020304" pitchFamily="18" charset="0"/>
                <a:ea typeface="黑体" panose="02010609060101010101" pitchFamily="49" charset="-122"/>
              </a:rPr>
              <a:t>GmSSL</a:t>
            </a:r>
            <a:r>
              <a:rPr lang="zh-CN" altLang="zh-CN" sz="2800" b="0" dirty="0">
                <a:latin typeface="Times New Roman" panose="02020603050405020304" pitchFamily="18" charset="0"/>
                <a:ea typeface="黑体" panose="02010609060101010101" pitchFamily="49" charset="-122"/>
              </a:rPr>
              <a:t>（官网：</a:t>
            </a:r>
            <a:r>
              <a:rPr lang="en-US" altLang="zh-CN" sz="2800" b="0" dirty="0">
                <a:latin typeface="Times New Roman" panose="02020603050405020304" pitchFamily="18" charset="0"/>
                <a:ea typeface="黑体" panose="02010609060101010101" pitchFamily="49" charset="-122"/>
              </a:rPr>
              <a:t>http://gmssl.org/</a:t>
            </a:r>
            <a:r>
              <a:rPr lang="zh-CN" altLang="zh-CN" sz="2800" b="0" dirty="0">
                <a:latin typeface="Times New Roman" panose="02020603050405020304" pitchFamily="18" charset="0"/>
                <a:ea typeface="黑体" panose="02010609060101010101" pitchFamily="49" charset="-122"/>
              </a:rPr>
              <a:t>），项目源码托管于</a:t>
            </a:r>
            <a:r>
              <a:rPr lang="en-US" altLang="zh-CN" sz="2800" b="0" dirty="0">
                <a:latin typeface="Times New Roman" panose="02020603050405020304" pitchFamily="18" charset="0"/>
                <a:ea typeface="黑体" panose="02010609060101010101" pitchFamily="49" charset="-122"/>
              </a:rPr>
              <a:t>GitHub</a:t>
            </a:r>
            <a:r>
              <a:rPr lang="zh-CN" altLang="zh-CN" sz="2800" b="0" dirty="0">
                <a:latin typeface="Times New Roman" panose="02020603050405020304" pitchFamily="18" charset="0"/>
                <a:ea typeface="黑体" panose="02010609060101010101" pitchFamily="49" charset="-122"/>
              </a:rPr>
              <a:t>（</a:t>
            </a:r>
            <a:r>
              <a:rPr lang="en-US" altLang="zh-CN" sz="2800" b="0" dirty="0">
                <a:latin typeface="Times New Roman" panose="02020603050405020304" pitchFamily="18" charset="0"/>
                <a:ea typeface="黑体" panose="02010609060101010101" pitchFamily="49" charset="-122"/>
                <a:hlinkClick r:id="rId2"/>
              </a:rPr>
              <a:t>https://github.com/guanzhi/GmSSL.git</a:t>
            </a:r>
            <a:r>
              <a:rPr lang="zh-CN" altLang="zh-CN" sz="2800" b="0" dirty="0">
                <a:latin typeface="Times New Roman" panose="02020603050405020304" pitchFamily="18" charset="0"/>
                <a:ea typeface="黑体" panose="02010609060101010101" pitchFamily="49" charset="-122"/>
              </a:rPr>
              <a:t>）</a:t>
            </a:r>
            <a:endParaRPr lang="en-US" altLang="zh-CN" sz="2800" b="0" dirty="0">
              <a:latin typeface="Times New Roman" panose="02020603050405020304" pitchFamily="18" charset="0"/>
              <a:ea typeface="黑体" panose="02010609060101010101" pitchFamily="49" charset="-122"/>
            </a:endParaRPr>
          </a:p>
          <a:p>
            <a:pPr lvl="1" eaLnBrk="1" hangingPunct="1"/>
            <a:r>
              <a:rPr lang="zh-CN" altLang="en-US" b="0" dirty="0">
                <a:latin typeface="Times New Roman" panose="02020603050405020304" pitchFamily="18" charset="0"/>
                <a:ea typeface="黑体" panose="02010609060101010101" pitchFamily="49" charset="-122"/>
              </a:rPr>
              <a:t>支持所有公开的国密算法</a:t>
            </a:r>
            <a:endParaRPr lang="en-US" altLang="zh-CN" b="0" dirty="0">
              <a:latin typeface="Times New Roman" panose="02020603050405020304" pitchFamily="18" charset="0"/>
              <a:ea typeface="黑体" panose="02010609060101010101" pitchFamily="49" charset="-122"/>
            </a:endParaRPr>
          </a:p>
          <a:p>
            <a:pPr lvl="1" eaLnBrk="1" hangingPunct="1"/>
            <a:r>
              <a:rPr lang="zh-CN" altLang="en-US" b="0" dirty="0">
                <a:latin typeface="Times New Roman" panose="02020603050405020304" pitchFamily="18" charset="0"/>
                <a:ea typeface="黑体" panose="02010609060101010101" pitchFamily="49" charset="-122"/>
              </a:rPr>
              <a:t>与</a:t>
            </a:r>
            <a:r>
              <a:rPr lang="en-US" altLang="zh-CN" b="0" dirty="0">
                <a:latin typeface="Times New Roman" panose="02020603050405020304" pitchFamily="18" charset="0"/>
                <a:ea typeface="黑体" panose="02010609060101010101" pitchFamily="49" charset="-122"/>
              </a:rPr>
              <a:t>OpenSSL</a:t>
            </a:r>
            <a:r>
              <a:rPr lang="zh-CN" altLang="en-US" b="0" dirty="0">
                <a:latin typeface="Times New Roman" panose="02020603050405020304" pitchFamily="18" charset="0"/>
                <a:ea typeface="黑体" panose="02010609060101010101" pitchFamily="49" charset="-122"/>
              </a:rPr>
              <a:t>兼容</a:t>
            </a:r>
          </a:p>
        </p:txBody>
      </p:sp>
      <p:sp>
        <p:nvSpPr>
          <p:cNvPr id="3" name="标题 2"/>
          <p:cNvSpPr>
            <a:spLocks noGrp="1"/>
          </p:cNvSpPr>
          <p:nvPr>
            <p:ph type="title"/>
          </p:nvPr>
        </p:nvSpPr>
        <p:spPr/>
        <p:txBody>
          <a:bodyPr/>
          <a:lstStyle/>
          <a:p>
            <a:r>
              <a:rPr lang="en-US" altLang="zh-CN" dirty="0" err="1"/>
              <a:t>GmSSL</a:t>
            </a:r>
            <a:endParaRPr lang="zh-CN" altLang="en-US" dirty="0"/>
          </a:p>
        </p:txBody>
      </p:sp>
    </p:spTree>
    <p:extLst>
      <p:ext uri="{BB962C8B-B14F-4D97-AF65-F5344CB8AC3E}">
        <p14:creationId xmlns:p14="http://schemas.microsoft.com/office/powerpoint/2010/main" val="296280187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658813" y="1554163"/>
            <a:ext cx="7772400" cy="4702258"/>
          </a:xfrm>
        </p:spPr>
        <p:txBody>
          <a:bodyPr/>
          <a:lstStyle/>
          <a:p>
            <a:r>
              <a:rPr lang="zh-CN" altLang="en-US" dirty="0"/>
              <a:t>使用</a:t>
            </a:r>
            <a:r>
              <a:rPr lang="en-US" altLang="zh-CN" dirty="0"/>
              <a:t>SSL/TLS</a:t>
            </a:r>
            <a:r>
              <a:rPr lang="zh-CN" altLang="en-US" dirty="0"/>
              <a:t>在传输层源和目的实体间建立了一条安全通道，提供基于证书的认证、数据完整性和机密性</a:t>
            </a:r>
            <a:r>
              <a:rPr lang="en-US" altLang="zh-CN" dirty="0"/>
              <a:t>, </a:t>
            </a:r>
            <a:r>
              <a:rPr lang="zh-CN" altLang="en-US" dirty="0"/>
              <a:t>保障</a:t>
            </a:r>
            <a:r>
              <a:rPr lang="en-US" altLang="zh-CN" dirty="0"/>
              <a:t>Web</a:t>
            </a:r>
            <a:r>
              <a:rPr lang="zh-CN" altLang="en-US" dirty="0"/>
              <a:t>应用的传输安全</a:t>
            </a:r>
            <a:endParaRPr lang="en-US" altLang="zh-CN" dirty="0"/>
          </a:p>
          <a:p>
            <a:r>
              <a:rPr lang="en-US" altLang="zh-CN" dirty="0"/>
              <a:t>HTTPS</a:t>
            </a:r>
            <a:r>
              <a:rPr lang="zh-CN" altLang="en-US" dirty="0"/>
              <a:t>的部署虽然在加快，但还有很长的路要走</a:t>
            </a:r>
            <a:endParaRPr lang="en-US" altLang="zh-CN" dirty="0"/>
          </a:p>
          <a:p>
            <a:r>
              <a:rPr lang="zh-CN" altLang="en-US" dirty="0">
                <a:solidFill>
                  <a:srgbClr val="FF0000"/>
                </a:solidFill>
              </a:rPr>
              <a:t>使用基于</a:t>
            </a:r>
            <a:r>
              <a:rPr lang="en-US" altLang="zh-CN" dirty="0">
                <a:solidFill>
                  <a:srgbClr val="FF0000"/>
                </a:solidFill>
              </a:rPr>
              <a:t>SSL/TLS</a:t>
            </a:r>
            <a:r>
              <a:rPr lang="zh-CN" altLang="en-US" dirty="0">
                <a:solidFill>
                  <a:srgbClr val="FF0000"/>
                </a:solidFill>
              </a:rPr>
              <a:t>的</a:t>
            </a:r>
            <a:r>
              <a:rPr lang="en-US" altLang="zh-CN" dirty="0">
                <a:solidFill>
                  <a:srgbClr val="FF0000"/>
                </a:solidFill>
              </a:rPr>
              <a:t>HTTPS</a:t>
            </a:r>
            <a:r>
              <a:rPr lang="zh-CN" altLang="en-US" dirty="0">
                <a:solidFill>
                  <a:srgbClr val="FF0000"/>
                </a:solidFill>
              </a:rPr>
              <a:t>就一定安全了吗</a:t>
            </a:r>
            <a:r>
              <a:rPr lang="en-US" altLang="zh-CN" dirty="0">
                <a:solidFill>
                  <a:srgbClr val="FF0000"/>
                </a:solidFill>
              </a:rPr>
              <a:t>?</a:t>
            </a:r>
            <a:endParaRPr lang="zh-CN" altLang="en-US" dirty="0">
              <a:solidFill>
                <a:srgbClr val="FF0000"/>
              </a:solidFill>
            </a:endParaRPr>
          </a:p>
        </p:txBody>
      </p:sp>
      <p:sp>
        <p:nvSpPr>
          <p:cNvPr id="3" name="标题 2"/>
          <p:cNvSpPr>
            <a:spLocks noGrp="1"/>
          </p:cNvSpPr>
          <p:nvPr>
            <p:ph type="title"/>
          </p:nvPr>
        </p:nvSpPr>
        <p:spPr/>
        <p:txBody>
          <a:bodyPr/>
          <a:lstStyle/>
          <a:p>
            <a:r>
              <a:rPr lang="zh-CN" altLang="en-US" dirty="0"/>
              <a:t>本章小结</a:t>
            </a: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en-US" altLang="zh-CN" dirty="0"/>
              <a:t>HTTPS</a:t>
            </a:r>
            <a:r>
              <a:rPr lang="zh-CN" altLang="en-US" dirty="0"/>
              <a:t>有什么不足之处？</a:t>
            </a:r>
          </a:p>
        </p:txBody>
      </p:sp>
      <p:sp>
        <p:nvSpPr>
          <p:cNvPr id="3" name="标题 2"/>
          <p:cNvSpPr>
            <a:spLocks noGrp="1"/>
          </p:cNvSpPr>
          <p:nvPr>
            <p:ph type="title"/>
          </p:nvPr>
        </p:nvSpPr>
        <p:spPr/>
        <p:txBody>
          <a:bodyPr/>
          <a:lstStyle/>
          <a:p>
            <a:r>
              <a:rPr lang="en-US" altLang="zh-CN" dirty="0"/>
              <a:t>HTTP over QUIC</a:t>
            </a:r>
            <a:endParaRPr lang="zh-CN" altLang="en-US" dirty="0"/>
          </a:p>
        </p:txBody>
      </p:sp>
      <p:grpSp>
        <p:nvGrpSpPr>
          <p:cNvPr id="4" name="组合 3"/>
          <p:cNvGrpSpPr/>
          <p:nvPr/>
        </p:nvGrpSpPr>
        <p:grpSpPr>
          <a:xfrm>
            <a:off x="1150938" y="2373918"/>
            <a:ext cx="5806192" cy="3566369"/>
            <a:chOff x="357809" y="240318"/>
            <a:chExt cx="5806192" cy="3566369"/>
          </a:xfrm>
        </p:grpSpPr>
        <p:sp>
          <p:nvSpPr>
            <p:cNvPr id="5" name="矩形: 圆角 4">
              <a:extLst>
                <a:ext uri="{FF2B5EF4-FFF2-40B4-BE49-F238E27FC236}">
                  <a16:creationId xmlns:a16="http://schemas.microsoft.com/office/drawing/2014/main" id="{EEE48329-050D-42B9-941C-A7FC153D030D}"/>
                </a:ext>
              </a:extLst>
            </p:cNvPr>
            <p:cNvSpPr/>
            <p:nvPr/>
          </p:nvSpPr>
          <p:spPr>
            <a:xfrm>
              <a:off x="357809" y="766190"/>
              <a:ext cx="1802296" cy="755374"/>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6" name="文本框 5">
              <a:extLst>
                <a:ext uri="{FF2B5EF4-FFF2-40B4-BE49-F238E27FC236}">
                  <a16:creationId xmlns:a16="http://schemas.microsoft.com/office/drawing/2014/main" id="{5F97A1A3-C92B-4587-9FE8-48671D5AEE36}"/>
                </a:ext>
              </a:extLst>
            </p:cNvPr>
            <p:cNvSpPr txBox="1"/>
            <p:nvPr/>
          </p:nvSpPr>
          <p:spPr>
            <a:xfrm>
              <a:off x="773888" y="943822"/>
              <a:ext cx="1082348" cy="400110"/>
            </a:xfrm>
            <a:prstGeom prst="rect">
              <a:avLst/>
            </a:prstGeom>
            <a:noFill/>
          </p:spPr>
          <p:txBody>
            <a:bodyPr wrap="none" rtlCol="0">
              <a:spAutoFit/>
            </a:bodyPr>
            <a:lstStyle/>
            <a:p>
              <a:r>
                <a:rPr lang="en-US" altLang="zh-CN" sz="2000" b="1" dirty="0">
                  <a:latin typeface="Times New Roman" panose="02020603050405020304" pitchFamily="18" charset="0"/>
                  <a:cs typeface="Times New Roman" panose="02020603050405020304" pitchFamily="18" charset="0"/>
                </a:rPr>
                <a:t>HTTP/2</a:t>
              </a:r>
              <a:endParaRPr lang="zh-CN" altLang="en-US" sz="2000" b="1" dirty="0">
                <a:latin typeface="Times New Roman" panose="02020603050405020304" pitchFamily="18" charset="0"/>
                <a:cs typeface="Times New Roman" panose="02020603050405020304" pitchFamily="18" charset="0"/>
              </a:endParaRPr>
            </a:p>
          </p:txBody>
        </p:sp>
        <p:sp>
          <p:nvSpPr>
            <p:cNvPr id="7" name="矩形: 圆角 6">
              <a:extLst>
                <a:ext uri="{FF2B5EF4-FFF2-40B4-BE49-F238E27FC236}">
                  <a16:creationId xmlns:a16="http://schemas.microsoft.com/office/drawing/2014/main" id="{DA6390F1-230B-4B0B-8262-55A59CF81D46}"/>
                </a:ext>
              </a:extLst>
            </p:cNvPr>
            <p:cNvSpPr/>
            <p:nvPr/>
          </p:nvSpPr>
          <p:spPr>
            <a:xfrm>
              <a:off x="357809" y="1540172"/>
              <a:ext cx="1802296" cy="755374"/>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8" name="文本框 7">
              <a:extLst>
                <a:ext uri="{FF2B5EF4-FFF2-40B4-BE49-F238E27FC236}">
                  <a16:creationId xmlns:a16="http://schemas.microsoft.com/office/drawing/2014/main" id="{6FD4FC65-5FB8-4FB8-9401-19C46267BF4D}"/>
                </a:ext>
              </a:extLst>
            </p:cNvPr>
            <p:cNvSpPr txBox="1"/>
            <p:nvPr/>
          </p:nvSpPr>
          <p:spPr>
            <a:xfrm>
              <a:off x="893158" y="1717804"/>
              <a:ext cx="670376" cy="400110"/>
            </a:xfrm>
            <a:prstGeom prst="rect">
              <a:avLst/>
            </a:prstGeom>
            <a:noFill/>
          </p:spPr>
          <p:txBody>
            <a:bodyPr wrap="none" rtlCol="0">
              <a:spAutoFit/>
            </a:bodyPr>
            <a:lstStyle/>
            <a:p>
              <a:r>
                <a:rPr lang="en-US" altLang="zh-CN" sz="2000" b="1" dirty="0">
                  <a:latin typeface="Times New Roman" panose="02020603050405020304" pitchFamily="18" charset="0"/>
                  <a:cs typeface="Times New Roman" panose="02020603050405020304" pitchFamily="18" charset="0"/>
                </a:rPr>
                <a:t>TLS</a:t>
              </a:r>
              <a:endParaRPr lang="zh-CN" altLang="en-US" sz="2000" b="1" dirty="0">
                <a:latin typeface="Times New Roman" panose="02020603050405020304" pitchFamily="18" charset="0"/>
                <a:cs typeface="Times New Roman" panose="02020603050405020304" pitchFamily="18" charset="0"/>
              </a:endParaRPr>
            </a:p>
          </p:txBody>
        </p:sp>
        <p:sp>
          <p:nvSpPr>
            <p:cNvPr id="9" name="矩形: 圆角 8">
              <a:extLst>
                <a:ext uri="{FF2B5EF4-FFF2-40B4-BE49-F238E27FC236}">
                  <a16:creationId xmlns:a16="http://schemas.microsoft.com/office/drawing/2014/main" id="{DACAEC80-B132-4C64-B64D-D9329580CB54}"/>
                </a:ext>
              </a:extLst>
            </p:cNvPr>
            <p:cNvSpPr/>
            <p:nvPr/>
          </p:nvSpPr>
          <p:spPr>
            <a:xfrm>
              <a:off x="384315" y="2300902"/>
              <a:ext cx="1802296" cy="755374"/>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10" name="文本框 9">
              <a:extLst>
                <a:ext uri="{FF2B5EF4-FFF2-40B4-BE49-F238E27FC236}">
                  <a16:creationId xmlns:a16="http://schemas.microsoft.com/office/drawing/2014/main" id="{3A910E19-0D47-4745-977C-F2B1B9877245}"/>
                </a:ext>
              </a:extLst>
            </p:cNvPr>
            <p:cNvSpPr txBox="1"/>
            <p:nvPr/>
          </p:nvSpPr>
          <p:spPr>
            <a:xfrm>
              <a:off x="878731" y="2465281"/>
              <a:ext cx="699230" cy="400110"/>
            </a:xfrm>
            <a:prstGeom prst="rect">
              <a:avLst/>
            </a:prstGeom>
            <a:noFill/>
          </p:spPr>
          <p:txBody>
            <a:bodyPr wrap="none" rtlCol="0">
              <a:spAutoFit/>
            </a:bodyPr>
            <a:lstStyle/>
            <a:p>
              <a:r>
                <a:rPr lang="en-US" altLang="zh-CN" sz="2000" b="1" dirty="0">
                  <a:latin typeface="Times New Roman" panose="02020603050405020304" pitchFamily="18" charset="0"/>
                  <a:cs typeface="Times New Roman" panose="02020603050405020304" pitchFamily="18" charset="0"/>
                </a:rPr>
                <a:t>TCP</a:t>
              </a:r>
              <a:endParaRPr lang="zh-CN" altLang="en-US" sz="2000" b="1" dirty="0">
                <a:latin typeface="Times New Roman" panose="02020603050405020304" pitchFamily="18" charset="0"/>
                <a:cs typeface="Times New Roman" panose="02020603050405020304" pitchFamily="18" charset="0"/>
              </a:endParaRPr>
            </a:p>
          </p:txBody>
        </p:sp>
        <p:sp>
          <p:nvSpPr>
            <p:cNvPr id="11" name="矩形: 圆角 10">
              <a:extLst>
                <a:ext uri="{FF2B5EF4-FFF2-40B4-BE49-F238E27FC236}">
                  <a16:creationId xmlns:a16="http://schemas.microsoft.com/office/drawing/2014/main" id="{5304AE42-7DE5-49D1-8482-ECF87610B4DE}"/>
                </a:ext>
              </a:extLst>
            </p:cNvPr>
            <p:cNvSpPr/>
            <p:nvPr/>
          </p:nvSpPr>
          <p:spPr>
            <a:xfrm>
              <a:off x="4130589" y="745040"/>
              <a:ext cx="1802296" cy="755374"/>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12" name="文本框 11">
              <a:extLst>
                <a:ext uri="{FF2B5EF4-FFF2-40B4-BE49-F238E27FC236}">
                  <a16:creationId xmlns:a16="http://schemas.microsoft.com/office/drawing/2014/main" id="{30739A9E-2E41-49B1-9709-59EE58CA6564}"/>
                </a:ext>
              </a:extLst>
            </p:cNvPr>
            <p:cNvSpPr txBox="1"/>
            <p:nvPr/>
          </p:nvSpPr>
          <p:spPr>
            <a:xfrm>
              <a:off x="4546668" y="922672"/>
              <a:ext cx="1082348" cy="400110"/>
            </a:xfrm>
            <a:prstGeom prst="rect">
              <a:avLst/>
            </a:prstGeom>
            <a:noFill/>
          </p:spPr>
          <p:txBody>
            <a:bodyPr wrap="none" rtlCol="0">
              <a:spAutoFit/>
            </a:bodyPr>
            <a:lstStyle/>
            <a:p>
              <a:r>
                <a:rPr lang="en-US" altLang="zh-CN" sz="2000" b="1" dirty="0">
                  <a:latin typeface="Times New Roman" panose="02020603050405020304" pitchFamily="18" charset="0"/>
                  <a:cs typeface="Times New Roman" panose="02020603050405020304" pitchFamily="18" charset="0"/>
                </a:rPr>
                <a:t>HTTP/3</a:t>
              </a:r>
              <a:endParaRPr lang="zh-CN" altLang="en-US" sz="2000" b="1" dirty="0">
                <a:latin typeface="Times New Roman" panose="02020603050405020304" pitchFamily="18" charset="0"/>
                <a:cs typeface="Times New Roman" panose="02020603050405020304" pitchFamily="18" charset="0"/>
              </a:endParaRPr>
            </a:p>
          </p:txBody>
        </p:sp>
        <p:sp>
          <p:nvSpPr>
            <p:cNvPr id="13" name="矩形: 圆角 12">
              <a:extLst>
                <a:ext uri="{FF2B5EF4-FFF2-40B4-BE49-F238E27FC236}">
                  <a16:creationId xmlns:a16="http://schemas.microsoft.com/office/drawing/2014/main" id="{6CE1D134-3E69-44BE-B550-02E368C2BE39}"/>
                </a:ext>
              </a:extLst>
            </p:cNvPr>
            <p:cNvSpPr/>
            <p:nvPr/>
          </p:nvSpPr>
          <p:spPr>
            <a:xfrm>
              <a:off x="4130589" y="1505770"/>
              <a:ext cx="1802296" cy="755374"/>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14" name="文本框 13">
              <a:extLst>
                <a:ext uri="{FF2B5EF4-FFF2-40B4-BE49-F238E27FC236}">
                  <a16:creationId xmlns:a16="http://schemas.microsoft.com/office/drawing/2014/main" id="{DC9D9005-18DC-4AE3-AA3F-02F2728B1291}"/>
                </a:ext>
              </a:extLst>
            </p:cNvPr>
            <p:cNvSpPr txBox="1"/>
            <p:nvPr/>
          </p:nvSpPr>
          <p:spPr>
            <a:xfrm>
              <a:off x="4546668" y="1696654"/>
              <a:ext cx="854721" cy="400110"/>
            </a:xfrm>
            <a:prstGeom prst="rect">
              <a:avLst/>
            </a:prstGeom>
            <a:noFill/>
          </p:spPr>
          <p:txBody>
            <a:bodyPr wrap="none" rtlCol="0">
              <a:spAutoFit/>
            </a:bodyPr>
            <a:lstStyle/>
            <a:p>
              <a:r>
                <a:rPr lang="en-US" altLang="zh-CN" sz="2000" b="1" dirty="0">
                  <a:latin typeface="Times New Roman" panose="02020603050405020304" pitchFamily="18" charset="0"/>
                  <a:cs typeface="Times New Roman" panose="02020603050405020304" pitchFamily="18" charset="0"/>
                </a:rPr>
                <a:t>QUIC</a:t>
              </a:r>
              <a:endParaRPr lang="zh-CN" altLang="en-US" sz="2000" b="1" dirty="0">
                <a:latin typeface="Times New Roman" panose="02020603050405020304" pitchFamily="18" charset="0"/>
                <a:cs typeface="Times New Roman" panose="02020603050405020304" pitchFamily="18" charset="0"/>
              </a:endParaRPr>
            </a:p>
          </p:txBody>
        </p:sp>
        <p:sp>
          <p:nvSpPr>
            <p:cNvPr id="15" name="矩形: 圆角 14">
              <a:extLst>
                <a:ext uri="{FF2B5EF4-FFF2-40B4-BE49-F238E27FC236}">
                  <a16:creationId xmlns:a16="http://schemas.microsoft.com/office/drawing/2014/main" id="{DC2702EC-9644-4B18-B189-CEAA318EA394}"/>
                </a:ext>
              </a:extLst>
            </p:cNvPr>
            <p:cNvSpPr/>
            <p:nvPr/>
          </p:nvSpPr>
          <p:spPr>
            <a:xfrm>
              <a:off x="4157095" y="2279752"/>
              <a:ext cx="1802296" cy="755374"/>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16" name="文本框 15">
              <a:extLst>
                <a:ext uri="{FF2B5EF4-FFF2-40B4-BE49-F238E27FC236}">
                  <a16:creationId xmlns:a16="http://schemas.microsoft.com/office/drawing/2014/main" id="{AEFCD8B8-D7DD-488D-9BFF-9655173B0E2B}"/>
                </a:ext>
              </a:extLst>
            </p:cNvPr>
            <p:cNvSpPr txBox="1"/>
            <p:nvPr/>
          </p:nvSpPr>
          <p:spPr>
            <a:xfrm>
              <a:off x="4651511" y="2444131"/>
              <a:ext cx="713657" cy="400110"/>
            </a:xfrm>
            <a:prstGeom prst="rect">
              <a:avLst/>
            </a:prstGeom>
            <a:noFill/>
          </p:spPr>
          <p:txBody>
            <a:bodyPr wrap="none" rtlCol="0">
              <a:spAutoFit/>
            </a:bodyPr>
            <a:lstStyle/>
            <a:p>
              <a:r>
                <a:rPr lang="en-US" altLang="zh-CN" sz="2000" b="1" dirty="0">
                  <a:latin typeface="Times New Roman" panose="02020603050405020304" pitchFamily="18" charset="0"/>
                  <a:cs typeface="Times New Roman" panose="02020603050405020304" pitchFamily="18" charset="0"/>
                </a:rPr>
                <a:t>UDP</a:t>
              </a:r>
              <a:endParaRPr lang="zh-CN" altLang="en-US" sz="2000" b="1" dirty="0">
                <a:latin typeface="Times New Roman" panose="02020603050405020304" pitchFamily="18" charset="0"/>
                <a:cs typeface="Times New Roman" panose="02020603050405020304" pitchFamily="18" charset="0"/>
              </a:endParaRPr>
            </a:p>
          </p:txBody>
        </p:sp>
        <p:sp>
          <p:nvSpPr>
            <p:cNvPr id="17" name="矩形: 圆角 22">
              <a:extLst>
                <a:ext uri="{FF2B5EF4-FFF2-40B4-BE49-F238E27FC236}">
                  <a16:creationId xmlns:a16="http://schemas.microsoft.com/office/drawing/2014/main" id="{04BD7BC8-567D-4B94-9214-7BE9FBCA9FEC}"/>
                </a:ext>
              </a:extLst>
            </p:cNvPr>
            <p:cNvSpPr/>
            <p:nvPr/>
          </p:nvSpPr>
          <p:spPr>
            <a:xfrm>
              <a:off x="357809" y="3051313"/>
              <a:ext cx="5601582" cy="755374"/>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18" name="文本框 17">
              <a:extLst>
                <a:ext uri="{FF2B5EF4-FFF2-40B4-BE49-F238E27FC236}">
                  <a16:creationId xmlns:a16="http://schemas.microsoft.com/office/drawing/2014/main" id="{F9A0EF6D-0D5C-4E2C-A79B-61A2229B9D5F}"/>
                </a:ext>
              </a:extLst>
            </p:cNvPr>
            <p:cNvSpPr txBox="1"/>
            <p:nvPr/>
          </p:nvSpPr>
          <p:spPr>
            <a:xfrm>
              <a:off x="1976962" y="3228945"/>
              <a:ext cx="2541530" cy="400110"/>
            </a:xfrm>
            <a:prstGeom prst="rect">
              <a:avLst/>
            </a:prstGeom>
            <a:noFill/>
          </p:spPr>
          <p:txBody>
            <a:bodyPr wrap="none" rtlCol="0">
              <a:spAutoFit/>
            </a:bodyPr>
            <a:lstStyle/>
            <a:p>
              <a:r>
                <a:rPr lang="en-US" altLang="zh-CN" sz="2000" b="1" dirty="0">
                  <a:latin typeface="Times New Roman" panose="02020603050405020304" pitchFamily="18" charset="0"/>
                  <a:cs typeface="Times New Roman" panose="02020603050405020304" pitchFamily="18" charset="0"/>
                </a:rPr>
                <a:t>IP (Internet Protocol)</a:t>
              </a:r>
              <a:endParaRPr lang="zh-CN" altLang="en-US" sz="2000" b="1" dirty="0">
                <a:latin typeface="Times New Roman" panose="02020603050405020304" pitchFamily="18" charset="0"/>
                <a:cs typeface="Times New Roman" panose="02020603050405020304" pitchFamily="18" charset="0"/>
              </a:endParaRPr>
            </a:p>
          </p:txBody>
        </p:sp>
        <p:sp>
          <p:nvSpPr>
            <p:cNvPr id="19" name="文本框 18">
              <a:extLst>
                <a:ext uri="{FF2B5EF4-FFF2-40B4-BE49-F238E27FC236}">
                  <a16:creationId xmlns:a16="http://schemas.microsoft.com/office/drawing/2014/main" id="{B7EB32CD-79CB-49A6-B8BD-01F5A52C9B0D}"/>
                </a:ext>
              </a:extLst>
            </p:cNvPr>
            <p:cNvSpPr txBox="1"/>
            <p:nvPr/>
          </p:nvSpPr>
          <p:spPr>
            <a:xfrm>
              <a:off x="357809" y="279746"/>
              <a:ext cx="1958228" cy="400110"/>
            </a:xfrm>
            <a:prstGeom prst="rect">
              <a:avLst/>
            </a:prstGeom>
            <a:noFill/>
          </p:spPr>
          <p:txBody>
            <a:bodyPr wrap="none" rtlCol="0">
              <a:spAutoFit/>
            </a:bodyPr>
            <a:lstStyle/>
            <a:p>
              <a:r>
                <a:rPr lang="en-US" altLang="zh-CN" sz="2000" b="1" dirty="0">
                  <a:latin typeface="Times New Roman" panose="02020603050405020304" pitchFamily="18" charset="0"/>
                  <a:cs typeface="Times New Roman" panose="02020603050405020304" pitchFamily="18" charset="0"/>
                </a:rPr>
                <a:t>HTTP over TLS</a:t>
              </a:r>
            </a:p>
          </p:txBody>
        </p:sp>
        <p:sp>
          <p:nvSpPr>
            <p:cNvPr id="20" name="文本框 19">
              <a:extLst>
                <a:ext uri="{FF2B5EF4-FFF2-40B4-BE49-F238E27FC236}">
                  <a16:creationId xmlns:a16="http://schemas.microsoft.com/office/drawing/2014/main" id="{53E61743-57C7-49CC-81C7-645A84D26A53}"/>
                </a:ext>
              </a:extLst>
            </p:cNvPr>
            <p:cNvSpPr txBox="1"/>
            <p:nvPr/>
          </p:nvSpPr>
          <p:spPr>
            <a:xfrm>
              <a:off x="4016810" y="240318"/>
              <a:ext cx="2147191" cy="400110"/>
            </a:xfrm>
            <a:prstGeom prst="rect">
              <a:avLst/>
            </a:prstGeom>
            <a:noFill/>
          </p:spPr>
          <p:txBody>
            <a:bodyPr wrap="none" rtlCol="0">
              <a:spAutoFit/>
            </a:bodyPr>
            <a:lstStyle/>
            <a:p>
              <a:r>
                <a:rPr lang="en-US" altLang="zh-CN" sz="2000" b="1" dirty="0">
                  <a:latin typeface="Times New Roman" panose="02020603050405020304" pitchFamily="18" charset="0"/>
                  <a:cs typeface="Times New Roman" panose="02020603050405020304" pitchFamily="18" charset="0"/>
                </a:rPr>
                <a:t>HTTP over QUIC</a:t>
              </a:r>
            </a:p>
          </p:txBody>
        </p:sp>
      </p:grpSp>
    </p:spTree>
    <p:extLst>
      <p:ext uri="{BB962C8B-B14F-4D97-AF65-F5344CB8AC3E}">
        <p14:creationId xmlns:p14="http://schemas.microsoft.com/office/powerpoint/2010/main" val="311662207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3426" name="Rectangle 2"/>
          <p:cNvSpPr>
            <a:spLocks noGrp="1" noChangeArrowheads="1"/>
          </p:cNvSpPr>
          <p:nvPr>
            <p:ph type="title"/>
          </p:nvPr>
        </p:nvSpPr>
        <p:spPr/>
        <p:txBody>
          <a:bodyPr/>
          <a:lstStyle/>
          <a:p>
            <a:pPr eaLnBrk="1" hangingPunct="1"/>
            <a:r>
              <a:rPr lang="zh-CN" altLang="en-US"/>
              <a:t>作业</a:t>
            </a:r>
          </a:p>
        </p:txBody>
      </p:sp>
      <p:sp>
        <p:nvSpPr>
          <p:cNvPr id="103427" name="AutoShape 3"/>
          <p:cNvSpPr>
            <a:spLocks noChangeArrowheads="1"/>
          </p:cNvSpPr>
          <p:nvPr/>
        </p:nvSpPr>
        <p:spPr bwMode="auto">
          <a:xfrm flipH="1">
            <a:off x="250825" y="2484438"/>
            <a:ext cx="73025" cy="144462"/>
          </a:xfrm>
          <a:prstGeom prst="octagon">
            <a:avLst>
              <a:gd name="adj" fmla="val 29287"/>
            </a:avLst>
          </a:prstGeom>
          <a:solidFill>
            <a:schemeClr val="bg1"/>
          </a:solidFill>
          <a:ln w="9525">
            <a:noFill/>
            <a:miter lim="800000"/>
            <a:headEnd/>
            <a:tailEnd/>
          </a:ln>
        </p:spPr>
        <p:txBody>
          <a:bodyPr wrap="none" anchor="ctr"/>
          <a:lstStyle/>
          <a:p>
            <a:endParaRPr lang="zh-CN" altLang="en-US"/>
          </a:p>
        </p:txBody>
      </p:sp>
      <p:sp>
        <p:nvSpPr>
          <p:cNvPr id="103428" name="Rectangle 4"/>
          <p:cNvSpPr>
            <a:spLocks noGrp="1" noChangeArrowheads="1"/>
          </p:cNvSpPr>
          <p:nvPr>
            <p:ph type="body" idx="1"/>
          </p:nvPr>
        </p:nvSpPr>
        <p:spPr>
          <a:xfrm>
            <a:off x="532398" y="1228223"/>
            <a:ext cx="7793037" cy="5092366"/>
          </a:xfrm>
          <a:noFill/>
        </p:spPr>
        <p:txBody>
          <a:bodyPr/>
          <a:lstStyle/>
          <a:p>
            <a:pPr marL="533400" indent="-533400" eaLnBrk="1" hangingPunct="1">
              <a:lnSpc>
                <a:spcPct val="150000"/>
              </a:lnSpc>
              <a:spcBef>
                <a:spcPts val="0"/>
              </a:spcBef>
              <a:buNone/>
            </a:pPr>
            <a:r>
              <a:rPr lang="en-US" altLang="zh-CN" sz="2800" dirty="0"/>
              <a:t>1</a:t>
            </a:r>
            <a:r>
              <a:rPr lang="zh-CN" altLang="en-US" sz="2800" dirty="0"/>
              <a:t>、在</a:t>
            </a:r>
            <a:r>
              <a:rPr lang="en-US" altLang="zh-CN" sz="2800" dirty="0"/>
              <a:t>SSL</a:t>
            </a:r>
            <a:r>
              <a:rPr lang="zh-CN" altLang="en-US" sz="2800" dirty="0"/>
              <a:t>协议中，</a:t>
            </a:r>
            <a:r>
              <a:rPr lang="en-US" altLang="zh-CN" sz="2800" dirty="0"/>
              <a:t>Web</a:t>
            </a:r>
            <a:r>
              <a:rPr lang="zh-CN" altLang="en-US" sz="2800" dirty="0"/>
              <a:t>服务器为什么要将自己的证书发送给客户端？</a:t>
            </a:r>
            <a:endParaRPr lang="en-US" altLang="zh-CN" sz="2800" dirty="0"/>
          </a:p>
          <a:p>
            <a:pPr marL="533400" indent="-533400" eaLnBrk="1" hangingPunct="1">
              <a:lnSpc>
                <a:spcPct val="150000"/>
              </a:lnSpc>
              <a:spcBef>
                <a:spcPts val="0"/>
              </a:spcBef>
              <a:buNone/>
            </a:pPr>
            <a:r>
              <a:rPr lang="en-US" altLang="zh-CN" sz="2800" dirty="0"/>
              <a:t>2</a:t>
            </a:r>
            <a:r>
              <a:rPr lang="zh-CN" altLang="en-US" sz="2800" dirty="0"/>
              <a:t>、</a:t>
            </a:r>
            <a:r>
              <a:rPr lang="en-US" altLang="zh-CN" sz="2800" dirty="0"/>
              <a:t>SSL</a:t>
            </a:r>
            <a:r>
              <a:rPr lang="zh-CN" altLang="en-US" sz="2800" dirty="0"/>
              <a:t>协议采用的是链式加密，这种加密方法的优点是什么？</a:t>
            </a:r>
            <a:endParaRPr lang="en-US" altLang="zh-CN" sz="2800" dirty="0"/>
          </a:p>
          <a:p>
            <a:pPr marL="533400" indent="-533400" eaLnBrk="1" hangingPunct="1">
              <a:lnSpc>
                <a:spcPct val="150000"/>
              </a:lnSpc>
              <a:spcBef>
                <a:spcPts val="0"/>
              </a:spcBef>
              <a:buNone/>
            </a:pPr>
            <a:r>
              <a:rPr lang="en-US" altLang="zh-CN" sz="2800" dirty="0"/>
              <a:t>3</a:t>
            </a:r>
            <a:r>
              <a:rPr lang="zh-CN" altLang="en-US" sz="2800" dirty="0"/>
              <a:t>、</a:t>
            </a:r>
            <a:r>
              <a:rPr lang="en-US" altLang="zh-CN" sz="2800" dirty="0"/>
              <a:t>TLS 1.0</a:t>
            </a:r>
            <a:r>
              <a:rPr lang="zh-CN" altLang="en-US" sz="2800" dirty="0"/>
              <a:t>对</a:t>
            </a:r>
            <a:r>
              <a:rPr lang="en-US" altLang="zh-CN" sz="2800" dirty="0"/>
              <a:t>SSL3.0</a:t>
            </a:r>
            <a:r>
              <a:rPr lang="zh-CN" altLang="en-US" sz="2800" dirty="0"/>
              <a:t>做了哪些改进？</a:t>
            </a:r>
            <a:r>
              <a:rPr lang="en-US" altLang="zh-CN" sz="2800" dirty="0"/>
              <a:t>TLS 1.3</a:t>
            </a:r>
            <a:r>
              <a:rPr lang="zh-CN" altLang="en-US" sz="2800" dirty="0"/>
              <a:t>对低版本</a:t>
            </a:r>
            <a:r>
              <a:rPr lang="en-US" altLang="zh-CN" sz="2800" dirty="0"/>
              <a:t>TLS</a:t>
            </a:r>
            <a:r>
              <a:rPr lang="zh-CN" altLang="en-US" sz="2800" dirty="0"/>
              <a:t>进行了哪些改进？</a:t>
            </a:r>
            <a:endParaRPr lang="en-US" altLang="zh-CN" sz="2800" dirty="0"/>
          </a:p>
          <a:p>
            <a:pPr marL="533400" indent="-533400" eaLnBrk="1" hangingPunct="1">
              <a:lnSpc>
                <a:spcPct val="150000"/>
              </a:lnSpc>
              <a:spcBef>
                <a:spcPts val="0"/>
              </a:spcBef>
              <a:buNone/>
            </a:pPr>
            <a:r>
              <a:rPr lang="en-US" altLang="zh-CN" sz="2800" dirty="0"/>
              <a:t>4</a:t>
            </a:r>
            <a:r>
              <a:rPr lang="zh-CN" altLang="en-US" sz="2800" dirty="0"/>
              <a:t>、</a:t>
            </a:r>
            <a:r>
              <a:rPr lang="en-US" altLang="zh-CN" sz="2800" dirty="0"/>
              <a:t>TLS 1.3</a:t>
            </a:r>
            <a:r>
              <a:rPr lang="zh-CN" altLang="en-US" sz="2800" dirty="0"/>
              <a:t> 为什么可以简化</a:t>
            </a:r>
            <a:r>
              <a:rPr lang="en-US" altLang="zh-CN" sz="2800" dirty="0"/>
              <a:t>TLS 1.2</a:t>
            </a:r>
            <a:r>
              <a:rPr lang="zh-CN" altLang="en-US" sz="2800" dirty="0"/>
              <a:t> 握手协议的交互过程？</a:t>
            </a:r>
            <a:endParaRPr lang="en-US" altLang="zh-CN" sz="2800" dirty="0"/>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ACD18175-9773-465D-BD51-E61BE815D8E3}"/>
              </a:ext>
            </a:extLst>
          </p:cNvPr>
          <p:cNvSpPr>
            <a:spLocks noGrp="1"/>
          </p:cNvSpPr>
          <p:nvPr>
            <p:ph idx="1"/>
          </p:nvPr>
        </p:nvSpPr>
        <p:spPr>
          <a:xfrm>
            <a:off x="2487613" y="2299230"/>
            <a:ext cx="4810654" cy="1874837"/>
          </a:xfrm>
        </p:spPr>
        <p:txBody>
          <a:bodyPr/>
          <a:lstStyle/>
          <a:p>
            <a:pPr marL="0" indent="0">
              <a:buNone/>
            </a:pPr>
            <a:endParaRPr lang="en-US" altLang="zh-CN" sz="4800" dirty="0">
              <a:solidFill>
                <a:srgbClr val="FF0000"/>
              </a:solidFill>
            </a:endParaRPr>
          </a:p>
          <a:p>
            <a:pPr marL="0" indent="0">
              <a:buNone/>
            </a:pPr>
            <a:r>
              <a:rPr lang="zh-CN" altLang="en-US" sz="4800" dirty="0">
                <a:solidFill>
                  <a:srgbClr val="FF0000"/>
                </a:solidFill>
              </a:rPr>
              <a:t>第</a:t>
            </a:r>
            <a:r>
              <a:rPr lang="en-US" altLang="zh-CN" sz="4800" dirty="0">
                <a:solidFill>
                  <a:srgbClr val="FF0000"/>
                </a:solidFill>
              </a:rPr>
              <a:t>12</a:t>
            </a:r>
            <a:r>
              <a:rPr lang="zh-CN" altLang="en-US" sz="4800" dirty="0">
                <a:solidFill>
                  <a:srgbClr val="FF0000"/>
                </a:solidFill>
              </a:rPr>
              <a:t>章  参考内容</a:t>
            </a:r>
          </a:p>
        </p:txBody>
      </p:sp>
      <p:sp>
        <p:nvSpPr>
          <p:cNvPr id="3" name="标题 2">
            <a:extLst>
              <a:ext uri="{FF2B5EF4-FFF2-40B4-BE49-F238E27FC236}">
                <a16:creationId xmlns:a16="http://schemas.microsoft.com/office/drawing/2014/main" id="{3E3F705A-958A-413C-A50F-80474EA59591}"/>
              </a:ext>
            </a:extLst>
          </p:cNvPr>
          <p:cNvSpPr>
            <a:spLocks noGrp="1"/>
          </p:cNvSpPr>
          <p:nvPr>
            <p:ph type="title"/>
          </p:nvPr>
        </p:nvSpPr>
        <p:spPr/>
        <p:txBody>
          <a:bodyPr/>
          <a:lstStyle/>
          <a:p>
            <a:endParaRPr lang="zh-CN" altLang="en-US"/>
          </a:p>
        </p:txBody>
      </p:sp>
    </p:spTree>
    <p:extLst>
      <p:ext uri="{BB962C8B-B14F-4D97-AF65-F5344CB8AC3E}">
        <p14:creationId xmlns:p14="http://schemas.microsoft.com/office/powerpoint/2010/main" val="233819711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51D2BF47-5F14-48C4-9B54-1115293EFA60}"/>
              </a:ext>
            </a:extLst>
          </p:cNvPr>
          <p:cNvSpPr>
            <a:spLocks noGrp="1"/>
          </p:cNvSpPr>
          <p:nvPr>
            <p:ph idx="1"/>
          </p:nvPr>
        </p:nvSpPr>
        <p:spPr>
          <a:xfrm>
            <a:off x="545432" y="3429000"/>
            <a:ext cx="8005010" cy="710823"/>
          </a:xfrm>
        </p:spPr>
        <p:txBody>
          <a:bodyPr/>
          <a:lstStyle/>
          <a:p>
            <a:pPr marL="0" indent="0">
              <a:buNone/>
            </a:pPr>
            <a:r>
              <a:rPr lang="zh-CN" altLang="en-US" sz="4400" dirty="0">
                <a:solidFill>
                  <a:srgbClr val="FF0000"/>
                </a:solidFill>
              </a:rPr>
              <a:t>一、</a:t>
            </a:r>
            <a:r>
              <a:rPr lang="en-US" altLang="zh-CN" sz="4400" dirty="0">
                <a:solidFill>
                  <a:srgbClr val="FF0000"/>
                </a:solidFill>
              </a:rPr>
              <a:t>SSL/TLS</a:t>
            </a:r>
            <a:r>
              <a:rPr lang="zh-CN" altLang="en-US" sz="4400" dirty="0">
                <a:solidFill>
                  <a:srgbClr val="FF0000"/>
                </a:solidFill>
              </a:rPr>
              <a:t>握手过程抓包分析</a:t>
            </a:r>
          </a:p>
        </p:txBody>
      </p:sp>
      <p:sp>
        <p:nvSpPr>
          <p:cNvPr id="3" name="标题 2">
            <a:extLst>
              <a:ext uri="{FF2B5EF4-FFF2-40B4-BE49-F238E27FC236}">
                <a16:creationId xmlns:a16="http://schemas.microsoft.com/office/drawing/2014/main" id="{4ACE830E-C2D8-4100-AFFF-C7E78E65BC7F}"/>
              </a:ext>
            </a:extLst>
          </p:cNvPr>
          <p:cNvSpPr>
            <a:spLocks noGrp="1"/>
          </p:cNvSpPr>
          <p:nvPr>
            <p:ph type="title"/>
          </p:nvPr>
        </p:nvSpPr>
        <p:spPr/>
        <p:txBody>
          <a:bodyPr/>
          <a:lstStyle/>
          <a:p>
            <a:endParaRPr lang="zh-CN" altLang="en-US"/>
          </a:p>
        </p:txBody>
      </p:sp>
    </p:spTree>
    <p:extLst>
      <p:ext uri="{BB962C8B-B14F-4D97-AF65-F5344CB8AC3E}">
        <p14:creationId xmlns:p14="http://schemas.microsoft.com/office/powerpoint/2010/main" val="50363113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674855" y="1313531"/>
            <a:ext cx="7772400" cy="4958931"/>
          </a:xfrm>
        </p:spPr>
        <p:txBody>
          <a:bodyPr/>
          <a:lstStyle/>
          <a:p>
            <a:pPr>
              <a:spcBef>
                <a:spcPts val="0"/>
              </a:spcBef>
            </a:pPr>
            <a:r>
              <a:rPr lang="zh-CN" altLang="zh-CN" dirty="0"/>
              <a:t>为了更好理解</a:t>
            </a:r>
            <a:r>
              <a:rPr lang="en-US" altLang="zh-CN" dirty="0"/>
              <a:t>SSL</a:t>
            </a:r>
            <a:r>
              <a:rPr lang="zh-CN" altLang="zh-CN" dirty="0"/>
              <a:t>协议的握手过程，结合实例，使用</a:t>
            </a:r>
            <a:r>
              <a:rPr lang="en-US" altLang="zh-CN" dirty="0"/>
              <a:t>Wireshark</a:t>
            </a:r>
            <a:r>
              <a:rPr lang="zh-CN" altLang="zh-CN" dirty="0"/>
              <a:t>抓包分析</a:t>
            </a:r>
            <a:r>
              <a:rPr lang="en-US" altLang="zh-CN" dirty="0"/>
              <a:t>SSL</a:t>
            </a:r>
            <a:r>
              <a:rPr lang="zh-CN" altLang="zh-CN" dirty="0"/>
              <a:t>握手过程中客户端与</a:t>
            </a:r>
            <a:r>
              <a:rPr lang="en-US" altLang="zh-CN" dirty="0"/>
              <a:t>服务器</a:t>
            </a:r>
            <a:r>
              <a:rPr lang="zh-CN" altLang="zh-CN" dirty="0"/>
              <a:t>间的交互过程。下面以访问</a:t>
            </a:r>
            <a:r>
              <a:rPr lang="en-US" altLang="zh-CN" dirty="0">
                <a:solidFill>
                  <a:srgbClr val="FF0000"/>
                </a:solidFill>
              </a:rPr>
              <a:t>https://vip.163.com</a:t>
            </a:r>
            <a:r>
              <a:rPr lang="zh-CN" altLang="zh-CN" dirty="0"/>
              <a:t>为例，使用</a:t>
            </a:r>
            <a:r>
              <a:rPr lang="en-US" altLang="zh-CN" dirty="0"/>
              <a:t>Wireshark</a:t>
            </a:r>
            <a:r>
              <a:rPr lang="zh-CN" altLang="zh-CN" dirty="0"/>
              <a:t>抓包分析</a:t>
            </a:r>
            <a:r>
              <a:rPr lang="en-US" altLang="zh-CN" dirty="0"/>
              <a:t>SSL/TLS</a:t>
            </a:r>
            <a:r>
              <a:rPr lang="zh-CN" altLang="zh-CN" dirty="0"/>
              <a:t>握手过程中客户端与服务器间的交互过程。本例中服务器</a:t>
            </a:r>
            <a:r>
              <a:rPr lang="en-US" altLang="zh-CN" dirty="0"/>
              <a:t>vip.163.com/</a:t>
            </a:r>
            <a:r>
              <a:rPr lang="zh-CN" altLang="zh-CN" dirty="0"/>
              <a:t>（</a:t>
            </a:r>
            <a:r>
              <a:rPr lang="en-US" altLang="zh-CN" dirty="0"/>
              <a:t>52.229.174.172</a:t>
            </a:r>
            <a:r>
              <a:rPr lang="zh-CN" altLang="zh-CN" dirty="0"/>
              <a:t>），客户端为本机浏览器（</a:t>
            </a:r>
            <a:r>
              <a:rPr lang="en-US" altLang="zh-CN" dirty="0"/>
              <a:t>10.160.105.82</a:t>
            </a:r>
            <a:r>
              <a:rPr lang="zh-CN" altLang="zh-CN" dirty="0"/>
              <a:t>）。</a:t>
            </a:r>
          </a:p>
          <a:p>
            <a:pPr>
              <a:spcBef>
                <a:spcPts val="0"/>
              </a:spcBef>
            </a:pPr>
            <a:endParaRPr lang="zh-CN" altLang="en-US" dirty="0"/>
          </a:p>
        </p:txBody>
      </p:sp>
      <p:sp>
        <p:nvSpPr>
          <p:cNvPr id="3" name="标题 2"/>
          <p:cNvSpPr>
            <a:spLocks noGrp="1"/>
          </p:cNvSpPr>
          <p:nvPr>
            <p:ph type="title"/>
          </p:nvPr>
        </p:nvSpPr>
        <p:spPr/>
        <p:txBody>
          <a:bodyPr/>
          <a:lstStyle/>
          <a:p>
            <a:r>
              <a:rPr lang="zh-CN" altLang="en-US" dirty="0"/>
              <a:t>握手协议</a:t>
            </a:r>
          </a:p>
        </p:txBody>
      </p:sp>
    </p:spTree>
    <p:extLst>
      <p:ext uri="{BB962C8B-B14F-4D97-AF65-F5344CB8AC3E}">
        <p14:creationId xmlns:p14="http://schemas.microsoft.com/office/powerpoint/2010/main" val="116050702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658813" y="1233321"/>
            <a:ext cx="7772400" cy="4114800"/>
          </a:xfrm>
        </p:spPr>
        <p:txBody>
          <a:bodyPr/>
          <a:lstStyle/>
          <a:p>
            <a:r>
              <a:rPr lang="en-US" altLang="zh-CN" dirty="0" err="1"/>
              <a:t>ClientHello</a:t>
            </a:r>
            <a:r>
              <a:rPr lang="zh-CN" altLang="zh-CN" dirty="0"/>
              <a:t>消息</a:t>
            </a:r>
            <a:endParaRPr lang="zh-CN" altLang="en-US" dirty="0"/>
          </a:p>
        </p:txBody>
      </p:sp>
      <p:sp>
        <p:nvSpPr>
          <p:cNvPr id="3" name="标题 2"/>
          <p:cNvSpPr>
            <a:spLocks noGrp="1"/>
          </p:cNvSpPr>
          <p:nvPr>
            <p:ph type="title"/>
          </p:nvPr>
        </p:nvSpPr>
        <p:spPr/>
        <p:txBody>
          <a:bodyPr/>
          <a:lstStyle/>
          <a:p>
            <a:r>
              <a:rPr lang="zh-CN" altLang="en-US" dirty="0"/>
              <a:t>握手协议：阶段</a:t>
            </a:r>
            <a:r>
              <a:rPr lang="en-US" altLang="zh-CN" dirty="0"/>
              <a:t>1</a:t>
            </a:r>
            <a:endParaRPr lang="zh-CN" altLang="en-US" dirty="0"/>
          </a:p>
        </p:txBody>
      </p:sp>
      <p:pic>
        <p:nvPicPr>
          <p:cNvPr id="6" name="图片 5"/>
          <p:cNvPicPr/>
          <p:nvPr/>
        </p:nvPicPr>
        <p:blipFill>
          <a:blip r:embed="rId3">
            <a:extLst>
              <a:ext uri="{28A0092B-C50C-407E-A947-70E740481C1C}">
                <a14:useLocalDpi xmlns:a14="http://schemas.microsoft.com/office/drawing/2010/main" val="0"/>
              </a:ext>
            </a:extLst>
          </a:blip>
          <a:srcRect/>
          <a:stretch>
            <a:fillRect/>
          </a:stretch>
        </p:blipFill>
        <p:spPr bwMode="auto">
          <a:xfrm>
            <a:off x="1773455" y="1896263"/>
            <a:ext cx="5265420" cy="3818255"/>
          </a:xfrm>
          <a:prstGeom prst="rect">
            <a:avLst/>
          </a:prstGeom>
          <a:noFill/>
          <a:ln>
            <a:noFill/>
          </a:ln>
        </p:spPr>
      </p:pic>
    </p:spTree>
    <p:extLst>
      <p:ext uri="{BB962C8B-B14F-4D97-AF65-F5344CB8AC3E}">
        <p14:creationId xmlns:p14="http://schemas.microsoft.com/office/powerpoint/2010/main" val="418021073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658813" y="1233321"/>
            <a:ext cx="7772400" cy="4114800"/>
          </a:xfrm>
        </p:spPr>
        <p:txBody>
          <a:bodyPr/>
          <a:lstStyle/>
          <a:p>
            <a:r>
              <a:rPr lang="en-US" altLang="zh-CN" dirty="0" err="1"/>
              <a:t>ClientHello</a:t>
            </a:r>
            <a:r>
              <a:rPr lang="zh-CN" altLang="zh-CN" dirty="0"/>
              <a:t>消息</a:t>
            </a:r>
            <a:endParaRPr lang="zh-CN" altLang="en-US" dirty="0"/>
          </a:p>
        </p:txBody>
      </p:sp>
      <p:sp>
        <p:nvSpPr>
          <p:cNvPr id="3" name="标题 2"/>
          <p:cNvSpPr>
            <a:spLocks noGrp="1"/>
          </p:cNvSpPr>
          <p:nvPr>
            <p:ph type="title"/>
          </p:nvPr>
        </p:nvSpPr>
        <p:spPr/>
        <p:txBody>
          <a:bodyPr/>
          <a:lstStyle/>
          <a:p>
            <a:r>
              <a:rPr lang="zh-CN" altLang="en-US" dirty="0"/>
              <a:t>握手协议：阶段</a:t>
            </a:r>
            <a:r>
              <a:rPr lang="en-US" altLang="zh-CN" dirty="0"/>
              <a:t>1</a:t>
            </a:r>
            <a:endParaRPr lang="zh-CN" altLang="en-US" dirty="0"/>
          </a:p>
        </p:txBody>
      </p:sp>
      <p:pic>
        <p:nvPicPr>
          <p:cNvPr id="5" name="图片 4"/>
          <p:cNvPicPr/>
          <p:nvPr/>
        </p:nvPicPr>
        <p:blipFill>
          <a:blip r:embed="rId3">
            <a:extLst>
              <a:ext uri="{28A0092B-C50C-407E-A947-70E740481C1C}">
                <a14:useLocalDpi xmlns:a14="http://schemas.microsoft.com/office/drawing/2010/main" val="0"/>
              </a:ext>
            </a:extLst>
          </a:blip>
          <a:srcRect/>
          <a:stretch>
            <a:fillRect/>
          </a:stretch>
        </p:blipFill>
        <p:spPr bwMode="auto">
          <a:xfrm>
            <a:off x="1150938" y="1796677"/>
            <a:ext cx="6630426" cy="4460688"/>
          </a:xfrm>
          <a:prstGeom prst="rect">
            <a:avLst/>
          </a:prstGeom>
          <a:noFill/>
          <a:ln>
            <a:noFill/>
          </a:ln>
        </p:spPr>
      </p:pic>
      <p:pic>
        <p:nvPicPr>
          <p:cNvPr id="6" name="图片 5" descr="这里写图片描述">
            <a:extLst>
              <a:ext uri="{FF2B5EF4-FFF2-40B4-BE49-F238E27FC236}">
                <a16:creationId xmlns:a16="http://schemas.microsoft.com/office/drawing/2014/main" id="{E0A3CAE7-7949-4D7A-811D-23308CA50F99}"/>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3336207" y="4545146"/>
            <a:ext cx="5274310" cy="694690"/>
          </a:xfrm>
          <a:prstGeom prst="rect">
            <a:avLst/>
          </a:prstGeom>
          <a:noFill/>
          <a:ln>
            <a:solidFill>
              <a:srgbClr val="FF0000"/>
            </a:solidFill>
          </a:ln>
        </p:spPr>
      </p:pic>
    </p:spTree>
    <p:extLst>
      <p:ext uri="{BB962C8B-B14F-4D97-AF65-F5344CB8AC3E}">
        <p14:creationId xmlns:p14="http://schemas.microsoft.com/office/powerpoint/2010/main" val="16726273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p:nvPr/>
        </p:nvPicPr>
        <p:blipFill>
          <a:blip r:embed="rId3">
            <a:extLst>
              <a:ext uri="{28A0092B-C50C-407E-A947-70E740481C1C}">
                <a14:useLocalDpi xmlns:a14="http://schemas.microsoft.com/office/drawing/2010/main" val="0"/>
              </a:ext>
            </a:extLst>
          </a:blip>
          <a:srcRect/>
          <a:stretch>
            <a:fillRect/>
          </a:stretch>
        </p:blipFill>
        <p:spPr bwMode="auto">
          <a:xfrm>
            <a:off x="343572" y="1719093"/>
            <a:ext cx="5265420" cy="4832985"/>
          </a:xfrm>
          <a:prstGeom prst="rect">
            <a:avLst/>
          </a:prstGeom>
          <a:noFill/>
          <a:ln>
            <a:noFill/>
          </a:ln>
        </p:spPr>
      </p:pic>
      <p:sp>
        <p:nvSpPr>
          <p:cNvPr id="2" name="内容占位符 1"/>
          <p:cNvSpPr>
            <a:spLocks noGrp="1"/>
          </p:cNvSpPr>
          <p:nvPr>
            <p:ph idx="1"/>
          </p:nvPr>
        </p:nvSpPr>
        <p:spPr>
          <a:xfrm>
            <a:off x="658813" y="1233321"/>
            <a:ext cx="7772400" cy="4114800"/>
          </a:xfrm>
        </p:spPr>
        <p:txBody>
          <a:bodyPr/>
          <a:lstStyle/>
          <a:p>
            <a:r>
              <a:rPr lang="en-US" altLang="zh-CN" dirty="0" err="1"/>
              <a:t>ServerHello</a:t>
            </a:r>
            <a:r>
              <a:rPr lang="zh-CN" altLang="zh-CN" dirty="0"/>
              <a:t>消息</a:t>
            </a:r>
            <a:endParaRPr lang="zh-CN" altLang="en-US" dirty="0"/>
          </a:p>
        </p:txBody>
      </p:sp>
      <p:sp>
        <p:nvSpPr>
          <p:cNvPr id="3" name="标题 2"/>
          <p:cNvSpPr>
            <a:spLocks noGrp="1"/>
          </p:cNvSpPr>
          <p:nvPr>
            <p:ph type="title"/>
          </p:nvPr>
        </p:nvSpPr>
        <p:spPr/>
        <p:txBody>
          <a:bodyPr/>
          <a:lstStyle/>
          <a:p>
            <a:r>
              <a:rPr lang="zh-CN" altLang="en-US" dirty="0"/>
              <a:t>握手协议：阶段</a:t>
            </a:r>
            <a:r>
              <a:rPr lang="en-US" altLang="zh-CN" dirty="0"/>
              <a:t>1</a:t>
            </a:r>
            <a:endParaRPr lang="zh-CN" altLang="en-US" dirty="0"/>
          </a:p>
        </p:txBody>
      </p:sp>
      <p:pic>
        <p:nvPicPr>
          <p:cNvPr id="7" name="图片 6" descr="https://img-blog.csdn.net/20160804204053041"/>
          <p:cNvPicPr/>
          <p:nvPr/>
        </p:nvPicPr>
        <p:blipFill>
          <a:blip r:embed="rId4">
            <a:extLst>
              <a:ext uri="{28A0092B-C50C-407E-A947-70E740481C1C}">
                <a14:useLocalDpi xmlns:a14="http://schemas.microsoft.com/office/drawing/2010/main" val="0"/>
              </a:ext>
            </a:extLst>
          </a:blip>
          <a:srcRect/>
          <a:stretch>
            <a:fillRect/>
          </a:stretch>
        </p:blipFill>
        <p:spPr bwMode="auto">
          <a:xfrm>
            <a:off x="3472144" y="4511342"/>
            <a:ext cx="5274310" cy="968375"/>
          </a:xfrm>
          <a:prstGeom prst="rect">
            <a:avLst/>
          </a:prstGeom>
          <a:noFill/>
          <a:ln>
            <a:solidFill>
              <a:srgbClr val="FF0000"/>
            </a:solidFill>
          </a:ln>
        </p:spPr>
      </p:pic>
    </p:spTree>
    <p:extLst>
      <p:ext uri="{BB962C8B-B14F-4D97-AF65-F5344CB8AC3E}">
        <p14:creationId xmlns:p14="http://schemas.microsoft.com/office/powerpoint/2010/main" val="3347340990"/>
      </p:ext>
    </p:extLst>
  </p:cSld>
  <p:clrMapOvr>
    <a:masterClrMapping/>
  </p:clrMapOvr>
</p:sld>
</file>

<file path=ppt/theme/theme1.xml><?xml version="1.0" encoding="utf-8"?>
<a:theme xmlns:a="http://schemas.openxmlformats.org/drawingml/2006/main" name="1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imes New Roman"/>
        <a:ea typeface="楷体_GB2312"/>
        <a:cs typeface=""/>
      </a:majorFont>
      <a:minorFont>
        <a:latin typeface="Times New Roman"/>
        <a:ea typeface="楷体_GB2312"/>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1" lang="zh-CN" altLang="en-US" sz="1800" b="1" i="0" u="none" strike="noStrike" cap="none" normalizeH="0" baseline="0" smtClean="0">
            <a:ln>
              <a:noFill/>
            </a:ln>
            <a:solidFill>
              <a:schemeClr val="tx1"/>
            </a:solidFill>
            <a:effectLst/>
            <a:latin typeface="Tahoma" pitchFamily="34" charset="0"/>
            <a:ea typeface="宋体"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1" lang="zh-CN" altLang="en-US" sz="1800" b="1" i="0" u="none" strike="noStrike" cap="none" normalizeH="0" baseline="0" smtClean="0">
            <a:ln>
              <a:noFill/>
            </a:ln>
            <a:solidFill>
              <a:schemeClr val="tx1"/>
            </a:solidFill>
            <a:effectLst/>
            <a:latin typeface="Tahoma" pitchFamily="34" charset="0"/>
            <a:ea typeface="宋体" charset="-122"/>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16992</TotalTime>
  <Words>12401</Words>
  <Application>Microsoft Office PowerPoint</Application>
  <PresentationFormat>全屏显示(4:3)</PresentationFormat>
  <Paragraphs>1181</Paragraphs>
  <Slides>183</Slides>
  <Notes>121</Notes>
  <HiddenSlides>0</HiddenSlides>
  <MMClips>0</MMClips>
  <ScaleCrop>false</ScaleCrop>
  <HeadingPairs>
    <vt:vector size="8" baseType="variant">
      <vt:variant>
        <vt:lpstr>已用的字体</vt:lpstr>
      </vt:variant>
      <vt:variant>
        <vt:i4>11</vt:i4>
      </vt:variant>
      <vt:variant>
        <vt:lpstr>主题</vt:lpstr>
      </vt:variant>
      <vt:variant>
        <vt:i4>1</vt:i4>
      </vt:variant>
      <vt:variant>
        <vt:lpstr>嵌入 OLE 服务器</vt:lpstr>
      </vt:variant>
      <vt:variant>
        <vt:i4>1</vt:i4>
      </vt:variant>
      <vt:variant>
        <vt:lpstr>幻灯片标题</vt:lpstr>
      </vt:variant>
      <vt:variant>
        <vt:i4>183</vt:i4>
      </vt:variant>
    </vt:vector>
  </HeadingPairs>
  <TitlesOfParts>
    <vt:vector size="196" baseType="lpstr">
      <vt:lpstr>黑体</vt:lpstr>
      <vt:lpstr>楷体_GB2312</vt:lpstr>
      <vt:lpstr>宋体</vt:lpstr>
      <vt:lpstr>Arial</vt:lpstr>
      <vt:lpstr>Calibri</vt:lpstr>
      <vt:lpstr>Courier New</vt:lpstr>
      <vt:lpstr>Symbol</vt:lpstr>
      <vt:lpstr>Tahoma</vt:lpstr>
      <vt:lpstr>Times New Roman</vt:lpstr>
      <vt:lpstr>Verdana</vt:lpstr>
      <vt:lpstr>Wingdings</vt:lpstr>
      <vt:lpstr>1_Blends</vt:lpstr>
      <vt:lpstr>Visio</vt:lpstr>
      <vt:lpstr>第 十二 章    Web安全</vt:lpstr>
      <vt:lpstr>内容提纲</vt:lpstr>
      <vt:lpstr>Web应用体系结构</vt:lpstr>
      <vt:lpstr>Web安全威胁</vt:lpstr>
      <vt:lpstr>对Web浏览器的安全威胁</vt:lpstr>
      <vt:lpstr>对Web浏览器的安全威胁</vt:lpstr>
      <vt:lpstr>对Web服务器的安全威胁</vt:lpstr>
      <vt:lpstr>对Web服务器的安全威胁</vt:lpstr>
      <vt:lpstr>对通信信道的安全威胁</vt:lpstr>
      <vt:lpstr>HTTP协议安全问题</vt:lpstr>
      <vt:lpstr>HTTP协议安全问题</vt:lpstr>
      <vt:lpstr>HTTP协议安全问题</vt:lpstr>
      <vt:lpstr>HTTP协议安全问题</vt:lpstr>
      <vt:lpstr>对通信信道的安全威胁</vt:lpstr>
      <vt:lpstr>对通信信道的安全威胁</vt:lpstr>
      <vt:lpstr>内容提纲</vt:lpstr>
      <vt:lpstr>Web安全威胁及对策</vt:lpstr>
      <vt:lpstr>基于网络层实现传输安全 </vt:lpstr>
      <vt:lpstr>基于传输层实现传输安全 </vt:lpstr>
      <vt:lpstr>基于应用层实现传输安全 </vt:lpstr>
      <vt:lpstr>内容提纲</vt:lpstr>
      <vt:lpstr>SSL发展过程</vt:lpstr>
      <vt:lpstr>SSL 体系结构</vt:lpstr>
      <vt:lpstr>SSL 体系结构</vt:lpstr>
      <vt:lpstr>SSL实现的安全服务</vt:lpstr>
      <vt:lpstr>PowerPoint 演示文稿</vt:lpstr>
      <vt:lpstr>SSL记录协议</vt:lpstr>
      <vt:lpstr>SSL记录协议</vt:lpstr>
      <vt:lpstr>SSL记录协议</vt:lpstr>
      <vt:lpstr>SSL记录协议</vt:lpstr>
      <vt:lpstr>SSL记录协议</vt:lpstr>
      <vt:lpstr>SSL记录协议</vt:lpstr>
      <vt:lpstr>SSL记录协议</vt:lpstr>
      <vt:lpstr>PowerPoint 演示文稿</vt:lpstr>
      <vt:lpstr>密码变更规格协议</vt:lpstr>
      <vt:lpstr>密码变更规格协议</vt:lpstr>
      <vt:lpstr>PowerPoint 演示文稿</vt:lpstr>
      <vt:lpstr>告警协议</vt:lpstr>
      <vt:lpstr>告警协议</vt:lpstr>
      <vt:lpstr>告警协议</vt:lpstr>
      <vt:lpstr>PowerPoint 演示文稿</vt:lpstr>
      <vt:lpstr>SSL加密方法</vt:lpstr>
      <vt:lpstr>握手协议</vt:lpstr>
      <vt:lpstr>握手协议</vt:lpstr>
      <vt:lpstr>握手协议</vt:lpstr>
      <vt:lpstr>握手协议</vt:lpstr>
      <vt:lpstr>握手协议</vt:lpstr>
      <vt:lpstr>握手协议的Hello阶段</vt:lpstr>
      <vt:lpstr>握手协议的Key Agreement阶段</vt:lpstr>
      <vt:lpstr>握手协议的Finished阶段</vt:lpstr>
      <vt:lpstr>HTTPS</vt:lpstr>
      <vt:lpstr>PowerPoint 演示文稿</vt:lpstr>
      <vt:lpstr>密钥生成</vt:lpstr>
      <vt:lpstr>计算主密钥</vt:lpstr>
      <vt:lpstr>计算主密钥</vt:lpstr>
      <vt:lpstr>密钥参数生成</vt:lpstr>
      <vt:lpstr>PowerPoint 演示文稿</vt:lpstr>
      <vt:lpstr>SSL的安全性分析</vt:lpstr>
      <vt:lpstr>增强SSL安全性 </vt:lpstr>
      <vt:lpstr>PowerPoint 演示文稿</vt:lpstr>
      <vt:lpstr>TLS</vt:lpstr>
      <vt:lpstr>TLS与SSL的差异</vt:lpstr>
      <vt:lpstr>TLS与SSL的差异</vt:lpstr>
      <vt:lpstr>TLS与SSL的差异</vt:lpstr>
      <vt:lpstr>TLS与SSL的差异</vt:lpstr>
      <vt:lpstr>TLS与SSL的差异</vt:lpstr>
      <vt:lpstr>TLS与SSL的差异</vt:lpstr>
      <vt:lpstr>TLS与SSL的差异</vt:lpstr>
      <vt:lpstr>TLS 1.3</vt:lpstr>
      <vt:lpstr>TLS 1.3</vt:lpstr>
      <vt:lpstr>TLS 1.3</vt:lpstr>
      <vt:lpstr>TLS 1.3：密钥交换</vt:lpstr>
      <vt:lpstr>TLS 1.3：密钥交换</vt:lpstr>
      <vt:lpstr>TLS 1.3：密钥交换</vt:lpstr>
      <vt:lpstr>TLS 1.3：密钥交换</vt:lpstr>
      <vt:lpstr>TLS 1.3：认证加密方法</vt:lpstr>
      <vt:lpstr>TLS 1.3：删除不安全的密码套件</vt:lpstr>
      <vt:lpstr>TLS 1.3：全过程签名</vt:lpstr>
      <vt:lpstr>TLS 1.3：全过程签名</vt:lpstr>
      <vt:lpstr>TLS 1.3：全过程签名</vt:lpstr>
      <vt:lpstr>TLS 1.3：性能改进</vt:lpstr>
      <vt:lpstr>TLS 1.3：性能改进</vt:lpstr>
      <vt:lpstr>TLS 1.3：性能改进</vt:lpstr>
      <vt:lpstr>查看目标网站支持的TLS版本</vt:lpstr>
      <vt:lpstr>TLS支持国密算法</vt:lpstr>
      <vt:lpstr>内容提纲</vt:lpstr>
      <vt:lpstr>OpenSSL</vt:lpstr>
      <vt:lpstr>OpenSSL</vt:lpstr>
      <vt:lpstr>OpenSSL</vt:lpstr>
      <vt:lpstr>GmSSL</vt:lpstr>
      <vt:lpstr>本章小结</vt:lpstr>
      <vt:lpstr>HTTP over QUIC</vt:lpstr>
      <vt:lpstr>作业</vt:lpstr>
      <vt:lpstr>PowerPoint 演示文稿</vt:lpstr>
      <vt:lpstr>PowerPoint 演示文稿</vt:lpstr>
      <vt:lpstr>握手协议</vt:lpstr>
      <vt:lpstr>握手协议：阶段1</vt:lpstr>
      <vt:lpstr>握手协议：阶段1</vt:lpstr>
      <vt:lpstr>握手协议：阶段1</vt:lpstr>
      <vt:lpstr>握手协议：阶段2</vt:lpstr>
      <vt:lpstr>握手协议：阶段3与4</vt:lpstr>
      <vt:lpstr>握手协议：阶段3与4</vt:lpstr>
      <vt:lpstr>握手协议：阶段3与4</vt:lpstr>
      <vt:lpstr>握手协议：阶段3与4</vt:lpstr>
      <vt:lpstr>PowerPoint 演示文稿</vt:lpstr>
      <vt:lpstr>拓展讨论</vt:lpstr>
      <vt:lpstr>拓展讨论</vt:lpstr>
      <vt:lpstr>拓展讨论</vt:lpstr>
      <vt:lpstr>拓展讨论</vt:lpstr>
      <vt:lpstr>扩展讨论</vt:lpstr>
      <vt:lpstr>拓展讨论</vt:lpstr>
      <vt:lpstr>拓展讨论</vt:lpstr>
      <vt:lpstr>拓展讨论</vt:lpstr>
      <vt:lpstr>拓展讨论</vt:lpstr>
      <vt:lpstr>PowerPoint 演示文稿</vt:lpstr>
      <vt:lpstr>SSL/TLS 数字证书</vt:lpstr>
      <vt:lpstr>DV SSL证书</vt:lpstr>
      <vt:lpstr>OV SSL证书</vt:lpstr>
      <vt:lpstr>EV SSL证书</vt:lpstr>
      <vt:lpstr>比较DV, OV, EV证书</vt:lpstr>
      <vt:lpstr>单域名证书</vt:lpstr>
      <vt:lpstr>多域名证书</vt:lpstr>
      <vt:lpstr>通配符数字证书</vt:lpstr>
      <vt:lpstr>代签名数字证书</vt:lpstr>
      <vt:lpstr>PowerPoint 演示文稿</vt:lpstr>
      <vt:lpstr>HTTP over QUIC</vt:lpstr>
      <vt:lpstr>HTTP over QUIC</vt:lpstr>
      <vt:lpstr>HTTP over QUIC</vt:lpstr>
      <vt:lpstr>HTTP over QUIC</vt:lpstr>
      <vt:lpstr>HTTP over QUIC</vt:lpstr>
      <vt:lpstr>HTTP over QUIC</vt:lpstr>
      <vt:lpstr>PowerPoint 演示文稿</vt:lpstr>
      <vt:lpstr>HTTPS就安全了吗？</vt:lpstr>
      <vt:lpstr>HTTPS就安全了吗？</vt:lpstr>
      <vt:lpstr>HTTPS就安全了吗？</vt:lpstr>
      <vt:lpstr>HTTPS就安全了吗？</vt:lpstr>
      <vt:lpstr>HTTPS就安全了吗？</vt:lpstr>
      <vt:lpstr>HTTPS就安全了吗？</vt:lpstr>
      <vt:lpstr>HTTPS就安全了吗？</vt:lpstr>
      <vt:lpstr>HTTPS就安全了吗？</vt:lpstr>
      <vt:lpstr>HTTPS就安全了吗？</vt:lpstr>
      <vt:lpstr>HTTPS就安全了吗？</vt:lpstr>
      <vt:lpstr>HTTPS就安全了吗？</vt:lpstr>
      <vt:lpstr>HTTPS就安全了吗？</vt:lpstr>
      <vt:lpstr>HTTPS就安全了吗？</vt:lpstr>
      <vt:lpstr>HTTPS就安全了吗？</vt:lpstr>
      <vt:lpstr>HTTPS就安全了吗？</vt:lpstr>
      <vt:lpstr>HTTPS就安全了吗？</vt:lpstr>
      <vt:lpstr>HTTPS就安全了吗？</vt:lpstr>
      <vt:lpstr>HTTPS就安全了吗？</vt:lpstr>
      <vt:lpstr>HTTPS就安全了吗</vt:lpstr>
      <vt:lpstr>PowerPoint 演示文稿</vt:lpstr>
      <vt:lpstr>扩展</vt:lpstr>
      <vt:lpstr>用自签名证书伪造知名网站证书</vt:lpstr>
      <vt:lpstr>用自签名证书伪造知名网站证书</vt:lpstr>
      <vt:lpstr>用自签名证书伪造知名网站证书</vt:lpstr>
      <vt:lpstr>组合攻击实现网站假冒</vt:lpstr>
      <vt:lpstr>组合攻击实现网站假冒</vt:lpstr>
      <vt:lpstr>组合攻击实现网站假冒</vt:lpstr>
      <vt:lpstr>组合攻击实现网站假冒</vt:lpstr>
      <vt:lpstr>代理劫持</vt:lpstr>
      <vt:lpstr>代理劫持</vt:lpstr>
      <vt:lpstr>代理劫持</vt:lpstr>
      <vt:lpstr>代理劫持</vt:lpstr>
      <vt:lpstr>代理劫持</vt:lpstr>
      <vt:lpstr>代理劫持</vt:lpstr>
      <vt:lpstr>代理劫持</vt:lpstr>
      <vt:lpstr>代理劫持</vt:lpstr>
      <vt:lpstr>代理劫持</vt:lpstr>
      <vt:lpstr>代理劫持</vt:lpstr>
      <vt:lpstr>代理劫持</vt:lpstr>
      <vt:lpstr>代理劫持</vt:lpstr>
      <vt:lpstr>透明劫持</vt:lpstr>
      <vt:lpstr>透明劫持</vt:lpstr>
      <vt:lpstr>透明劫持</vt:lpstr>
      <vt:lpstr>防止HTTPS被劫持</vt:lpstr>
      <vt:lpstr>防止HTTPS被劫持</vt:lpstr>
      <vt:lpstr>防止HTTPS被劫持</vt:lpstr>
      <vt:lpstr>防止HTTPS被劫持</vt:lpstr>
      <vt:lpstr>防止HTTPS被劫持</vt:lpstr>
      <vt:lpstr>PowerPoint 演示文稿</vt:lpstr>
      <vt:lpstr>CDN</vt:lpstr>
      <vt:lpstr>CDN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unknown</dc:creator>
  <cp:lastModifiedBy>Claymore</cp:lastModifiedBy>
  <cp:revision>1742</cp:revision>
  <dcterms:created xsi:type="dcterms:W3CDTF">2004-07-10T13:16:47Z</dcterms:created>
  <dcterms:modified xsi:type="dcterms:W3CDTF">2021-11-15T02:51:37Z</dcterms:modified>
</cp:coreProperties>
</file>